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6" r:id="rId12"/>
    <p:sldId id="267" r:id="rId1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yl pośredni 2 — Ak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Styl pośredni 2 — Ak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yl pośredni 2 — Ak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Styl pośredni 2 — Ak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Zeszyt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Skoroszyt_programu_Microsoft_Office_Excel_2007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plotArea>
      <c:layout/>
      <c:pieChart>
        <c:varyColors val="1"/>
        <c:ser>
          <c:idx val="0"/>
          <c:order val="0"/>
          <c:spPr>
            <a:solidFill>
              <a:srgbClr val="FFC000"/>
            </a:solidFill>
          </c:spPr>
          <c:dPt>
            <c:idx val="0"/>
            <c:spPr>
              <a:solidFill>
                <a:schemeClr val="accent2">
                  <a:lumMod val="75000"/>
                </a:schemeClr>
              </a:solidFill>
            </c:spPr>
          </c:dPt>
          <c:dLbls>
            <c:showVal val="1"/>
            <c:showLeaderLines val="1"/>
          </c:dLbls>
          <c:cat>
            <c:strRef>
              <c:f>Arkusz1!$A$1:$B$1</c:f>
              <c:strCache>
                <c:ptCount val="2"/>
                <c:pt idx="0">
                  <c:v>abstynenci</c:v>
                </c:pt>
                <c:pt idx="1">
                  <c:v>pijący</c:v>
                </c:pt>
              </c:strCache>
            </c:strRef>
          </c:cat>
          <c:val>
            <c:numRef>
              <c:f>Arkusz1!$A$2:$B$2</c:f>
              <c:numCache>
                <c:formatCode>0%</c:formatCode>
                <c:ptCount val="2"/>
                <c:pt idx="0">
                  <c:v>0.16000000000000006</c:v>
                </c:pt>
                <c:pt idx="1">
                  <c:v>0.84000000000000019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style val="5"/>
  <c:chart>
    <c:plotArea>
      <c:layout>
        <c:manualLayout>
          <c:layoutTarget val="inner"/>
          <c:xMode val="edge"/>
          <c:yMode val="edge"/>
          <c:x val="9.6163726062020033E-2"/>
          <c:y val="3.18484777379925E-2"/>
          <c:w val="0.76970581802274762"/>
          <c:h val="0.82500427533417253"/>
        </c:manualLayout>
      </c:layout>
      <c:barChart>
        <c:barDir val="col"/>
        <c:grouping val="clustered"/>
        <c:ser>
          <c:idx val="0"/>
          <c:order val="0"/>
          <c:tx>
            <c:strRef>
              <c:f>Arkusz1!$B$1</c:f>
              <c:strCache>
                <c:ptCount val="1"/>
                <c:pt idx="0">
                  <c:v>ranni</c:v>
                </c:pt>
              </c:strCache>
            </c:strRef>
          </c:tx>
          <c:dPt>
            <c:idx val="1"/>
            <c:spPr>
              <a:solidFill>
                <a:srgbClr val="FFC000"/>
              </a:solidFill>
            </c:spPr>
          </c:dPt>
          <c:dLbls>
            <c:dLbl>
              <c:idx val="0"/>
              <c:delete val="1"/>
            </c:dLbl>
            <c:showVal val="1"/>
          </c:dLbls>
          <c:cat>
            <c:numRef>
              <c:f>Arkusz1!$A$2:$A$3</c:f>
              <c:numCache>
                <c:formatCode>General</c:formatCode>
                <c:ptCount val="2"/>
              </c:numCache>
            </c:numRef>
          </c:cat>
          <c:val>
            <c:numRef>
              <c:f>Arkusz1!$B$2:$B$3</c:f>
              <c:numCache>
                <c:formatCode>General</c:formatCode>
                <c:ptCount val="2"/>
                <c:pt idx="0">
                  <c:v>0</c:v>
                </c:pt>
                <c:pt idx="1">
                  <c:v>2726</c:v>
                </c:pt>
              </c:numCache>
            </c:numRef>
          </c:val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zmarli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dLbls>
            <c:dLbl>
              <c:idx val="1"/>
              <c:delete val="1"/>
            </c:dLbl>
            <c:showVal val="1"/>
          </c:dLbls>
          <c:cat>
            <c:numRef>
              <c:f>Arkusz1!$A$2:$A$3</c:f>
              <c:numCache>
                <c:formatCode>General</c:formatCode>
                <c:ptCount val="2"/>
              </c:numCache>
            </c:numRef>
          </c:cat>
          <c:val>
            <c:numRef>
              <c:f>Arkusz1!$C$2:$C$3</c:f>
              <c:numCache>
                <c:formatCode>General</c:formatCode>
                <c:ptCount val="2"/>
                <c:pt idx="0">
                  <c:v>265</c:v>
                </c:pt>
                <c:pt idx="1">
                  <c:v>0</c:v>
                </c:pt>
              </c:numCache>
            </c:numRef>
          </c:val>
        </c:ser>
        <c:axId val="73428352"/>
        <c:axId val="73458816"/>
      </c:barChart>
      <c:catAx>
        <c:axId val="73428352"/>
        <c:scaling>
          <c:orientation val="minMax"/>
        </c:scaling>
        <c:axPos val="b"/>
        <c:numFmt formatCode="General" sourceLinked="1"/>
        <c:tickLblPos val="nextTo"/>
        <c:crossAx val="73458816"/>
        <c:crosses val="autoZero"/>
        <c:auto val="1"/>
        <c:lblAlgn val="ctr"/>
        <c:lblOffset val="100"/>
      </c:catAx>
      <c:valAx>
        <c:axId val="73458816"/>
        <c:scaling>
          <c:orientation val="minMax"/>
        </c:scaling>
        <c:axPos val="l"/>
        <c:majorGridlines/>
        <c:numFmt formatCode="General" sourceLinked="1"/>
        <c:tickLblPos val="nextTo"/>
        <c:crossAx val="73428352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>
          <a:latin typeface="Times New Roman" pitchFamily="18" charset="0"/>
          <a:cs typeface="Times New Roman" pitchFamily="18" charset="0"/>
        </a:defRPr>
      </a:pPr>
      <a:endParaRPr lang="pl-PL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Tytuł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cxnSp>
        <p:nvCxnSpPr>
          <p:cNvPr id="8" name="Łącznik prosty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Symbol zastępczy daty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6F854-1A7F-440B-91E5-69B827B87F2A}" type="datetimeFigureOut">
              <a:rPr lang="pl-PL" smtClean="0"/>
              <a:pPr/>
              <a:t>2015-05-27</a:t>
            </a:fld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FB00ED-2EAC-49FD-9926-592EF7C8E00D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916F854-1A7F-440B-91E5-69B827B87F2A}" type="datetimeFigureOut">
              <a:rPr lang="pl-PL" smtClean="0"/>
              <a:pPr/>
              <a:t>2015-05-27</a:t>
            </a:fld>
            <a:endParaRPr lang="pl-PL"/>
          </a:p>
        </p:txBody>
      </p:sp>
      <p:sp>
        <p:nvSpPr>
          <p:cNvPr id="15" name="Symbol zastępczy numeru slajd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FB00ED-2EAC-49FD-9926-592EF7C8E00D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6" name="Symbol zastępczy stopki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7" name="Tytuł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6F854-1A7F-440B-91E5-69B827B87F2A}" type="datetimeFigureOut">
              <a:rPr lang="pl-PL" smtClean="0"/>
              <a:pPr/>
              <a:t>2015-05-27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B00ED-2EAC-49FD-9926-592EF7C8E00D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cxnSp>
        <p:nvCxnSpPr>
          <p:cNvPr id="7" name="Łącznik prosty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6F854-1A7F-440B-91E5-69B827B87F2A}" type="datetimeFigureOut">
              <a:rPr lang="pl-PL" smtClean="0"/>
              <a:pPr/>
              <a:t>2015-05-27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B00ED-2EAC-49FD-9926-592EF7C8E00D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B00ED-2EAC-49FD-9926-592EF7C8E00D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6F854-1A7F-440B-91E5-69B827B87F2A}" type="datetimeFigureOut">
              <a:rPr lang="pl-PL" smtClean="0"/>
              <a:pPr/>
              <a:t>2015-05-27</a:t>
            </a:fld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2" name="Symbol zastępczy zawartości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34" name="Symbol zastępczy zawartości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2" name="Symbol zastępczy tekstu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cxnSp>
        <p:nvCxnSpPr>
          <p:cNvPr id="10" name="Łącznik prosty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6F854-1A7F-440B-91E5-69B827B87F2A}" type="datetimeFigureOut">
              <a:rPr lang="pl-PL" smtClean="0"/>
              <a:pPr/>
              <a:t>2015-05-27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B00ED-2EAC-49FD-9926-592EF7C8E00D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6F854-1A7F-440B-91E5-69B827B87F2A}" type="datetimeFigureOut">
              <a:rPr lang="pl-PL" smtClean="0"/>
              <a:pPr/>
              <a:t>2015-05-27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B00ED-2EAC-49FD-9926-592EF7C8E0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ymbol zastępczy zawartości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1" name="Tytuł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916F854-1A7F-440B-91E5-69B827B87F2A}" type="datetimeFigureOut">
              <a:rPr lang="pl-PL" smtClean="0"/>
              <a:pPr/>
              <a:t>2015-05-27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FB00ED-2EAC-49FD-9926-592EF7C8E00D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pl-PL" smtClean="0"/>
              <a:t>Kliknij ikonę, aby dodać obraz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6F854-1A7F-440B-91E5-69B827B87F2A}" type="datetimeFigureOut">
              <a:rPr lang="pl-PL" smtClean="0"/>
              <a:pPr/>
              <a:t>2015-05-27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FB00ED-2EAC-49FD-9926-592EF7C8E00D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6F854-1A7F-440B-91E5-69B827B87F2A}" type="datetimeFigureOut">
              <a:rPr lang="pl-PL" smtClean="0"/>
              <a:pPr/>
              <a:t>2015-05-27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B00ED-2EAC-49FD-9926-592EF7C8E0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6F854-1A7F-440B-91E5-69B827B87F2A}" type="datetimeFigureOut">
              <a:rPr lang="pl-PL" smtClean="0"/>
              <a:pPr/>
              <a:t>2015-05-27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B00ED-2EAC-49FD-9926-592EF7C8E0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tekstu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24" name="Symbol zastępczy daty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916F854-1A7F-440B-91E5-69B827B87F2A}" type="datetimeFigureOut">
              <a:rPr lang="pl-PL" smtClean="0"/>
              <a:pPr/>
              <a:t>2015-05-27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FB00ED-2EAC-49FD-9926-592EF7C8E00D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5" name="Symbol zastępczy tytułu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285852" y="3786190"/>
            <a:ext cx="6400800" cy="2571768"/>
          </a:xfrm>
        </p:spPr>
        <p:txBody>
          <a:bodyPr>
            <a:normAutofit/>
          </a:bodyPr>
          <a:lstStyle/>
          <a:p>
            <a:r>
              <a:rPr lang="pl-PL" sz="4000" dirty="0" smtClean="0">
                <a:solidFill>
                  <a:schemeClr val="tx1"/>
                </a:solidFill>
              </a:rPr>
              <a:t>Profilaktyka antyalkoholowa</a:t>
            </a:r>
          </a:p>
          <a:p>
            <a:endParaRPr lang="pl-PL" sz="4000" dirty="0" smtClean="0">
              <a:solidFill>
                <a:schemeClr val="tx1"/>
              </a:solidFill>
            </a:endParaRPr>
          </a:p>
          <a:p>
            <a:r>
              <a:rPr lang="pl-PL" sz="24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No  promil  No problem</a:t>
            </a:r>
            <a:endParaRPr lang="pl-PL" sz="2400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14348" y="928670"/>
            <a:ext cx="7772400" cy="2314590"/>
          </a:xfrm>
        </p:spPr>
        <p:txBody>
          <a:bodyPr>
            <a:normAutofit/>
          </a:bodyPr>
          <a:lstStyle/>
          <a:p>
            <a:r>
              <a:rPr lang="pl-PL" sz="7200" b="1" i="1" dirty="0" smtClean="0"/>
              <a:t>WIOSENNY ZAWRÓT GŁOWY</a:t>
            </a:r>
            <a:endParaRPr lang="pl-PL" sz="7200" b="1" i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Skład alkoholu</a:t>
            </a:r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Sposób działania</a:t>
            </a:r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Skutki picia alkoholu</a:t>
            </a:r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Alkoholizm</a:t>
            </a:r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Statystyki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 </a:t>
            </a:r>
            <a:r>
              <a:rPr lang="pl-PL" sz="4400" dirty="0" smtClean="0">
                <a:latin typeface="Times New Roman" pitchFamily="18" charset="0"/>
                <a:cs typeface="Times New Roman" pitchFamily="18" charset="0"/>
              </a:rPr>
              <a:t>SPIS TREŚCI</a:t>
            </a:r>
            <a:endParaRPr lang="pl-PL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500034" y="1857364"/>
            <a:ext cx="82296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Alkohole to związki organiczne będące pochodnymi węglowodorów.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Cząsteczka alkoholu składa się z różnych ilości węgla, wodoru i tlenu.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Skład chemiczny alkoholu etylowego wynosi C2H5OH. 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Ma ona działanie odurzające i uzależniające. Zatrucia alkoholowe wyniszczają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organizm.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400" dirty="0" smtClean="0">
                <a:latin typeface="Times New Roman" pitchFamily="18" charset="0"/>
                <a:cs typeface="Times New Roman" pitchFamily="18" charset="0"/>
              </a:rPr>
              <a:t>SKŁAD ALKOHOLU</a:t>
            </a:r>
            <a:endParaRPr lang="pl-PL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64347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Alkohol  jest substancją psychoaktywną. Szybko  przenika do  mózgu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i wywołuje zmiany, których rodzaj i nasilenie są związane z poziomem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stężenia alkoholu we krwi. Ma działanie tłumiące (depresyjne)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i  przeciwbólowe. W organizmie rozkładany jest przede wszystkim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w wątrobie. Może powodować nawrót choroby wrzodowej. Uszkadza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trzustkę, powoduje niedobory witaminy B1, kwasu foliowego i witaminy A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i powoduje niedobory pokarmowe . Znosi uczucie głodu. Osłabiona zostaje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siła  mięśnia sercowego. Może powstawać nadciśnienie tętnicze. Alkohol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osłabia odporność na infekcje wirusowe i bakteryjne. Powoduje przewlekłe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zapalenie błony śluzowej tchawicy i oskrzeli.</a:t>
            </a:r>
          </a:p>
          <a:p>
            <a:pPr>
              <a:buNone/>
            </a:pPr>
            <a:endParaRPr lang="pl-PL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400" dirty="0" smtClean="0">
                <a:latin typeface="Times New Roman" pitchFamily="18" charset="0"/>
                <a:cs typeface="Times New Roman" pitchFamily="18" charset="0"/>
              </a:rPr>
              <a:t>SPOSÓB DZIAŁANIA</a:t>
            </a:r>
            <a:endParaRPr lang="pl-PL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28596" y="500042"/>
            <a:ext cx="8229600" cy="5881710"/>
          </a:xfrm>
        </p:spPr>
        <p:txBody>
          <a:bodyPr/>
          <a:lstStyle/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Powyżej stężenia 0,6 promila pogarsza się ocena, percepcja, zdolność uczenia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się, pamięć, koordynacja, libido, czujność oraz samokontrola.</a:t>
            </a:r>
          </a:p>
          <a:p>
            <a:pPr>
              <a:buNone/>
            </a:pP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Śmiertelna dawka alkoholu to 6–8 g na jeden kg masy ciała.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0072726" y="2857496"/>
            <a:ext cx="1571636" cy="871558"/>
          </a:xfrm>
        </p:spPr>
        <p:txBody>
          <a:bodyPr/>
          <a:lstStyle/>
          <a:p>
            <a:endParaRPr lang="pl-PL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428596" y="1857364"/>
          <a:ext cx="8215370" cy="446341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12392"/>
                <a:gridCol w="7102978"/>
              </a:tblGrid>
              <a:tr h="357191">
                <a:tc>
                  <a:txBody>
                    <a:bodyPr/>
                    <a:lstStyle/>
                    <a:p>
                      <a:pPr algn="ctr" fontAlgn="t"/>
                      <a:r>
                        <a:rPr lang="pl-PL" sz="20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Stężenie</a:t>
                      </a:r>
                    </a:p>
                  </a:txBody>
                  <a:tcPr marL="47625" marR="47625" marT="47625" marB="47625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l-PL" sz="20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Objawy</a:t>
                      </a:r>
                    </a:p>
                  </a:txBody>
                  <a:tcPr marL="47625" marR="47625" marT="47625" marB="47625">
                    <a:solidFill>
                      <a:srgbClr val="FFC000"/>
                    </a:solidFill>
                  </a:tcPr>
                </a:tc>
              </a:tr>
              <a:tr h="528645">
                <a:tc>
                  <a:txBody>
                    <a:bodyPr/>
                    <a:lstStyle/>
                    <a:p>
                      <a:pPr fontAlgn="t"/>
                      <a:r>
                        <a:rPr lang="pl-PL" sz="1400" b="0" dirty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od 0,2 do 0,5 </a:t>
                      </a:r>
                      <a:r>
                        <a:rPr lang="pl-PL" sz="1400" b="0" dirty="0" smtClean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promila   </a:t>
                      </a:r>
                      <a:endParaRPr lang="pl-PL" sz="1400" b="0" dirty="0">
                        <a:solidFill>
                          <a:schemeClr val="bg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l-PL" sz="1400" b="0" dirty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Nieznaczne zaburzenia równowagi oraz euforia </a:t>
                      </a:r>
                      <a:r>
                        <a:rPr lang="pl-PL" sz="1400" b="0" dirty="0" smtClean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 </a:t>
                      </a:r>
                      <a:r>
                        <a:rPr lang="pl-PL" sz="1400" b="0" dirty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obniżenie krytycyzmu, upośledzenie koordynacji wzrokowo-ruchowej oraz zaburzenia widzenia</a:t>
                      </a:r>
                    </a:p>
                  </a:txBody>
                  <a:tcPr marL="47625" marR="47625" marT="47625" marB="47625"/>
                </a:tc>
              </a:tr>
              <a:tr h="714380">
                <a:tc>
                  <a:txBody>
                    <a:bodyPr/>
                    <a:lstStyle/>
                    <a:p>
                      <a:pPr fontAlgn="t"/>
                      <a:r>
                        <a:rPr lang="pl-PL" sz="1400" b="0" dirty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 0,7 promila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l-PL" sz="1400" b="0" dirty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Zaburzenia sprawności ruchowej (niezauważalne osłabienie refleksu, nadmierna pobudliwość i gadatliwość, a także obniżenie samokontroli oraz błędna ocena własnych możliwości, które często prowadzą do fałszywej oceny sytuacji</a:t>
                      </a:r>
                    </a:p>
                  </a:txBody>
                  <a:tcPr marL="47625" marR="47625" marT="47625" marB="47625"/>
                </a:tc>
              </a:tr>
              <a:tr h="1178359">
                <a:tc>
                  <a:txBody>
                    <a:bodyPr/>
                    <a:lstStyle/>
                    <a:p>
                      <a:pPr fontAlgn="t"/>
                      <a:r>
                        <a:rPr lang="pl-PL" sz="1400" b="0" dirty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 2 promili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l-PL" sz="1400" b="0" dirty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Zaburzenia równowagi, sprawności i koordynacji ruchowej, obniżenie progu bólu, spadek sprawności intelektualnej (błędy w logicznym rozumowaniu, wadliwe wyciąganie wniosków itp.) pogłębiający się w miarę narastania intoksykacji alkoholowej, opóźnienie czasu reakcji, wyraźna drażliwość, obniżona tolerancja, zachowania agresywne,  pobudzenie seksualne,  wzrost ciśnienia krwi oraz przyspieszenie akcji serca</a:t>
                      </a:r>
                    </a:p>
                  </a:txBody>
                  <a:tcPr marL="47625" marR="47625" marT="47625" marB="47625"/>
                </a:tc>
              </a:tr>
              <a:tr h="515203">
                <a:tc>
                  <a:txBody>
                    <a:bodyPr/>
                    <a:lstStyle/>
                    <a:p>
                      <a:pPr fontAlgn="t"/>
                      <a:r>
                        <a:rPr lang="pl-PL" sz="1400" b="0" dirty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 3 promili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l-PL" sz="1400" b="0" dirty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Zaburzenia mowy (mowa bełkotliwa), wyraźne spowolnienie i zaburzenia równowagi, wzmożona senność,  znaczne obniżona zdolność do kontroli własnych zachowań</a:t>
                      </a:r>
                    </a:p>
                  </a:txBody>
                  <a:tcPr marL="47625" marR="47625" marT="47625" marB="47625"/>
                </a:tc>
              </a:tr>
              <a:tr h="493299">
                <a:tc>
                  <a:txBody>
                    <a:bodyPr/>
                    <a:lstStyle/>
                    <a:p>
                      <a:pPr fontAlgn="t"/>
                      <a:r>
                        <a:rPr lang="pl-PL" sz="1400" b="0" dirty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 4 promili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l-PL" sz="1400" b="0" dirty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Spadek ciśnienia krwi,  obniżenie ciepłoty ciała,  osłabienie lub zanik odruchów fizjologicznych oraz głębokie zaburzenia świadomości prowadzące do śpiączki</a:t>
                      </a:r>
                    </a:p>
                  </a:txBody>
                  <a:tcPr marL="47625" marR="47625" marT="47625" marB="47625"/>
                </a:tc>
              </a:tr>
              <a:tr h="577092">
                <a:tc>
                  <a:txBody>
                    <a:bodyPr/>
                    <a:lstStyle/>
                    <a:p>
                      <a:pPr fontAlgn="t"/>
                      <a:r>
                        <a:rPr lang="pl-PL" sz="1400" b="0" dirty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powyżej 4 promili</a:t>
                      </a: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pl-PL" sz="1400" b="0" dirty="0"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Stan zagrożenia życia - głęboka śpiączka, zaburzenia czynności ośrodka oddechowego i naczyniowo-ruchowego, możliwość porażenia tych ośrodków przez alkohol</a:t>
                      </a:r>
                    </a:p>
                  </a:txBody>
                  <a:tcPr marL="47625" marR="47625" marT="47625" marB="47625"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642910" y="1714488"/>
            <a:ext cx="8229600" cy="4286280"/>
          </a:xfrm>
        </p:spPr>
        <p:txBody>
          <a:bodyPr>
            <a:normAutofit/>
          </a:bodyPr>
          <a:lstStyle/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uzależnienie od alkoholu</a:t>
            </a:r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 złudne uczucie ciepła</a:t>
            </a:r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może skutkować ostrym nieżytem żołądka</a:t>
            </a:r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ryzyko krwawienia z żołądka</a:t>
            </a:r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Spożywanie alkoholu  podczas ciąży może prowadzić do wystąpienia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u dziecka alkoholowego zespołu płodowego lub encefalopatii alkoholowej</a:t>
            </a:r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Mdłości, wymioty i bóle głowy</a:t>
            </a:r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Alkohol zwiększa wypadkowość </a:t>
            </a:r>
          </a:p>
          <a:p>
            <a:r>
              <a:rPr lang="pl-PL" sz="2000" dirty="0" smtClean="0"/>
              <a:t> 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Zaburzenia hematologiczne (</a:t>
            </a:r>
            <a:r>
              <a:rPr lang="pl-PL" sz="2000" dirty="0" smtClean="0"/>
              <a:t> układu krwiotwórczego i krwi )</a:t>
            </a:r>
            <a:endParaRPr lang="pl-PL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Choroby naczyń mózgowych</a:t>
            </a:r>
          </a:p>
          <a:p>
            <a:pPr>
              <a:buNone/>
            </a:pPr>
            <a:endParaRPr lang="pl-PL" sz="2000" dirty="0" smtClean="0"/>
          </a:p>
          <a:p>
            <a:pPr>
              <a:buFontTx/>
              <a:buChar char="-"/>
            </a:pPr>
            <a:endParaRPr lang="pl-PL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400" dirty="0" smtClean="0">
                <a:latin typeface="Times New Roman" pitchFamily="18" charset="0"/>
                <a:cs typeface="Times New Roman" pitchFamily="18" charset="0"/>
              </a:rPr>
              <a:t>SKUTKI PICIA  ALKOHOLU</a:t>
            </a:r>
            <a:endParaRPr lang="pl-PL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4429156"/>
          </a:xfrm>
        </p:spPr>
        <p:txBody>
          <a:bodyPr>
            <a:normAutofit/>
          </a:bodyPr>
          <a:lstStyle/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Zwiększa ryzyko  wystąpienia raka  </a:t>
            </a:r>
            <a:endParaRPr lang="pl-PL" sz="2000" dirty="0" smtClean="0"/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Choroby</a:t>
            </a:r>
            <a:r>
              <a:rPr lang="pl-PL" sz="2000" dirty="0" smtClean="0"/>
              <a:t> :</a:t>
            </a:r>
            <a:endParaRPr lang="pl-PL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-marskość  wątroby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-gruźlica 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-zapalenie płuc 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kardiomiopatia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(prowadzi do nieprawidłowego działania serca )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- choroba wieńcowa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- ryzyko zawału serca  i zaburzenia jego rytmu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- udar mózgu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- zanik robaka móżdżku (organu odpowiedzialnego m.in. za koordynację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ruchową i pionową postawę ciała )</a:t>
            </a:r>
          </a:p>
          <a:p>
            <a:pPr>
              <a:buNone/>
            </a:pPr>
            <a:endParaRPr lang="pl-PL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pl-PL" dirty="0" smtClean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0644230" y="1714488"/>
            <a:ext cx="1871618" cy="1143000"/>
          </a:xfrm>
        </p:spPr>
        <p:txBody>
          <a:bodyPr>
            <a:normAutofit/>
          </a:bodyPr>
          <a:lstStyle/>
          <a:p>
            <a:endParaRPr lang="pl-PL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400052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kamica nerkowa 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- Nowotwory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- choroba miażdżycowa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-Niedokrwistość 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- nieprawidłowe krzepnięcie krwi. 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-polineuropatia obwodowa ( zespół uszkodzenia nerwów obwodowych ;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jeden z objawów- zaburzenia czucia )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-cukrzyca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-delirium  (trzęsienie się rąk )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-padaczka alkoholowa ( jest wywoływana przez brak lub nadmiar alkoholu)</a:t>
            </a:r>
            <a:endParaRPr lang="pl-PL" sz="2000" dirty="0" smtClean="0"/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Zatrucia alkoholem bywają śmiertelne.</a:t>
            </a:r>
          </a:p>
          <a:p>
            <a:pPr>
              <a:buNone/>
            </a:pPr>
            <a:endParaRPr lang="pl-PL" sz="2000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399575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Spożywanie zazwyczaj w dużych dawkach alkoholu przez alkoholika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spowodowane przymusem o charakterze psychicznym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i somatycznym, nie podlega jego woli, jednak możliwe jest jego 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powstrzymanie i utrzymanie abstynencji.</a:t>
            </a:r>
          </a:p>
          <a:p>
            <a:pPr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Do objawów uzależnienia należą m.in.:</a:t>
            </a:r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Głód alkoholowy</a:t>
            </a:r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Upośledzona zdolność kontrolowania picia alkoholu</a:t>
            </a:r>
          </a:p>
          <a:p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poczucie skuteczności takiego postępowania.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400" dirty="0" smtClean="0">
                <a:latin typeface="Times New Roman" pitchFamily="18" charset="0"/>
                <a:cs typeface="Times New Roman" pitchFamily="18" charset="0"/>
              </a:rPr>
              <a:t>ALKOHOLIZM</a:t>
            </a:r>
            <a:endParaRPr lang="pl-PL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pPr>
              <a:buNone/>
            </a:pPr>
            <a:endParaRPr lang="pl-PL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                                   84 % dorosłych polaków spożywa alkohol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400" dirty="0" smtClean="0">
                <a:latin typeface="Times New Roman" pitchFamily="18" charset="0"/>
                <a:cs typeface="Times New Roman" pitchFamily="18" charset="0"/>
              </a:rPr>
              <a:t>STATYSTYKI</a:t>
            </a:r>
            <a:endParaRPr lang="pl-PL" sz="4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Wykres 4"/>
          <p:cNvGraphicFramePr/>
          <p:nvPr/>
        </p:nvGraphicFramePr>
        <p:xfrm>
          <a:off x="928662" y="1571612"/>
          <a:ext cx="7215238" cy="3943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500034" y="1357298"/>
          <a:ext cx="8229600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sz="2200" b="1" dirty="0" smtClean="0"/>
              <a:t>        </a:t>
            </a:r>
            <a:r>
              <a:rPr lang="pl-PL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Ilość ofiar wypadków z udziałem nietrzeźwych kierujących  -  2014 r. </a:t>
            </a:r>
            <a:endParaRPr lang="pl-PL" sz="22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571604" y="5429264"/>
            <a:ext cx="57150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Pijani kierowcy spowodowali 2101 wypadk</a:t>
            </a:r>
            <a:r>
              <a:rPr kumimoji="0" lang="pl-P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ó</a:t>
            </a:r>
            <a:r>
              <a:rPr kumimoji="0" lang="pl-P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w.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sz="2000" dirty="0" smtClean="0"/>
              <a:t>  Nałóg ten zbiera największe żniwo z racji  tradycji kulturowych </a:t>
            </a:r>
          </a:p>
          <a:p>
            <a:pPr>
              <a:buNone/>
            </a:pPr>
            <a:r>
              <a:rPr lang="pl-PL" sz="2000" dirty="0" smtClean="0"/>
              <a:t> i przyzwolenia społecznego. Znikomej ilości osób uzależnionych </a:t>
            </a:r>
          </a:p>
          <a:p>
            <a:pPr>
              <a:buNone/>
            </a:pPr>
            <a:r>
              <a:rPr lang="pl-PL" sz="2000" dirty="0" smtClean="0"/>
              <a:t>  od alkoholu udaje się wyleczyć.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                           </a:t>
            </a:r>
          </a:p>
          <a:p>
            <a:pPr>
              <a:buNone/>
            </a:pPr>
            <a:r>
              <a:rPr lang="pl-PL" dirty="0" smtClean="0"/>
              <a:t>                               Dziękujemy za uwagę.  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ier">
  <a:themeElements>
    <a:clrScheme name="Papi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794</TotalTime>
  <Words>356</Words>
  <Application>Microsoft Office PowerPoint</Application>
  <PresentationFormat>Pokaz na ekranie (4:3)</PresentationFormat>
  <Paragraphs>108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Papier</vt:lpstr>
      <vt:lpstr>WIOSENNY ZAWRÓT GŁOWY</vt:lpstr>
      <vt:lpstr> SPIS TREŚCI</vt:lpstr>
      <vt:lpstr>SKŁAD ALKOHOLU</vt:lpstr>
      <vt:lpstr>SPOSÓB DZIAŁANIA</vt:lpstr>
      <vt:lpstr>Slajd 5</vt:lpstr>
      <vt:lpstr>SKUTKI PICIA  ALKOHOLU</vt:lpstr>
      <vt:lpstr>Slajd 7</vt:lpstr>
      <vt:lpstr>Slajd 8</vt:lpstr>
      <vt:lpstr>ALKOHOLIZM</vt:lpstr>
      <vt:lpstr>STATYSTYKI</vt:lpstr>
      <vt:lpstr>         Ilość ofiar wypadków z udziałem nietrzeźwych kierujących  -  2014 r. </vt:lpstr>
      <vt:lpstr>Slajd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WIOSENNY ZAWRÓT GŁOWY</dc:title>
  <dc:creator>Dell</dc:creator>
  <cp:lastModifiedBy>Jola</cp:lastModifiedBy>
  <cp:revision>85</cp:revision>
  <dcterms:created xsi:type="dcterms:W3CDTF">2015-03-08T08:09:17Z</dcterms:created>
  <dcterms:modified xsi:type="dcterms:W3CDTF">2015-05-27T17:22:32Z</dcterms:modified>
</cp:coreProperties>
</file>