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816" r:id="rId1"/>
  </p:sldMasterIdLst>
  <p:sldIdLst>
    <p:sldId id="258" r:id="rId2"/>
    <p:sldId id="287" r:id="rId3"/>
    <p:sldId id="288" r:id="rId4"/>
    <p:sldId id="260" r:id="rId5"/>
    <p:sldId id="261" r:id="rId6"/>
    <p:sldId id="262" r:id="rId7"/>
    <p:sldId id="263" r:id="rId8"/>
    <p:sldId id="266" r:id="rId9"/>
    <p:sldId id="264" r:id="rId10"/>
    <p:sldId id="265" r:id="rId11"/>
    <p:sldId id="267" r:id="rId12"/>
    <p:sldId id="271" r:id="rId13"/>
    <p:sldId id="268" r:id="rId14"/>
    <p:sldId id="286" r:id="rId15"/>
    <p:sldId id="274" r:id="rId16"/>
    <p:sldId id="277" r:id="rId17"/>
    <p:sldId id="275" r:id="rId18"/>
    <p:sldId id="278" r:id="rId19"/>
    <p:sldId id="272" r:id="rId20"/>
    <p:sldId id="279" r:id="rId21"/>
    <p:sldId id="281" r:id="rId22"/>
    <p:sldId id="280" r:id="rId23"/>
    <p:sldId id="285" r:id="rId24"/>
    <p:sldId id="289" r:id="rId25"/>
    <p:sldId id="283" r:id="rId26"/>
  </p:sldIdLst>
  <p:sldSz cx="9144000" cy="6858000" type="screen4x3"/>
  <p:notesSz cx="7102475" cy="10234613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62" autoAdjust="0"/>
    <p:restoredTop sz="94624" autoAdjust="0"/>
  </p:normalViewPr>
  <p:slideViewPr>
    <p:cSldViewPr>
      <p:cViewPr>
        <p:scale>
          <a:sx n="80" d="100"/>
          <a:sy n="80" d="100"/>
        </p:scale>
        <p:origin x="-1080" y="23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96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tytuł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l-PL" smtClean="0"/>
              <a:t>Kliknij, aby edytować styl wzorca podtytułu</a:t>
            </a:r>
            <a:endParaRPr kumimoji="0" lang="en-US"/>
          </a:p>
        </p:txBody>
      </p:sp>
      <p:sp>
        <p:nvSpPr>
          <p:cNvPr id="28" name="Tytuł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cxnSp>
        <p:nvCxnSpPr>
          <p:cNvPr id="8" name="Łącznik prosty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Łącznik prosty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Symbol zastępczy daty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20088-F254-4C48-B1BB-38FEA2C23D87}" type="datetimeFigureOut">
              <a:rPr lang="pl-PL" smtClean="0"/>
              <a:pPr/>
              <a:t>2015-03-14</a:t>
            </a:fld>
            <a:endParaRPr lang="pl-PL"/>
          </a:p>
        </p:txBody>
      </p:sp>
      <p:sp>
        <p:nvSpPr>
          <p:cNvPr id="16" name="Symbol zastępczy numeru slajd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CCEE731-8B6B-4FEA-A22A-35DD1B39DDFF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17" name="Symbol zastępczy stopki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ymbol zastępczy zawartości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14" name="Symbol zastępczy daty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E7220088-F254-4C48-B1BB-38FEA2C23D87}" type="datetimeFigureOut">
              <a:rPr lang="pl-PL" smtClean="0"/>
              <a:pPr/>
              <a:t>2015-03-14</a:t>
            </a:fld>
            <a:endParaRPr lang="pl-PL"/>
          </a:p>
        </p:txBody>
      </p:sp>
      <p:sp>
        <p:nvSpPr>
          <p:cNvPr id="15" name="Symbol zastępczy numeru slajd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5CCEE731-8B6B-4FEA-A22A-35DD1B39DDFF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16" name="Symbol zastępczy stopki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17" name="Tytuł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20088-F254-4C48-B1BB-38FEA2C23D87}" type="datetimeFigureOut">
              <a:rPr lang="pl-PL" smtClean="0"/>
              <a:pPr/>
              <a:t>2015-03-14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EE731-8B6B-4FEA-A22A-35DD1B39DDFF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cxnSp>
        <p:nvCxnSpPr>
          <p:cNvPr id="7" name="Łącznik prosty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20088-F254-4C48-B1BB-38FEA2C23D87}" type="datetimeFigureOut">
              <a:rPr lang="pl-PL" smtClean="0"/>
              <a:pPr/>
              <a:t>2015-03-14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EE731-8B6B-4FEA-A22A-35DD1B39DDFF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11" name="Symbol zastępczy zawartości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13" name="Symbol zastępczy zawartości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EE731-8B6B-4FEA-A22A-35DD1B39DDFF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20088-F254-4C48-B1BB-38FEA2C23D87}" type="datetimeFigureOut">
              <a:rPr lang="pl-PL" smtClean="0"/>
              <a:pPr/>
              <a:t>2015-03-14</a:t>
            </a:fld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32" name="Symbol zastępczy zawartości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34" name="Symbol zastępczy zawartości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12" name="Symbol zastępczy tekstu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cxnSp>
        <p:nvCxnSpPr>
          <p:cNvPr id="10" name="Łącznik prosty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Łącznik prosty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20088-F254-4C48-B1BB-38FEA2C23D87}" type="datetimeFigureOut">
              <a:rPr lang="pl-PL" smtClean="0"/>
              <a:pPr/>
              <a:t>2015-03-14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EE731-8B6B-4FEA-A22A-35DD1B39DDFF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20088-F254-4C48-B1BB-38FEA2C23D87}" type="datetimeFigureOut">
              <a:rPr lang="pl-PL" smtClean="0"/>
              <a:pPr/>
              <a:t>2015-03-14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EE731-8B6B-4FEA-A22A-35DD1B39DDF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ymbol zastępczy zawartości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31" name="Tytuł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8" name="Symbol zastępczy daty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E7220088-F254-4C48-B1BB-38FEA2C23D87}" type="datetimeFigureOut">
              <a:rPr lang="pl-PL" smtClean="0"/>
              <a:pPr/>
              <a:t>2015-03-14</a:t>
            </a:fld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5CCEE731-8B6B-4FEA-A22A-35DD1B39DDFF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10" name="Symbol zastępczy stopki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pl-PL" smtClean="0"/>
              <a:t>Kliknij ikonę, aby dodać obraz</a:t>
            </a:r>
            <a:endParaRPr kumimoji="0" lang="en-US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8" name="Symbol zastępczy daty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20088-F254-4C48-B1BB-38FEA2C23D87}" type="datetimeFigureOut">
              <a:rPr lang="pl-PL" smtClean="0"/>
              <a:pPr/>
              <a:t>2015-03-14</a:t>
            </a:fld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CCEE731-8B6B-4FEA-A22A-35DD1B39DDFF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10" name="Symbol zastępczy stopki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20088-F254-4C48-B1BB-38FEA2C23D87}" type="datetimeFigureOut">
              <a:rPr lang="pl-PL" smtClean="0"/>
              <a:pPr/>
              <a:t>2015-03-14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EE731-8B6B-4FEA-A22A-35DD1B39DDF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20088-F254-4C48-B1BB-38FEA2C23D87}" type="datetimeFigureOut">
              <a:rPr lang="pl-PL" smtClean="0"/>
              <a:pPr/>
              <a:t>2015-03-14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EE731-8B6B-4FEA-A22A-35DD1B39DDF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ymbol zastępczy tekstu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  <a:p>
            <a:pPr lvl="1" eaLnBrk="1" latinLnBrk="0" hangingPunct="1"/>
            <a:r>
              <a:rPr kumimoji="0" lang="pl-PL" smtClean="0"/>
              <a:t>Drugi poziom</a:t>
            </a:r>
          </a:p>
          <a:p>
            <a:pPr lvl="2" eaLnBrk="1" latinLnBrk="0" hangingPunct="1"/>
            <a:r>
              <a:rPr kumimoji="0" lang="pl-PL" smtClean="0"/>
              <a:t>Trzeci poziom</a:t>
            </a:r>
          </a:p>
          <a:p>
            <a:pPr lvl="3" eaLnBrk="1" latinLnBrk="0" hangingPunct="1"/>
            <a:r>
              <a:rPr kumimoji="0" lang="pl-PL" smtClean="0"/>
              <a:t>Czwarty poziom</a:t>
            </a:r>
          </a:p>
          <a:p>
            <a:pPr lvl="4" eaLnBrk="1" latinLnBrk="0" hangingPunct="1"/>
            <a:r>
              <a:rPr kumimoji="0" lang="pl-PL" smtClean="0"/>
              <a:t>Piąty poziom</a:t>
            </a:r>
            <a:endParaRPr kumimoji="0" lang="en-US"/>
          </a:p>
        </p:txBody>
      </p:sp>
      <p:sp>
        <p:nvSpPr>
          <p:cNvPr id="24" name="Symbol zastępczy daty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7220088-F254-4C48-B1BB-38FEA2C23D87}" type="datetimeFigureOut">
              <a:rPr lang="pl-PL" smtClean="0"/>
              <a:pPr/>
              <a:t>2015-03-14</a:t>
            </a:fld>
            <a:endParaRPr lang="pl-PL"/>
          </a:p>
        </p:txBody>
      </p:sp>
      <p:sp>
        <p:nvSpPr>
          <p:cNvPr id="10" name="Symbol zastępczy stopki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pl-PL"/>
          </a:p>
        </p:txBody>
      </p:sp>
      <p:sp>
        <p:nvSpPr>
          <p:cNvPr id="22" name="Symbol zastępczy numeru slajd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5CCEE731-8B6B-4FEA-A22A-35DD1B39DDFF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5" name="Symbol zastępczy tytułu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jpe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png"/><Relationship Id="rId4" Type="http://schemas.openxmlformats.org/officeDocument/2006/relationships/image" Target="../media/image5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7544" y="5306144"/>
            <a:ext cx="8229600" cy="1219200"/>
          </a:xfrm>
        </p:spPr>
        <p:txBody>
          <a:bodyPr>
            <a:normAutofit fontScale="90000"/>
          </a:bodyPr>
          <a:lstStyle/>
          <a:p>
            <a:pPr algn="ctr"/>
            <a:r>
              <a:rPr lang="pl-PL" sz="4400" b="1" i="1" dirty="0" smtClean="0">
                <a:solidFill>
                  <a:schemeClr val="tx2"/>
                </a:solidFill>
              </a:rPr>
              <a:t>Zespół Szkół Ekonomicznych Nr 2 </a:t>
            </a:r>
            <a:br>
              <a:rPr lang="pl-PL" sz="4400" b="1" i="1" dirty="0" smtClean="0">
                <a:solidFill>
                  <a:schemeClr val="tx2"/>
                </a:solidFill>
              </a:rPr>
            </a:br>
            <a:r>
              <a:rPr lang="pl-PL" sz="4400" b="1" i="1" dirty="0" smtClean="0">
                <a:solidFill>
                  <a:schemeClr val="tx2"/>
                </a:solidFill>
              </a:rPr>
              <a:t>w Krakowie promuje zalecenia Europejskiego </a:t>
            </a:r>
            <a:br>
              <a:rPr lang="pl-PL" sz="4400" b="1" i="1" dirty="0" smtClean="0">
                <a:solidFill>
                  <a:schemeClr val="tx2"/>
                </a:solidFill>
              </a:rPr>
            </a:br>
            <a:r>
              <a:rPr lang="pl-PL" sz="4400" b="1" i="1" dirty="0" smtClean="0">
                <a:solidFill>
                  <a:schemeClr val="tx2"/>
                </a:solidFill>
              </a:rPr>
              <a:t>Kodeksu Walki  z Rakiem</a:t>
            </a:r>
            <a:br>
              <a:rPr lang="pl-PL" sz="4400" b="1" i="1" dirty="0" smtClean="0">
                <a:solidFill>
                  <a:schemeClr val="tx2"/>
                </a:solidFill>
              </a:rPr>
            </a:br>
            <a:r>
              <a:rPr lang="pl-PL" sz="4400" b="1" i="1" dirty="0" smtClean="0">
                <a:solidFill>
                  <a:schemeClr val="tx2"/>
                </a:solidFill>
              </a:rPr>
              <a:t>		</a:t>
            </a:r>
            <a:endParaRPr lang="pl-PL" sz="1600" i="1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5" name="Picture 2" descr="http://www.zse-2.krakow.pl/themes/templates/grafika/logo_zse2_v1a-lightning_efects_and_drop_shadow-200b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548680"/>
            <a:ext cx="2808312" cy="28083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395536" y="836712"/>
            <a:ext cx="8424936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	5 marca 2015 r. odbyła się  konferencja „Edukacyjne programy upowszechniające zalecenia Europejskiego Kodeksu Walki z Rakiem”, której celem była prezentacja działań, jakie podejmują szkoły na rzecz promocji zdrowego stylu życia.</a:t>
            </a:r>
          </a:p>
          <a:p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       W ramach konferencji dokonano również podsumowania konkursu </a:t>
            </a:r>
            <a:r>
              <a:rPr lang="pl-PL" b="1" dirty="0" smtClean="0">
                <a:solidFill>
                  <a:schemeClr val="tx2"/>
                </a:solidFill>
              </a:rPr>
              <a:t>„Szkoła Promująca Zalecenia Europejskiego Kodeksu Walki z Rakiem”</a:t>
            </a:r>
            <a:r>
              <a:rPr lang="pl-PL" dirty="0" smtClean="0">
                <a:solidFill>
                  <a:schemeClr val="tx2"/>
                </a:solidFill>
              </a:rPr>
              <a:t>. </a:t>
            </a:r>
            <a:r>
              <a:rPr lang="pl-PL" dirty="0" smtClean="0"/>
              <a:t> Nasza szkoła zajęła </a:t>
            </a:r>
            <a:r>
              <a:rPr lang="pl-PL" b="1" dirty="0" smtClean="0">
                <a:solidFill>
                  <a:schemeClr val="tx2"/>
                </a:solidFill>
              </a:rPr>
              <a:t>3 miejsce </a:t>
            </a:r>
            <a:r>
              <a:rPr lang="pl-PL" dirty="0" smtClean="0"/>
              <a:t>w kategorii szkół </a:t>
            </a:r>
            <a:r>
              <a:rPr lang="pl-PL" dirty="0" err="1" smtClean="0"/>
              <a:t>ponadgimnazjalnych</a:t>
            </a:r>
            <a:r>
              <a:rPr lang="pl-PL" dirty="0" smtClean="0"/>
              <a:t>. W nagrodę dostaliśmy:</a:t>
            </a:r>
          </a:p>
          <a:p>
            <a:pPr lvl="1">
              <a:buFont typeface="Wingdings" pitchFamily="2" charset="2"/>
              <a:buChar char="ü"/>
            </a:pPr>
            <a:r>
              <a:rPr lang="pl-PL" dirty="0" smtClean="0"/>
              <a:t> 2 egzemplarze „Podręcznej encyklopedii zdrowia” Wydawnictwa Zysk i </a:t>
            </a:r>
            <a:r>
              <a:rPr lang="pl-PL" dirty="0" err="1" smtClean="0"/>
              <a:t>S-ka</a:t>
            </a:r>
            <a:r>
              <a:rPr lang="pl-PL" dirty="0" smtClean="0"/>
              <a:t>,</a:t>
            </a:r>
          </a:p>
          <a:p>
            <a:pPr lvl="1">
              <a:buFont typeface="Wingdings" pitchFamily="2" charset="2"/>
              <a:buChar char="ü"/>
            </a:pPr>
            <a:r>
              <a:rPr lang="pl-PL" dirty="0" smtClean="0"/>
              <a:t>  3 piłki gimnastyczne,</a:t>
            </a:r>
          </a:p>
          <a:p>
            <a:pPr lvl="1">
              <a:buFont typeface="Wingdings" pitchFamily="2" charset="2"/>
              <a:buChar char="ü"/>
            </a:pPr>
            <a:r>
              <a:rPr lang="pl-PL" dirty="0" smtClean="0"/>
              <a:t>  piłkę siatkową.</a:t>
            </a:r>
          </a:p>
          <a:p>
            <a:pPr lvl="1">
              <a:buFont typeface="Wingdings" pitchFamily="2" charset="2"/>
              <a:buChar char="ü"/>
            </a:pPr>
            <a:endParaRPr lang="pl-PL" dirty="0" smtClean="0"/>
          </a:p>
          <a:p>
            <a:r>
              <a:rPr lang="pl-PL" dirty="0" smtClean="0"/>
              <a:t>	Zostaliśmy również wyróżnieni otrzymując </a:t>
            </a:r>
            <a:r>
              <a:rPr lang="pl-PL" b="1" dirty="0" smtClean="0">
                <a:solidFill>
                  <a:schemeClr val="tx2"/>
                </a:solidFill>
              </a:rPr>
              <a:t>Certyfikat za upowszechnianie zaleceń EKWzR </a:t>
            </a:r>
            <a:r>
              <a:rPr lang="pl-PL" dirty="0" smtClean="0"/>
              <a:t>w ramach Narodowego Programu Zwalczania Chorób Nowotworowych oraz prowadzenie edukacji zdrowotnej.</a:t>
            </a:r>
          </a:p>
          <a:p>
            <a:endParaRPr lang="pl-PL" dirty="0" smtClean="0"/>
          </a:p>
          <a:p>
            <a:r>
              <a:rPr lang="pl-PL" dirty="0" smtClean="0"/>
              <a:t>	Organizatorem konferencji było Kuratorium Oświaty w Krakowie, Delegatura w Tarnowie wspólnie z Wojewódzkim Szpitalem im. Św. Łukasza </a:t>
            </a:r>
            <a:br>
              <a:rPr lang="pl-PL" dirty="0" smtClean="0"/>
            </a:br>
            <a:r>
              <a:rPr lang="pl-PL" dirty="0" smtClean="0"/>
              <a:t>w Tarnowie i Tarnowskim Ośrodkiem Onkologicznym.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539552" y="184668"/>
            <a:ext cx="7992888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09575" algn="l"/>
                <a:tab pos="450850" algn="l"/>
              </a:tabLst>
            </a:pPr>
            <a:endParaRPr kumimoji="0" lang="pl-PL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09575" algn="l"/>
                <a:tab pos="450850" algn="l"/>
              </a:tabLst>
            </a:pPr>
            <a:r>
              <a:rPr kumimoji="0" lang="pl-PL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11 zasad Europejskiego Kodeksu Walki z Rakiem</a:t>
            </a:r>
            <a:endParaRPr kumimoji="0" lang="pl-PL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09575" algn="l"/>
                <a:tab pos="450850" algn="l"/>
              </a:tabLst>
            </a:pPr>
            <a:endParaRPr lang="pl-PL" sz="1400" b="1" dirty="0" smtClean="0">
              <a:ea typeface="Times New Roman" pitchFamily="18" charset="0"/>
              <a:cs typeface="Times New Roman" pitchFamily="18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409575" algn="l"/>
                <a:tab pos="450850" algn="l"/>
              </a:tabLst>
            </a:pPr>
            <a:r>
              <a:rPr kumimoji="0" lang="pl-PL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Nie pal; jeśli już palisz, przestań. Jeśli nie potrafisz przestać, nie pal przy niepalących.</a:t>
            </a:r>
            <a:endParaRPr kumimoji="0" lang="pl-PL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409575" algn="l"/>
                <a:tab pos="450850" algn="l"/>
              </a:tabLst>
            </a:pPr>
            <a:r>
              <a:rPr kumimoji="0" lang="pl-PL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Wystrzegaj się otyłości.</a:t>
            </a:r>
            <a:endParaRPr kumimoji="0" lang="pl-PL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409575" algn="l"/>
                <a:tab pos="450850" algn="l"/>
              </a:tabLst>
            </a:pPr>
            <a:r>
              <a:rPr kumimoji="0" lang="pl-PL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Bądź codziennie aktywny ruchowo, uprawiaj ćwiczenia fizyczne.</a:t>
            </a:r>
            <a:endParaRPr kumimoji="0" lang="pl-PL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409575" algn="l"/>
                <a:tab pos="450850" algn="l"/>
              </a:tabLst>
            </a:pPr>
            <a:r>
              <a:rPr kumimoji="0" lang="pl-PL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Spożywaj więcej różnych warzyw i owoców: jedz co najmniej 5 porcji dziennie. Ogranicz spożycie produktów zawierających tłuszcze zwierzęce.</a:t>
            </a:r>
            <a:endParaRPr kumimoji="0" lang="pl-PL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409575" algn="l"/>
                <a:tab pos="450850" algn="l"/>
              </a:tabLst>
            </a:pPr>
            <a:r>
              <a:rPr kumimoji="0" lang="pl-PL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Jeśli pijesz alkohol - piwo, wino lub alkohole wysokoprocentowe - </a:t>
            </a:r>
            <a:r>
              <a:rPr kumimoji="0" lang="pl-P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ogranicz jego spożycie: mężczyźni do dwóch porcji dziennie, kobiety do jednej porcji dziennie.</a:t>
            </a:r>
            <a:endParaRPr kumimoji="0" lang="pl-PL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409575" algn="l"/>
                <a:tab pos="450850" algn="l"/>
              </a:tabLst>
            </a:pPr>
            <a:r>
              <a:rPr kumimoji="0" lang="pl-PL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Unikaj nadmiernej ekspozycji na promienie słoneczne. </a:t>
            </a:r>
            <a:r>
              <a:rPr kumimoji="0" lang="pl-P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Szczególnie chroń dzieci i młodzież. Osoby mające skłonność do oparzeń słonecznych powinny przez całe życie stosować środki chroniące przed słońcem.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409575" algn="l"/>
                <a:tab pos="450850" algn="l"/>
              </a:tabLst>
            </a:pPr>
            <a:endParaRPr kumimoji="0" lang="pl-PL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409575" algn="l"/>
                <a:tab pos="450850" algn="l"/>
              </a:tabLst>
            </a:pPr>
            <a:r>
              <a:rPr kumimoji="0" lang="pl-PL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Przestrzegaj ściśle przepisów dotyczących ochrony przed narażeniem na znane substancje rakotwórcze. Stosuj się zawsze do instrukcji postępowania z substancjami rakotwórczymi. Przestrzegaj zaleceń krajowych ośrodków ochrony radiologicznej. </a:t>
            </a:r>
            <a:endParaRPr kumimoji="0" lang="pl-PL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409575" algn="l"/>
                <a:tab pos="450850" algn="l"/>
              </a:tabLst>
            </a:pPr>
            <a:r>
              <a:rPr kumimoji="0" lang="pl-PL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Bierz udział w programach szczepień ochronnych, przede wszystkim przeciwko wirusowi zapalenia wątroby typu B.</a:t>
            </a:r>
            <a:endParaRPr kumimoji="0" lang="pl-PL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409575" algn="l"/>
                <a:tab pos="450850" algn="l"/>
              </a:tabLst>
            </a:pPr>
            <a:r>
              <a:rPr kumimoji="0" lang="pl-PL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Kobiety po 25. roku życia powinny uczestniczyć w badaniach przesiewowych w kierunku raka szyjki macicy.</a:t>
            </a:r>
            <a:endParaRPr kumimoji="0" lang="pl-PL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409575" algn="l"/>
                <a:tab pos="450850" algn="l"/>
              </a:tabLst>
            </a:pPr>
            <a:r>
              <a:rPr kumimoji="0" lang="pl-PL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Kobiety powyżej 50. roku życia powinny uczestniczyć w badaniach przesiewowych w kierunku raka piersi.</a:t>
            </a:r>
            <a:endParaRPr kumimoji="0" lang="pl-PL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409575" algn="l"/>
                <a:tab pos="450850" algn="l"/>
              </a:tabLst>
            </a:pPr>
            <a:r>
              <a:rPr kumimoji="0" lang="pl-PL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Kobiety i mężczyźni po 50. roku życia powinni uczestniczyć w badaniach przesiewowych w kierunku raka jelita grubego.</a:t>
            </a:r>
            <a:r>
              <a:rPr kumimoji="0" lang="pl-PL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409575" algn="l"/>
                <a:tab pos="450850" algn="l"/>
              </a:tabLst>
            </a:pPr>
            <a:endParaRPr lang="pl-PL" sz="1000" dirty="0" smtClean="0">
              <a:cs typeface="Arial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409575" algn="l"/>
                <a:tab pos="450850" algn="l"/>
              </a:tabLst>
            </a:pPr>
            <a:endParaRPr lang="pl-PL" sz="1000" dirty="0" smtClean="0">
              <a:cs typeface="Arial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409575" algn="l"/>
                <a:tab pos="450850" algn="l"/>
              </a:tabLst>
            </a:pPr>
            <a:endParaRPr lang="pl-PL" sz="1000" dirty="0" smtClean="0">
              <a:cs typeface="Arial" pitchFamily="34" charset="0"/>
            </a:endParaRPr>
          </a:p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  <a:tabLst>
                <a:tab pos="409575" algn="l"/>
                <a:tab pos="450850" algn="l"/>
              </a:tabLst>
            </a:pPr>
            <a:r>
              <a:rPr lang="pl-PL" sz="2000" b="1" dirty="0" smtClean="0">
                <a:solidFill>
                  <a:schemeClr val="tx2"/>
                </a:solidFill>
                <a:cs typeface="Arial" pitchFamily="34" charset="0"/>
              </a:rPr>
              <a:t>             Na kolejnych slajdach przykłady niektórych przedsięwzięć   				 z roku 2014 promujących zalecenia EKWzR:</a:t>
            </a:r>
            <a:endParaRPr kumimoji="0" lang="pl-PL" sz="2000" b="1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cs typeface="Arial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409575" algn="l"/>
                <a:tab pos="450850" algn="l"/>
              </a:tabLst>
            </a:pPr>
            <a:endParaRPr kumimoji="0" lang="pl-PL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18864" y="337592"/>
            <a:ext cx="8625136" cy="1219200"/>
          </a:xfrm>
        </p:spPr>
        <p:txBody>
          <a:bodyPr>
            <a:normAutofit fontScale="90000"/>
          </a:bodyPr>
          <a:lstStyle/>
          <a:p>
            <a:r>
              <a:rPr lang="pl-PL" sz="4400" b="1" i="1" dirty="0" smtClean="0">
                <a:solidFill>
                  <a:schemeClr val="tx2"/>
                </a:solidFill>
              </a:rPr>
              <a:t>Mam Haka na Raka  </a:t>
            </a:r>
            <a:r>
              <a:rPr lang="pl-PL" sz="1800" b="1" i="1" dirty="0" smtClean="0">
                <a:solidFill>
                  <a:schemeClr val="tx2"/>
                </a:solidFill>
              </a:rPr>
              <a:t/>
            </a:r>
            <a:br>
              <a:rPr lang="pl-PL" sz="1800" b="1" i="1" dirty="0" smtClean="0">
                <a:solidFill>
                  <a:schemeClr val="tx2"/>
                </a:solidFill>
              </a:rPr>
            </a:br>
            <a:r>
              <a:rPr lang="pl-PL" sz="1800" b="1" i="1" dirty="0" smtClean="0">
                <a:solidFill>
                  <a:schemeClr val="tx2"/>
                </a:solidFill>
              </a:rPr>
              <a:t>				</a:t>
            </a:r>
            <a:r>
              <a:rPr lang="pl-PL" sz="2000" b="1" i="1" dirty="0" smtClean="0">
                <a:solidFill>
                  <a:schemeClr val="tx2"/>
                </a:solidFill>
              </a:rPr>
              <a:t>- program  profilaktyki nowotworowej</a:t>
            </a:r>
            <a:br>
              <a:rPr lang="pl-PL" sz="2000" b="1" i="1" dirty="0" smtClean="0">
                <a:solidFill>
                  <a:schemeClr val="tx2"/>
                </a:solidFill>
              </a:rPr>
            </a:br>
            <a:endParaRPr lang="pl-PL" sz="2000" b="1" i="1" dirty="0">
              <a:solidFill>
                <a:schemeClr val="tx2"/>
              </a:solidFill>
              <a:latin typeface="+mn-lt"/>
            </a:endParaRPr>
          </a:p>
        </p:txBody>
      </p:sp>
      <p:pic>
        <p:nvPicPr>
          <p:cNvPr id="124931" name="Picture 3" descr="C:\Users\Jola\Pictures\r. szkolny 201314\wrzesień 2014 016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496" y="1772816"/>
            <a:ext cx="4736792" cy="3552594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2"/>
            </a:outerShdw>
          </a:effectLst>
        </p:spPr>
      </p:pic>
      <p:pic>
        <p:nvPicPr>
          <p:cNvPr id="124933" name="Picture 5" descr="C:\Users\Jola\Pictures\r. szkolny 201314\wrzesień 2014 03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4483" y="2852936"/>
            <a:ext cx="4764021" cy="3573016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2"/>
            </a:outerShdw>
          </a:effectLst>
        </p:spPr>
      </p:pic>
      <p:sp>
        <p:nvSpPr>
          <p:cNvPr id="5" name="pole tekstowe 4"/>
          <p:cNvSpPr txBox="1"/>
          <p:nvPr/>
        </p:nvSpPr>
        <p:spPr>
          <a:xfrm>
            <a:off x="4932040" y="1700808"/>
            <a:ext cx="38164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l-PL" sz="1600" b="1" i="1" dirty="0" smtClean="0">
                <a:solidFill>
                  <a:schemeClr val="tx2"/>
                </a:solidFill>
              </a:rPr>
              <a:t>7 edycja:</a:t>
            </a:r>
            <a:br>
              <a:rPr lang="pl-PL" sz="1600" b="1" i="1" dirty="0" smtClean="0">
                <a:solidFill>
                  <a:schemeClr val="tx2"/>
                </a:solidFill>
              </a:rPr>
            </a:br>
            <a:r>
              <a:rPr lang="pl-PL" sz="1600" b="1" i="1" dirty="0" smtClean="0">
                <a:solidFill>
                  <a:schemeClr val="tx2"/>
                </a:solidFill>
              </a:rPr>
              <a:t> nowotwory układu chłonnego – chłoniaki</a:t>
            </a:r>
            <a:endParaRPr lang="pl-PL" sz="1600" b="1" i="1" dirty="0">
              <a:solidFill>
                <a:schemeClr val="tx2"/>
              </a:solidFill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35496" y="5589240"/>
            <a:ext cx="43924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i="1" dirty="0" smtClean="0">
                <a:solidFill>
                  <a:schemeClr val="tx2"/>
                </a:solidFill>
              </a:rPr>
              <a:t>„Hakowiczki” opracowały materiały edukacyjne: plakaty, ulotki, prezentacje multimedialne; przeprowadziły lekcje w klasach</a:t>
            </a:r>
            <a:r>
              <a:rPr lang="pl-PL" sz="1600" i="1" dirty="0" smtClean="0"/>
              <a:t>.</a:t>
            </a:r>
            <a:endParaRPr lang="pl-PL" sz="16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39552" y="404664"/>
            <a:ext cx="8229600" cy="1219200"/>
          </a:xfrm>
        </p:spPr>
        <p:txBody>
          <a:bodyPr>
            <a:normAutofit fontScale="90000"/>
          </a:bodyPr>
          <a:lstStyle/>
          <a:p>
            <a:r>
              <a:rPr lang="pl-PL" sz="4400" b="1" i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Dzień Hakowicza </a:t>
            </a:r>
            <a:r>
              <a:rPr lang="pl-PL" sz="2000" b="1" i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–  21 lutego 2014 roku </a:t>
            </a:r>
            <a:br>
              <a:rPr lang="pl-PL" sz="2000" b="1" i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</a:br>
            <a:r>
              <a:rPr lang="pl-PL" sz="2000" b="1" i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                                             całodzienna  akcja  edukacyjna w Centrum Handlowym Czyżyny</a:t>
            </a:r>
            <a:r>
              <a:rPr lang="pl-PL" sz="2000" i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/>
            </a:r>
            <a:br>
              <a:rPr lang="pl-PL" sz="2000" i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</a:br>
            <a:endParaRPr lang="pl-PL" sz="2000" i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125956" name="Picture 4" descr="C:\Users\Jola\Pictures\r. szkolny 201314\wrzesień 2014 02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008" y="1556792"/>
            <a:ext cx="6588224" cy="4941168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2"/>
            </a:outerShdw>
          </a:effectLst>
        </p:spPr>
      </p:pic>
      <p:pic>
        <p:nvPicPr>
          <p:cNvPr id="125957" name="Picture 5" descr="C:\Users\Jola\Pictures\r. szkolny 201314\sprawozdanie\sprawozdanie\wrzesień 2014 028-0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57941" y="4149080"/>
            <a:ext cx="3278555" cy="2190271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2"/>
            </a:outerShdw>
          </a:effectLst>
        </p:spPr>
      </p:pic>
      <p:sp>
        <p:nvSpPr>
          <p:cNvPr id="5" name="pole tekstowe 4"/>
          <p:cNvSpPr txBox="1"/>
          <p:nvPr/>
        </p:nvSpPr>
        <p:spPr>
          <a:xfrm>
            <a:off x="6804248" y="2420888"/>
            <a:ext cx="21602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i="1" dirty="0" smtClean="0">
                <a:solidFill>
                  <a:schemeClr val="tx2"/>
                </a:solidFill>
              </a:rPr>
              <a:t>Rozdawaliśmy ulotki, zbieraliśmy podpisy pod deklaracją: „Zachęcę 1 osobę do wykonania badania profilaktycznego”.</a:t>
            </a:r>
            <a:endParaRPr lang="pl-PL" sz="1600" i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980" name="Picture 4" descr="C:\Users\Jola\Pictures\r. szkolny 201314\sprawozdanie\sprawozdanie\wrzesień 2014 1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730">
            <a:off x="4494793" y="3387124"/>
            <a:ext cx="4386434" cy="2927708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2">
                <a:lumMod val="90000"/>
              </a:schemeClr>
            </a:outerShdw>
          </a:effectLst>
        </p:spPr>
      </p:pic>
      <p:pic>
        <p:nvPicPr>
          <p:cNvPr id="126978" name="Picture 2" descr="C:\Users\Jola\Pictures\r. szkolny 201314\sprawozdanie\sprawozdanie\wrzesień 2014 112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 rot="173377">
            <a:off x="76678" y="3578306"/>
            <a:ext cx="4752528" cy="3161912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2">
                <a:lumMod val="90000"/>
              </a:schemeClr>
            </a:outerShdw>
          </a:effectLst>
        </p:spPr>
      </p:pic>
      <p:pic>
        <p:nvPicPr>
          <p:cNvPr id="126981" name="Picture 5" descr="C:\Users\Jola\Pictures\r. szkolny 201314\sprawozdanie\sprawozdanie\wrzesień 2014 12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400156">
            <a:off x="262698" y="316823"/>
            <a:ext cx="4499606" cy="2994381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2">
                <a:lumMod val="90000"/>
              </a:scheme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126982" name="Picture 6" descr="C:\Users\Jola\Pictures\r. szkolny 201314\sprawozdanie\sprawozdanie\wrzesień 2014 11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309872">
            <a:off x="6011358" y="1523355"/>
            <a:ext cx="2699792" cy="1803455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2">
                <a:lumMod val="90000"/>
              </a:schemeClr>
            </a:outerShdw>
          </a:effectLst>
        </p:spPr>
      </p:pic>
      <p:pic>
        <p:nvPicPr>
          <p:cNvPr id="126979" name="Picture 3" descr="C:\Users\Jola\Pictures\r. szkolny 201314\sprawozdanie\sprawozdanie\wrzesień 2014 11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0361677">
            <a:off x="3353227" y="762865"/>
            <a:ext cx="2800433" cy="4217601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2">
                <a:lumMod val="90000"/>
              </a:schemeClr>
            </a:outerShdw>
          </a:effectLst>
        </p:spPr>
      </p:pic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4247456" y="476672"/>
            <a:ext cx="4896544" cy="922784"/>
          </a:xfrm>
        </p:spPr>
        <p:txBody>
          <a:bodyPr>
            <a:normAutofit fontScale="90000"/>
          </a:bodyPr>
          <a:lstStyle/>
          <a:p>
            <a:pPr algn="ctr"/>
            <a:r>
              <a:rPr lang="pl-PL" sz="3100" i="1" dirty="0" smtClean="0">
                <a:solidFill>
                  <a:srgbClr val="FFC000"/>
                </a:solidFill>
              </a:rPr>
              <a:t>Światowy Dzień bez Tytoniu </a:t>
            </a:r>
            <a:r>
              <a:rPr lang="pl-PL" i="1" dirty="0" smtClean="0">
                <a:solidFill>
                  <a:srgbClr val="FFC000"/>
                </a:solidFill>
              </a:rPr>
              <a:t>„lingwistycznie”</a:t>
            </a:r>
            <a:br>
              <a:rPr lang="pl-PL" i="1" dirty="0" smtClean="0">
                <a:solidFill>
                  <a:srgbClr val="FFC000"/>
                </a:solidFill>
              </a:rPr>
            </a:br>
            <a:r>
              <a:rPr lang="pl-PL" i="1" dirty="0" smtClean="0">
                <a:solidFill>
                  <a:srgbClr val="FFC000"/>
                </a:solidFill>
              </a:rPr>
              <a:t>                                                                    konkurs - maj 2014 </a:t>
            </a:r>
            <a:endParaRPr lang="pl-PL" i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179512" y="332656"/>
            <a:ext cx="8445624" cy="1219200"/>
          </a:xfrm>
        </p:spPr>
        <p:txBody>
          <a:bodyPr>
            <a:normAutofit fontScale="90000"/>
          </a:bodyPr>
          <a:lstStyle/>
          <a:p>
            <a:pPr algn="ctr"/>
            <a:r>
              <a:rPr lang="pl-PL" sz="4400" b="1" i="1" dirty="0" smtClean="0">
                <a:solidFill>
                  <a:schemeClr val="tx2"/>
                </a:solidFill>
              </a:rPr>
              <a:t>Światowy Dzień Rzucania  Palenia </a:t>
            </a:r>
            <a:r>
              <a:rPr lang="pl-PL" b="1" i="1" dirty="0" smtClean="0">
                <a:solidFill>
                  <a:schemeClr val="tx2"/>
                </a:solidFill>
              </a:rPr>
              <a:t/>
            </a:r>
            <a:br>
              <a:rPr lang="pl-PL" b="1" i="1" dirty="0" smtClean="0">
                <a:solidFill>
                  <a:schemeClr val="tx2"/>
                </a:solidFill>
              </a:rPr>
            </a:br>
            <a:r>
              <a:rPr lang="pl-PL" sz="2000" b="1" i="1" dirty="0" smtClean="0">
                <a:solidFill>
                  <a:schemeClr val="tx2"/>
                </a:solidFill>
              </a:rPr>
              <a:t>20 listopada 2014 </a:t>
            </a:r>
            <a:endParaRPr lang="pl-PL" sz="2000" b="1" i="1" dirty="0">
              <a:solidFill>
                <a:schemeClr val="tx2"/>
              </a:solidFill>
            </a:endParaRPr>
          </a:p>
        </p:txBody>
      </p:sp>
      <p:sp>
        <p:nvSpPr>
          <p:cNvPr id="12800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800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8031" name="AutoShape 31" descr="mailbox://C:/Users/Jola/AppData/Roaming/Thunderbird/Profiles/rf2n5ova.default/Mail/pop3.poczta.onet-1.pl/Inbox?number=158571316&amp;part=1.2&amp;type=image/jpeg&amp;filename=20141120_10250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8033" name="AutoShape 33" descr="mailbox://C:/Users/Jola/AppData/Roaming/Thunderbird/Profiles/rf2n5ova.default/Mail/pop3.poczta.onet-1.pl/Inbox?number=158571316&amp;part=1.2&amp;type=image/jpeg&amp;filename=20141120_10250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128034" name="Picture 34" descr="C:\Users\Jola\AppData\Local\Temp\20141120_1025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648231">
            <a:off x="3596050" y="2762761"/>
            <a:ext cx="2496277" cy="3744417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2">
                <a:lumMod val="90000"/>
              </a:schemeClr>
            </a:outerShdw>
          </a:effectLst>
        </p:spPr>
      </p:pic>
      <p:pic>
        <p:nvPicPr>
          <p:cNvPr id="128035" name="Picture 35" descr="C:\Users\Jola\AppData\Local\Temp\20141120_10373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1340768"/>
            <a:ext cx="2511730" cy="3779404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2">
                <a:lumMod val="90000"/>
              </a:schemeClr>
            </a:outerShdw>
          </a:effectLst>
        </p:spPr>
      </p:pic>
      <p:pic>
        <p:nvPicPr>
          <p:cNvPr id="12800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 rot="690201">
            <a:off x="4474423" y="2039090"/>
            <a:ext cx="2089093" cy="13982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8036" name="Picture 36" descr="C:\Users\Jola\AppData\Local\Temp\HPIM8490-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1700808"/>
            <a:ext cx="4020108" cy="2680072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2">
                <a:lumMod val="90000"/>
              </a:schemeClr>
            </a:outerShdw>
          </a:effectLst>
        </p:spPr>
      </p:pic>
      <p:pic>
        <p:nvPicPr>
          <p:cNvPr id="128029" name="Picture 2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68144" y="4941168"/>
            <a:ext cx="1945626" cy="140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" name="pole tekstowe 37"/>
          <p:cNvSpPr txBox="1"/>
          <p:nvPr/>
        </p:nvSpPr>
        <p:spPr>
          <a:xfrm>
            <a:off x="467544" y="4941168"/>
            <a:ext cx="302433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i="1" dirty="0" smtClean="0">
                <a:solidFill>
                  <a:schemeClr val="tx2"/>
                </a:solidFill>
              </a:rPr>
              <a:t>- „Owoce zamiast papierosów”</a:t>
            </a:r>
          </a:p>
          <a:p>
            <a:pPr>
              <a:buFontTx/>
              <a:buChar char="-"/>
            </a:pPr>
            <a:r>
              <a:rPr lang="pl-PL" sz="1600" i="1" dirty="0" smtClean="0">
                <a:solidFill>
                  <a:schemeClr val="tx2"/>
                </a:solidFill>
              </a:rPr>
              <a:t> akcja plakatowa na szkolnym</a:t>
            </a:r>
            <a:br>
              <a:rPr lang="pl-PL" sz="1600" i="1" dirty="0" smtClean="0">
                <a:solidFill>
                  <a:schemeClr val="tx2"/>
                </a:solidFill>
              </a:rPr>
            </a:br>
            <a:r>
              <a:rPr lang="pl-PL" sz="1600" i="1" dirty="0" smtClean="0">
                <a:solidFill>
                  <a:schemeClr val="tx2"/>
                </a:solidFill>
              </a:rPr>
              <a:t>  korytarzu i w toaletach</a:t>
            </a:r>
          </a:p>
          <a:p>
            <a:r>
              <a:rPr lang="pl-PL" sz="1600" i="1" dirty="0" smtClean="0">
                <a:solidFill>
                  <a:schemeClr val="tx2"/>
                </a:solidFill>
              </a:rPr>
              <a:t>- ulotka dla rodziców</a:t>
            </a:r>
            <a:endParaRPr lang="pl-PL" sz="1600" i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467544" y="3717032"/>
            <a:ext cx="4968552" cy="2365648"/>
          </a:xfrm>
        </p:spPr>
        <p:txBody>
          <a:bodyPr>
            <a:normAutofit fontScale="77500" lnSpcReduction="20000"/>
          </a:bodyPr>
          <a:lstStyle/>
          <a:p>
            <a:pPr lvl="0">
              <a:buClr>
                <a:schemeClr val="tx2"/>
              </a:buClr>
              <a:buFont typeface="Wingdings" pitchFamily="2" charset="2"/>
              <a:buChar char="ü"/>
            </a:pPr>
            <a:r>
              <a:rPr lang="pl-PL" i="1" dirty="0" smtClean="0"/>
              <a:t> II sesja edukacyjna „Zasady zdrowego odżywiania oraz choroby</a:t>
            </a:r>
            <a:br>
              <a:rPr lang="pl-PL" i="1" dirty="0" smtClean="0"/>
            </a:br>
            <a:r>
              <a:rPr lang="pl-PL" i="1" dirty="0" smtClean="0"/>
              <a:t>    żywieniowo-zależne”- sesję poprowadził dr inż. Mirosław Pysz </a:t>
            </a:r>
            <a:br>
              <a:rPr lang="pl-PL" i="1" dirty="0" smtClean="0"/>
            </a:br>
            <a:r>
              <a:rPr lang="pl-PL" i="1" dirty="0" smtClean="0"/>
              <a:t>    z Katedry Żywienia Człowieka Uniwersytetu Rolniczego w  Krakowie,</a:t>
            </a:r>
          </a:p>
          <a:p>
            <a:pPr lvl="0">
              <a:buClr>
                <a:schemeClr val="tx2"/>
              </a:buClr>
              <a:buFont typeface="Wingdings" pitchFamily="2" charset="2"/>
              <a:buChar char="ü"/>
            </a:pPr>
            <a:r>
              <a:rPr lang="pl-PL" i="1" dirty="0" smtClean="0"/>
              <a:t> opracowanie jadłospisów uwzględniających  płeć, wiek, aktywność</a:t>
            </a:r>
            <a:br>
              <a:rPr lang="pl-PL" i="1" dirty="0" smtClean="0"/>
            </a:br>
            <a:r>
              <a:rPr lang="pl-PL" i="1" dirty="0" smtClean="0"/>
              <a:t>    fizyczną oraz zasady odżywiania,</a:t>
            </a:r>
          </a:p>
          <a:p>
            <a:pPr lvl="0">
              <a:buClr>
                <a:schemeClr val="tx2"/>
              </a:buClr>
              <a:buFont typeface="Wingdings" pitchFamily="2" charset="2"/>
              <a:buChar char="ü"/>
            </a:pPr>
            <a:r>
              <a:rPr lang="pl-PL" i="1" dirty="0" smtClean="0"/>
              <a:t> udział w imprezach sportowo-rekreacyjnych,</a:t>
            </a:r>
          </a:p>
          <a:p>
            <a:pPr lvl="0">
              <a:buClr>
                <a:schemeClr val="tx2"/>
              </a:buClr>
              <a:buFont typeface="Wingdings" pitchFamily="2" charset="2"/>
              <a:buChar char="ü"/>
            </a:pPr>
            <a:r>
              <a:rPr lang="pl-PL" i="1" dirty="0" smtClean="0"/>
              <a:t> edukacja rodziców (poprzez ulotki informacyjne i stronę internetową).</a:t>
            </a:r>
          </a:p>
          <a:p>
            <a:pPr>
              <a:buFont typeface="Arial" pitchFamily="34" charset="0"/>
              <a:buChar char="•"/>
            </a:pPr>
            <a:endParaRPr lang="pl-PL" dirty="0"/>
          </a:p>
        </p:txBody>
      </p:sp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323528" y="980728"/>
            <a:ext cx="8367464" cy="831304"/>
          </a:xfrm>
        </p:spPr>
        <p:txBody>
          <a:bodyPr>
            <a:normAutofit fontScale="90000"/>
          </a:bodyPr>
          <a:lstStyle/>
          <a:p>
            <a:pPr algn="ctr"/>
            <a:r>
              <a:rPr lang="pl-PL" sz="1300" dirty="0" smtClean="0"/>
              <a:t>Projekt edukacyjny KIK/34 w ramach szwajcarsko-polskiego Programu Współpracy </a:t>
            </a:r>
            <a:r>
              <a:rPr lang="pl-PL" sz="1600" dirty="0" smtClean="0"/>
              <a:t/>
            </a:r>
            <a:br>
              <a:rPr lang="pl-PL" sz="1600" dirty="0" smtClean="0"/>
            </a:br>
            <a:r>
              <a:rPr lang="pl-PL" sz="2700" i="1" dirty="0" smtClean="0"/>
              <a:t>Zapobieganie nadwadze i otyłości oraz chorobom przewlekłym poprzez edukację społeczeństwa w zakresie żywienia i aktywności fizycznej</a:t>
            </a:r>
            <a:endParaRPr lang="pl-PL" sz="2700" i="1" dirty="0"/>
          </a:p>
        </p:txBody>
      </p:sp>
      <p:pic>
        <p:nvPicPr>
          <p:cNvPr id="1026" name="Picture 2" descr="http://www.zse-2.krakow.pl/images/articles/zdrowi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24744"/>
            <a:ext cx="2857500" cy="2705100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2"/>
            </a:outerShdw>
          </a:effectLst>
        </p:spPr>
      </p:pic>
      <p:pic>
        <p:nvPicPr>
          <p:cNvPr id="1027" name="Picture 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2060848"/>
            <a:ext cx="2903900" cy="2036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chemeClr val="tx2">
                <a:lumMod val="90000"/>
              </a:schemeClr>
            </a:outerShdw>
          </a:effec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088" y="4005064"/>
            <a:ext cx="2952328" cy="20387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chemeClr val="tx2"/>
            </a:outerShdw>
          </a:effectLst>
        </p:spPr>
      </p:pic>
      <p:sp>
        <p:nvSpPr>
          <p:cNvPr id="10" name="pole tekstowe 9"/>
          <p:cNvSpPr txBox="1"/>
          <p:nvPr/>
        </p:nvSpPr>
        <p:spPr>
          <a:xfrm>
            <a:off x="4644008" y="6165304"/>
            <a:ext cx="42849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200" i="1" dirty="0" smtClean="0">
                <a:solidFill>
                  <a:schemeClr val="tx2"/>
                </a:solidFill>
              </a:rPr>
              <a:t>Od roku szkolnego 2012/2013 prowadzony jest monitoring BMI</a:t>
            </a:r>
            <a:endParaRPr lang="pl-PL" sz="1200" i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Symbol zastępczy zawartości 5"/>
          <p:cNvPicPr>
            <a:picLocks noGrp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412776"/>
            <a:ext cx="4536504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31032" y="476672"/>
            <a:ext cx="8712968" cy="822920"/>
          </a:xfrm>
        </p:spPr>
        <p:txBody>
          <a:bodyPr>
            <a:normAutofit fontScale="90000"/>
          </a:bodyPr>
          <a:lstStyle/>
          <a:p>
            <a:pPr algn="ctr"/>
            <a:r>
              <a:rPr lang="pl-PL" sz="4400" b="1" i="1" dirty="0" smtClean="0">
                <a:solidFill>
                  <a:schemeClr val="tx2"/>
                </a:solidFill>
              </a:rPr>
              <a:t>Zdrowo jem, zdrowo żyję </a:t>
            </a:r>
            <a:r>
              <a:rPr lang="pl-PL" sz="3600" b="1" i="1" dirty="0" smtClean="0">
                <a:solidFill>
                  <a:schemeClr val="tx2"/>
                </a:solidFill>
              </a:rPr>
              <a:t/>
            </a:r>
            <a:br>
              <a:rPr lang="pl-PL" sz="3600" b="1" i="1" dirty="0" smtClean="0">
                <a:solidFill>
                  <a:schemeClr val="tx2"/>
                </a:solidFill>
              </a:rPr>
            </a:br>
            <a:r>
              <a:rPr lang="pl-PL" sz="2000" b="1" i="1" dirty="0" smtClean="0">
                <a:solidFill>
                  <a:schemeClr val="tx2"/>
                </a:solidFill>
                <a:latin typeface="+mn-lt"/>
              </a:rPr>
              <a:t>kampania – wiosna 2014</a:t>
            </a:r>
            <a:endParaRPr lang="pl-PL" sz="2000" b="1" i="1" dirty="0">
              <a:solidFill>
                <a:schemeClr val="tx2"/>
              </a:solidFill>
              <a:latin typeface="+mn-lt"/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5364088" y="1844824"/>
            <a:ext cx="33123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pl-PL" i="1" dirty="0" smtClean="0">
                <a:solidFill>
                  <a:schemeClr val="tx2"/>
                </a:solidFill>
              </a:rPr>
              <a:t>  </a:t>
            </a:r>
            <a:r>
              <a:rPr lang="pl-PL" sz="1600" i="1" dirty="0" smtClean="0">
                <a:solidFill>
                  <a:schemeClr val="tx2"/>
                </a:solidFill>
              </a:rPr>
              <a:t>blogi: „Zdrowe jest OK”</a:t>
            </a:r>
            <a:br>
              <a:rPr lang="pl-PL" sz="1600" i="1" dirty="0" smtClean="0">
                <a:solidFill>
                  <a:schemeClr val="tx2"/>
                </a:solidFill>
              </a:rPr>
            </a:br>
            <a:r>
              <a:rPr lang="pl-PL" sz="1600" i="1" dirty="0" smtClean="0">
                <a:solidFill>
                  <a:schemeClr val="tx2"/>
                </a:solidFill>
              </a:rPr>
              <a:t>     i „Ekonomik motywuje</a:t>
            </a:r>
            <a:r>
              <a:rPr lang="pl-PL" i="1" dirty="0" smtClean="0">
                <a:solidFill>
                  <a:schemeClr val="tx2"/>
                </a:solidFill>
              </a:rPr>
              <a:t>”</a:t>
            </a:r>
            <a:endParaRPr lang="pl-PL" i="1" dirty="0">
              <a:solidFill>
                <a:schemeClr val="tx2"/>
              </a:solidFill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5436096" y="5589240"/>
            <a:ext cx="34563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pl-PL" sz="1600" i="1" dirty="0" smtClean="0">
                <a:solidFill>
                  <a:schemeClr val="tx2"/>
                </a:solidFill>
              </a:rPr>
              <a:t> filmy  „Zdrowy tryb życia” </a:t>
            </a:r>
            <a:endParaRPr lang="pl-PL" sz="1600" i="1" dirty="0">
              <a:solidFill>
                <a:schemeClr val="tx2"/>
              </a:solidFill>
            </a:endParaRPr>
          </a:p>
        </p:txBody>
      </p:sp>
      <p:pic>
        <p:nvPicPr>
          <p:cNvPr id="12" name="Obraz 11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4149080"/>
            <a:ext cx="4536504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3" name="Picture 1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39952" y="2780928"/>
            <a:ext cx="4536504" cy="2263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435280" cy="1219200"/>
          </a:xfrm>
        </p:spPr>
        <p:txBody>
          <a:bodyPr>
            <a:normAutofit fontScale="90000"/>
          </a:bodyPr>
          <a:lstStyle/>
          <a:p>
            <a:pPr algn="r"/>
            <a:r>
              <a:rPr lang="pl-PL" sz="1800" b="1" i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Wiosenne i jesienne rundy </a:t>
            </a:r>
            <a:r>
              <a:rPr lang="pl-PL" sz="4400" b="1" i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Testu Biegowego Coopera</a:t>
            </a:r>
            <a:r>
              <a:rPr lang="pl-PL" b="1" i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/>
            </a:r>
            <a:br>
              <a:rPr lang="pl-PL" b="1" i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</a:br>
            <a:r>
              <a:rPr lang="pl-PL" sz="1800" b="1" i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na stadionie AWF w Krakowie</a:t>
            </a:r>
            <a:endParaRPr lang="pl-PL" sz="1800" b="1" i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1331640" y="2636912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dirty="0"/>
          </a:p>
        </p:txBody>
      </p:sp>
      <p:sp>
        <p:nvSpPr>
          <p:cNvPr id="7" name="pole tekstowe 6"/>
          <p:cNvSpPr txBox="1"/>
          <p:nvPr/>
        </p:nvSpPr>
        <p:spPr>
          <a:xfrm>
            <a:off x="1187624" y="2636912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dirty="0"/>
          </a:p>
        </p:txBody>
      </p:sp>
      <p:pic>
        <p:nvPicPr>
          <p:cNvPr id="2052" name="Picture 4" descr="http://www.zse-2.krakow.pl/images/photoalbum/album_208/20140531_1038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196752"/>
            <a:ext cx="3593883" cy="4791844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2"/>
            </a:outerShdw>
          </a:effectLst>
        </p:spPr>
      </p:pic>
      <p:sp>
        <p:nvSpPr>
          <p:cNvPr id="9" name="pole tekstowe 8"/>
          <p:cNvSpPr txBox="1"/>
          <p:nvPr/>
        </p:nvSpPr>
        <p:spPr>
          <a:xfrm>
            <a:off x="5580112" y="2348880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dirty="0"/>
          </a:p>
        </p:txBody>
      </p:sp>
      <p:pic>
        <p:nvPicPr>
          <p:cNvPr id="2054" name="Picture 6" descr="http://www.zse-2.krakow.pl/images/photoalbum/album_219/imag009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1628800"/>
            <a:ext cx="3513794" cy="4824536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2"/>
            </a:outerShdw>
          </a:effectLst>
        </p:spPr>
      </p:pic>
      <p:sp>
        <p:nvSpPr>
          <p:cNvPr id="11" name="pole tekstowe 10"/>
          <p:cNvSpPr txBox="1"/>
          <p:nvPr/>
        </p:nvSpPr>
        <p:spPr>
          <a:xfrm>
            <a:off x="4788024" y="5157192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dirty="0"/>
          </a:p>
        </p:txBody>
      </p:sp>
      <p:pic>
        <p:nvPicPr>
          <p:cNvPr id="2056" name="Picture 8" descr="http://www.zse-2.krakow.pl/images/photoalbum/album_219/imag004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1720" y="4509120"/>
            <a:ext cx="3600400" cy="2152497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2"/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080120"/>
          </a:xfrm>
        </p:spPr>
        <p:txBody>
          <a:bodyPr>
            <a:normAutofit/>
          </a:bodyPr>
          <a:lstStyle/>
          <a:p>
            <a:r>
              <a:rPr lang="pl-PL" b="1" i="1" dirty="0" smtClean="0">
                <a:solidFill>
                  <a:schemeClr val="tx1"/>
                </a:solidFill>
              </a:rPr>
              <a:t>   </a:t>
            </a:r>
            <a:r>
              <a:rPr lang="pl-PL" sz="4000" b="1" i="1" dirty="0" smtClean="0">
                <a:solidFill>
                  <a:schemeClr val="tx1"/>
                </a:solidFill>
              </a:rPr>
              <a:t>Ekonomik na lodzie </a:t>
            </a:r>
            <a:r>
              <a:rPr lang="pl-PL" sz="3600" b="1" i="1" dirty="0" smtClean="0">
                <a:solidFill>
                  <a:schemeClr val="tx1"/>
                </a:solidFill>
              </a:rPr>
              <a:t/>
            </a:r>
            <a:br>
              <a:rPr lang="pl-PL" sz="3600" b="1" i="1" dirty="0" smtClean="0">
                <a:solidFill>
                  <a:schemeClr val="tx1"/>
                </a:solidFill>
              </a:rPr>
            </a:br>
            <a:r>
              <a:rPr lang="pl-PL" sz="2000" b="1" i="1" dirty="0" smtClean="0">
                <a:solidFill>
                  <a:schemeClr val="tx1"/>
                </a:solidFill>
              </a:rPr>
              <a:t>                                                                                                </a:t>
            </a:r>
            <a:r>
              <a:rPr lang="pl-PL" sz="1800" b="1" i="1" dirty="0" smtClean="0">
                <a:solidFill>
                  <a:schemeClr val="tx1"/>
                </a:solidFill>
              </a:rPr>
              <a:t>-  </a:t>
            </a:r>
            <a:r>
              <a:rPr lang="pl-PL" sz="1800" b="1" i="1" dirty="0" smtClean="0">
                <a:solidFill>
                  <a:schemeClr val="tx1"/>
                </a:solidFill>
                <a:latin typeface="+mn-lt"/>
              </a:rPr>
              <a:t>coroczne gry i zabawy na lodowisku</a:t>
            </a:r>
            <a:endParaRPr lang="pl-PL" sz="1800" b="1" i="1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2150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628800"/>
            <a:ext cx="5940869" cy="4526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848681">
            <a:off x="4295582" y="3598549"/>
            <a:ext cx="4038263" cy="2364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chemeClr val="tx2">
                <a:lumMod val="50000"/>
              </a:scheme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251520" y="836712"/>
            <a:ext cx="8373616" cy="1584176"/>
          </a:xfrm>
        </p:spPr>
        <p:txBody>
          <a:bodyPr>
            <a:normAutofit fontScale="90000"/>
          </a:bodyPr>
          <a:lstStyle/>
          <a:p>
            <a:r>
              <a:rPr lang="pl-PL" sz="4400" i="1" dirty="0" smtClean="0"/>
              <a:t>                                 </a:t>
            </a:r>
            <a:r>
              <a:rPr lang="pl-PL" sz="4400" b="1" i="1" dirty="0" smtClean="0">
                <a:solidFill>
                  <a:schemeClr val="tx1"/>
                </a:solidFill>
              </a:rPr>
              <a:t>Sporty zimowe </a:t>
            </a:r>
            <a:r>
              <a:rPr lang="pl-PL" sz="8000" b="1" i="1" dirty="0" smtClean="0">
                <a:solidFill>
                  <a:schemeClr val="tx1"/>
                </a:solidFill>
              </a:rPr>
              <a:t/>
            </a:r>
            <a:br>
              <a:rPr lang="pl-PL" sz="8000" b="1" i="1" dirty="0" smtClean="0">
                <a:solidFill>
                  <a:schemeClr val="tx1"/>
                </a:solidFill>
              </a:rPr>
            </a:br>
            <a:r>
              <a:rPr lang="pl-PL" sz="2000" b="1" i="1" dirty="0" smtClean="0">
                <a:solidFill>
                  <a:schemeClr val="tx1"/>
                </a:solidFill>
              </a:rPr>
              <a:t>                         -  narciarstwo alpejskie, snowboard</a:t>
            </a:r>
            <a:r>
              <a:rPr lang="pl-PL" sz="2000" b="1" i="1" dirty="0" smtClean="0">
                <a:solidFill>
                  <a:schemeClr val="tx2"/>
                </a:solidFill>
              </a:rPr>
              <a:t/>
            </a:r>
            <a:br>
              <a:rPr lang="pl-PL" sz="2000" b="1" i="1" dirty="0" smtClean="0">
                <a:solidFill>
                  <a:schemeClr val="tx2"/>
                </a:solidFill>
              </a:rPr>
            </a:br>
            <a:r>
              <a:rPr lang="pl-PL" sz="4400" b="1" i="1" dirty="0" smtClean="0">
                <a:solidFill>
                  <a:schemeClr val="tx2"/>
                </a:solidFill>
              </a:rPr>
              <a:t>Wycieczki </a:t>
            </a:r>
            <a:r>
              <a:rPr lang="pl-PL" sz="2000" b="1" i="1" dirty="0" smtClean="0">
                <a:solidFill>
                  <a:schemeClr val="tx2"/>
                </a:solidFill>
              </a:rPr>
              <a:t>rekreacyjne</a:t>
            </a:r>
            <a:r>
              <a:rPr lang="pl-PL" sz="2000" i="1" dirty="0" smtClean="0"/>
              <a:t/>
            </a:r>
            <a:br>
              <a:rPr lang="pl-PL" sz="2000" i="1" dirty="0" smtClean="0"/>
            </a:br>
            <a:r>
              <a:rPr lang="pl-PL" sz="2000" i="1" dirty="0" smtClean="0"/>
              <a:t/>
            </a:r>
            <a:br>
              <a:rPr lang="pl-PL" sz="2000" i="1" dirty="0" smtClean="0"/>
            </a:br>
            <a:endParaRPr lang="pl-PL" sz="2000" dirty="0"/>
          </a:p>
        </p:txBody>
      </p:sp>
      <p:pic>
        <p:nvPicPr>
          <p:cNvPr id="7" name="Picture 2" descr="http://www.zse-2.krakow.pl/images/photoalbum/album_139/dsc_0266.jpg"/>
          <p:cNvPicPr>
            <a:picLocks noChangeAspect="1" noChangeArrowheads="1"/>
          </p:cNvPicPr>
          <p:nvPr/>
        </p:nvPicPr>
        <p:blipFill>
          <a:blip r:embed="rId2" cstate="print"/>
          <a:srcRect l="5154"/>
          <a:stretch>
            <a:fillRect/>
          </a:stretch>
        </p:blipFill>
        <p:spPr bwMode="auto">
          <a:xfrm>
            <a:off x="35496" y="2060848"/>
            <a:ext cx="5702215" cy="4168032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2"/>
            </a:outerShdw>
          </a:effectLst>
        </p:spPr>
      </p:pic>
      <p:pic>
        <p:nvPicPr>
          <p:cNvPr id="10" name="Picture 4" descr="http://www.zse-2.krakow.pl/images/photoalbum/album_221/sporty_zimowe_2015-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1013420"/>
            <a:ext cx="4295961" cy="5727948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2"/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51520" y="476672"/>
            <a:ext cx="8686800" cy="1219200"/>
          </a:xfrm>
        </p:spPr>
        <p:txBody>
          <a:bodyPr>
            <a:normAutofit fontScale="90000"/>
          </a:bodyPr>
          <a:lstStyle/>
          <a:p>
            <a:pPr algn="ctr"/>
            <a:r>
              <a:rPr lang="pl-PL" b="1" i="1" dirty="0" smtClean="0">
                <a:solidFill>
                  <a:schemeClr val="tx1"/>
                </a:solidFill>
              </a:rPr>
              <a:t>Licealiada, Szkolne Igrzyska Sportowe, kręgle, strzelectwo…</a:t>
            </a:r>
            <a:endParaRPr lang="pl-PL" b="1" i="1" dirty="0">
              <a:solidFill>
                <a:schemeClr val="tx1"/>
              </a:solidFill>
            </a:endParaRPr>
          </a:p>
        </p:txBody>
      </p:sp>
      <p:pic>
        <p:nvPicPr>
          <p:cNvPr id="3074" name="Picture 2" descr="http://www.zse-2.krakow.pl/images/photoalbum/album_191/reprezentacja_zse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2276872"/>
            <a:ext cx="5392316" cy="4051524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1"/>
            </a:outerShdw>
          </a:effectLst>
        </p:spPr>
      </p:pic>
      <p:pic>
        <p:nvPicPr>
          <p:cNvPr id="3076" name="Picture 4" descr="http://www.zse-2.krakow.pl/images/photoalbum/album_190/dscn032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988840"/>
            <a:ext cx="3116035" cy="2341237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1"/>
            </a:outerShdw>
          </a:effectLst>
        </p:spPr>
      </p:pic>
      <p:sp>
        <p:nvSpPr>
          <p:cNvPr id="9" name="pole tekstowe 8"/>
          <p:cNvSpPr txBox="1"/>
          <p:nvPr/>
        </p:nvSpPr>
        <p:spPr>
          <a:xfrm>
            <a:off x="3851920" y="5661248"/>
            <a:ext cx="50405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b="1" i="1" dirty="0" smtClean="0"/>
              <a:t>Siatkarze </a:t>
            </a:r>
          </a:p>
          <a:p>
            <a:r>
              <a:rPr lang="pl-PL" sz="1600" b="1" i="1" dirty="0" smtClean="0"/>
              <a:t>– brązowi medaliści pierwszej ligi Licealiady 2014.</a:t>
            </a:r>
            <a:endParaRPr lang="pl-PL" sz="1600" b="1" i="1" dirty="0"/>
          </a:p>
        </p:txBody>
      </p:sp>
      <p:sp>
        <p:nvSpPr>
          <p:cNvPr id="6" name="pole tekstowe 5"/>
          <p:cNvSpPr txBox="1"/>
          <p:nvPr/>
        </p:nvSpPr>
        <p:spPr>
          <a:xfrm>
            <a:off x="467544" y="4725144"/>
            <a:ext cx="32403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i="1" dirty="0" smtClean="0"/>
              <a:t>Zajęcia sportowe popularyzujące aktywny sposób spędzania czasu.</a:t>
            </a:r>
            <a:endParaRPr lang="pl-PL" sz="16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https://scontent-ams.xx.fbcdn.net/hphotos-xaf1/v/t1.0-9/10847820_727035564058456_4614898359882619458_n.jpg?oh=f0e5a54e1683a9fc30a15c4519126cdf&amp;oe=554A63A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3212976"/>
            <a:ext cx="5039545" cy="3359697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1"/>
            </a:outerShdw>
          </a:effectLst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5436096" y="5441776"/>
            <a:ext cx="3600400" cy="1371600"/>
          </a:xfrm>
        </p:spPr>
        <p:txBody>
          <a:bodyPr>
            <a:normAutofit fontScale="90000"/>
          </a:bodyPr>
          <a:lstStyle/>
          <a:p>
            <a:pPr algn="ctr"/>
            <a:r>
              <a:rPr lang="pl-PL" sz="4400" b="1" i="1" dirty="0" smtClean="0"/>
              <a:t>Cheerleaders </a:t>
            </a:r>
            <a:br>
              <a:rPr lang="pl-PL" sz="4400" b="1" i="1" dirty="0" smtClean="0"/>
            </a:br>
            <a:r>
              <a:rPr lang="pl-PL" sz="4400" b="1" i="1" dirty="0" smtClean="0"/>
              <a:t> Sweet Heart</a:t>
            </a:r>
            <a:r>
              <a:rPr lang="pl-PL" sz="1800" b="1" i="1" dirty="0" smtClean="0"/>
              <a:t>  </a:t>
            </a:r>
            <a:br>
              <a:rPr lang="pl-PL" sz="1800" b="1" i="1" dirty="0" smtClean="0"/>
            </a:br>
            <a:r>
              <a:rPr lang="pl-PL" sz="1800" b="1" i="1" dirty="0" smtClean="0"/>
              <a:t>      -  szkolna drużyna sportowa</a:t>
            </a:r>
            <a:r>
              <a:rPr lang="pl-PL" sz="6600" b="1" i="1" dirty="0" smtClean="0"/>
              <a:t/>
            </a:r>
            <a:br>
              <a:rPr lang="pl-PL" sz="6600" b="1" i="1" dirty="0" smtClean="0"/>
            </a:br>
            <a:r>
              <a:rPr lang="pl-PL" b="1" i="1" dirty="0" smtClean="0"/>
              <a:t> </a:t>
            </a:r>
            <a:br>
              <a:rPr lang="pl-PL" b="1" i="1" dirty="0" smtClean="0"/>
            </a:br>
            <a:endParaRPr lang="pl-PL" dirty="0"/>
          </a:p>
        </p:txBody>
      </p:sp>
      <p:pic>
        <p:nvPicPr>
          <p:cNvPr id="5" name="Picture 2" descr="https://fbcdn-sphotos-g-a.akamaihd.net/hphotos-ak-xfa1/v/t1.0-9/10710910_701065883322091_8634576685624458948_n.jpg?oh=5831e700cd6fc0dfbdfb4be05a7df67f&amp;oe=558FB761&amp;__gda__=1431842135_a02ad8b02ea30917046ee9a3a106cbe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332656"/>
            <a:ext cx="8172400" cy="2962495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1"/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Wy&amp;sacute;wietlam DSC_04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44624"/>
            <a:ext cx="8928960" cy="5979947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1"/>
            </a:outerShdw>
          </a:effectLst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0" y="6048672"/>
            <a:ext cx="8964488" cy="764704"/>
          </a:xfrm>
        </p:spPr>
        <p:txBody>
          <a:bodyPr>
            <a:normAutofit fontScale="90000"/>
          </a:bodyPr>
          <a:lstStyle/>
          <a:p>
            <a:r>
              <a:rPr lang="pl-PL" sz="3600" b="1" i="1" dirty="0" smtClean="0"/>
              <a:t>  Jesteśmy tym, co jemy </a:t>
            </a:r>
            <a:r>
              <a:rPr lang="pl-PL" sz="2000" b="1" i="1" dirty="0" smtClean="0"/>
              <a:t/>
            </a:r>
            <a:br>
              <a:rPr lang="pl-PL" sz="2000" b="1" i="1" dirty="0" smtClean="0"/>
            </a:br>
            <a:r>
              <a:rPr lang="pl-PL" sz="2000" b="1" i="1" dirty="0" smtClean="0"/>
              <a:t>                                                            – degustacje, kąciki zdrowej żywności w sklepiku szkolnym  i bufecie</a:t>
            </a:r>
            <a:endParaRPr lang="pl-PL" sz="2000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boxPhoto" descr="http://www.zse-2.krakow.pl/images/photoalbum/album_195/img_2783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44624"/>
            <a:ext cx="8928992" cy="5832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chemeClr val="tx1"/>
            </a:outerShdw>
          </a:effectLst>
        </p:spPr>
      </p:pic>
      <p:pic>
        <p:nvPicPr>
          <p:cNvPr id="9" name="cboxPhoto" descr="http://www.zse-2.krakow.pl/images/photoalbum/album_186/dscf3118.jpg"/>
          <p:cNvPicPr/>
          <p:nvPr/>
        </p:nvPicPr>
        <p:blipFill>
          <a:blip r:embed="rId3" cstate="print"/>
          <a:srcRect l="8236" t="17362" r="797" b="15945"/>
          <a:stretch>
            <a:fillRect/>
          </a:stretch>
        </p:blipFill>
        <p:spPr bwMode="auto">
          <a:xfrm>
            <a:off x="3842929" y="3933056"/>
            <a:ext cx="5301071" cy="25305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chemeClr val="tx1"/>
            </a:outerShdw>
          </a:effectLst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179512" y="5589240"/>
            <a:ext cx="8064896" cy="1219200"/>
          </a:xfrm>
        </p:spPr>
        <p:txBody>
          <a:bodyPr>
            <a:normAutofit/>
          </a:bodyPr>
          <a:lstStyle/>
          <a:p>
            <a:pPr algn="ctr"/>
            <a:r>
              <a:rPr lang="pl-PL" sz="2000" b="1" i="1" dirty="0" smtClean="0">
                <a:solidFill>
                  <a:schemeClr val="tx1"/>
                </a:solidFill>
              </a:rPr>
              <a:t>Degustacje podczas Dni Otwartych Szkoły oraz </a:t>
            </a:r>
            <a:br>
              <a:rPr lang="pl-PL" sz="2000" b="1" i="1" dirty="0" smtClean="0">
                <a:solidFill>
                  <a:schemeClr val="tx1"/>
                </a:solidFill>
              </a:rPr>
            </a:br>
            <a:r>
              <a:rPr lang="pl-PL" sz="2000" b="1" i="1" dirty="0" smtClean="0">
                <a:solidFill>
                  <a:schemeClr val="tx1"/>
                </a:solidFill>
              </a:rPr>
              <a:t>corocznych Prezentacji Nowohuckich Szkół Ponadgimnazjalnych </a:t>
            </a:r>
            <a:endParaRPr lang="pl-PL" sz="2000" b="1" i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zse-2.krakow.pl/images/photoalbum/album_205/nordhorn_2014-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16632"/>
            <a:ext cx="8891510" cy="6680648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1"/>
            </a:outerShdw>
          </a:effectLst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539552" y="548680"/>
            <a:ext cx="7920880" cy="1268760"/>
          </a:xfrm>
        </p:spPr>
        <p:txBody>
          <a:bodyPr>
            <a:normAutofit fontScale="90000"/>
          </a:bodyPr>
          <a:lstStyle/>
          <a:p>
            <a:r>
              <a:rPr lang="pl-PL" sz="4000" b="1" i="1" dirty="0" smtClean="0"/>
              <a:t>    Fair Trade w Polsce i w Niemczech                        </a:t>
            </a:r>
            <a:r>
              <a:rPr lang="pl-PL" sz="2000" b="1" i="1" dirty="0" smtClean="0"/>
              <a:t>– drugi etap projektu łączącego aktywny wypoczynek z zajęciami poświęconymi tematowi zrównoważonego rozwoju, a w szczególności świadomemu kupowaniu produktów</a:t>
            </a:r>
            <a:endParaRPr lang="pl-PL" sz="2000" b="1" i="1" dirty="0"/>
          </a:p>
        </p:txBody>
      </p:sp>
      <p:pic>
        <p:nvPicPr>
          <p:cNvPr id="1028" name="Picture 4" descr="http://www.zse-2.krakow.pl/images/photoalbum/album_205/nordhorn_2014-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3717032"/>
            <a:ext cx="2934531" cy="2204864"/>
          </a:xfrm>
          <a:prstGeom prst="rect">
            <a:avLst/>
          </a:prstGeom>
          <a:noFill/>
        </p:spPr>
      </p:pic>
      <p:sp>
        <p:nvSpPr>
          <p:cNvPr id="8" name="pole tekstowe 7"/>
          <p:cNvSpPr txBox="1"/>
          <p:nvPr/>
        </p:nvSpPr>
        <p:spPr>
          <a:xfrm>
            <a:off x="3347864" y="6021288"/>
            <a:ext cx="54726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600" b="1" i="1" dirty="0" smtClean="0"/>
              <a:t>Nordhorn w Dolnej Saksonii </a:t>
            </a:r>
            <a:r>
              <a:rPr lang="pl-PL" sz="1600" dirty="0" smtClean="0"/>
              <a:t>. </a:t>
            </a:r>
            <a:r>
              <a:rPr lang="pl-PL" sz="1600" b="1" i="1" dirty="0" smtClean="0"/>
              <a:t>Po  zakupach produktów </a:t>
            </a:r>
            <a:br>
              <a:rPr lang="pl-PL" sz="1600" b="1" i="1" dirty="0" smtClean="0"/>
            </a:br>
            <a:r>
              <a:rPr lang="pl-PL" sz="1600" b="1" i="1" dirty="0" smtClean="0"/>
              <a:t>z upraw ekologicznych – wspólne gotowanie.</a:t>
            </a:r>
            <a:endParaRPr lang="pl-PL" sz="1600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www.zse-2.krakow.pl/images/photoalbum/album_200/dsc_1631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2492895"/>
            <a:ext cx="6341003" cy="4248473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2">
                <a:lumMod val="50000"/>
              </a:schemeClr>
            </a:outerShdw>
          </a:effec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7544" y="2636912"/>
            <a:ext cx="8229600" cy="1219200"/>
          </a:xfrm>
        </p:spPr>
        <p:txBody>
          <a:bodyPr>
            <a:normAutofit fontScale="90000"/>
          </a:bodyPr>
          <a:lstStyle/>
          <a:p>
            <a:r>
              <a:rPr lang="pl-PL" sz="3600" b="1" i="1" dirty="0" smtClean="0"/>
              <a:t>XXIII Ogólnopolska Olimpiada Promocji Zdrowego Stylu Życia PCK</a:t>
            </a:r>
            <a:br>
              <a:rPr lang="pl-PL" sz="3600" b="1" i="1" dirty="0" smtClean="0"/>
            </a:br>
            <a:r>
              <a:rPr lang="pl-PL" sz="3600" b="1" i="1" dirty="0" smtClean="0"/>
              <a:t/>
            </a:r>
            <a:br>
              <a:rPr lang="pl-PL" sz="3600" b="1" i="1" dirty="0" smtClean="0"/>
            </a:br>
            <a:r>
              <a:rPr lang="pl-PL" sz="3600" b="1" i="1" dirty="0" smtClean="0"/>
              <a:t/>
            </a:r>
            <a:br>
              <a:rPr lang="pl-PL" sz="3600" b="1" i="1" dirty="0" smtClean="0"/>
            </a:br>
            <a:r>
              <a:rPr lang="pl-PL" sz="3600" b="1" i="1" dirty="0" smtClean="0"/>
              <a:t/>
            </a:r>
            <a:br>
              <a:rPr lang="pl-PL" sz="3600" b="1" i="1" dirty="0" smtClean="0"/>
            </a:br>
            <a:r>
              <a:rPr lang="pl-PL" sz="3600" b="1" i="1" dirty="0" smtClean="0"/>
              <a:t>                                                   </a:t>
            </a:r>
            <a:r>
              <a:rPr lang="pl-PL" sz="3600" b="1" i="1" dirty="0" smtClean="0">
                <a:solidFill>
                  <a:schemeClr val="bg2">
                    <a:lumMod val="50000"/>
                  </a:schemeClr>
                </a:solidFill>
              </a:rPr>
              <a:t>Akcje proekologiczne</a:t>
            </a:r>
            <a:br>
              <a:rPr lang="pl-PL" sz="3600" b="1" i="1" dirty="0" smtClean="0">
                <a:solidFill>
                  <a:schemeClr val="bg2">
                    <a:lumMod val="50000"/>
                  </a:schemeClr>
                </a:solidFill>
              </a:rPr>
            </a:br>
            <a:endParaRPr lang="pl-PL" sz="36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899592" y="1700808"/>
            <a:ext cx="4608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dirty="0"/>
          </a:p>
        </p:txBody>
      </p:sp>
      <p:pic>
        <p:nvPicPr>
          <p:cNvPr id="8" name="Picture 4" descr="http://www.pck.pl/media/repository/2014/cz2/olimpiada-z-logiem-pc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736203"/>
            <a:ext cx="3574212" cy="1332757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2">
                <a:lumMod val="50000"/>
              </a:schemeClr>
            </a:outerShdw>
          </a:effectLst>
        </p:spPr>
      </p:pic>
      <p:sp>
        <p:nvSpPr>
          <p:cNvPr id="9" name="pole tekstowe 8"/>
          <p:cNvSpPr txBox="1"/>
          <p:nvPr/>
        </p:nvSpPr>
        <p:spPr>
          <a:xfrm>
            <a:off x="5652120" y="1628800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067944" y="1558533"/>
            <a:ext cx="48965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pl-PL" b="1" i="1" dirty="0" smtClean="0"/>
              <a:t> w etapie szkolnym – 210 uczestników</a:t>
            </a:r>
          </a:p>
          <a:p>
            <a:pPr>
              <a:buFont typeface="Wingdings" pitchFamily="2" charset="2"/>
              <a:buChar char="ü"/>
            </a:pPr>
            <a:r>
              <a:rPr lang="pl-PL" b="1" i="1" dirty="0" smtClean="0"/>
              <a:t>  III miejsce w etapie rejonowym</a:t>
            </a:r>
            <a:endParaRPr lang="pl-PL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179512" y="4581128"/>
            <a:ext cx="5400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pl-PL" b="1" i="1" dirty="0" smtClean="0">
                <a:solidFill>
                  <a:schemeClr val="bg2">
                    <a:lumMod val="50000"/>
                  </a:schemeClr>
                </a:solidFill>
              </a:rPr>
              <a:t>  Sprzątanie Świata</a:t>
            </a:r>
          </a:p>
          <a:p>
            <a:pPr>
              <a:buFont typeface="Wingdings" pitchFamily="2" charset="2"/>
              <a:buChar char="ü"/>
            </a:pPr>
            <a:r>
              <a:rPr lang="pl-PL" b="1" i="1" dirty="0" smtClean="0">
                <a:solidFill>
                  <a:schemeClr val="bg2">
                    <a:lumMod val="50000"/>
                  </a:schemeClr>
                </a:solidFill>
              </a:rPr>
              <a:t>  Dni Ziemi – zbiórka surowców wtórnych</a:t>
            </a:r>
          </a:p>
          <a:p>
            <a:pPr>
              <a:buFont typeface="Wingdings" pitchFamily="2" charset="2"/>
              <a:buChar char="ü"/>
            </a:pPr>
            <a:r>
              <a:rPr lang="pl-PL" b="1" i="1" dirty="0" smtClean="0">
                <a:solidFill>
                  <a:schemeClr val="bg2">
                    <a:lumMod val="50000"/>
                  </a:schemeClr>
                </a:solidFill>
              </a:rPr>
              <a:t>  obsadzanie trwałymi roślinami terenu szkoły</a:t>
            </a:r>
          </a:p>
          <a:p>
            <a:endParaRPr lang="pl-PL" dirty="0"/>
          </a:p>
        </p:txBody>
      </p:sp>
      <p:sp>
        <p:nvSpPr>
          <p:cNvPr id="15" name="pole tekstowe 14"/>
          <p:cNvSpPr txBox="1"/>
          <p:nvPr/>
        </p:nvSpPr>
        <p:spPr>
          <a:xfrm>
            <a:off x="3707904" y="6023029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i="1" dirty="0" smtClean="0">
                <a:solidFill>
                  <a:schemeClr val="bg2">
                    <a:lumMod val="50000"/>
                  </a:schemeClr>
                </a:solidFill>
              </a:rPr>
              <a:t>Sadzenie Gaju Modrzewiowego </a:t>
            </a:r>
            <a:br>
              <a:rPr lang="pl-PL" b="1" i="1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lang="pl-PL" b="1" i="1" dirty="0" smtClean="0">
                <a:solidFill>
                  <a:schemeClr val="bg2">
                    <a:lumMod val="50000"/>
                  </a:schemeClr>
                </a:solidFill>
              </a:rPr>
              <a:t>w ramach akcji Drzewa Zdrowia</a:t>
            </a:r>
            <a:endParaRPr lang="pl-PL" b="1" i="1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67544" y="3789040"/>
            <a:ext cx="9021688" cy="2016224"/>
          </a:xfrm>
        </p:spPr>
        <p:txBody>
          <a:bodyPr>
            <a:normAutofit/>
          </a:bodyPr>
          <a:lstStyle/>
          <a:p>
            <a:r>
              <a:rPr lang="pl-PL" dirty="0" err="1" smtClean="0"/>
              <a:t>wssssss</a:t>
            </a:r>
            <a:endParaRPr lang="pl-PL" dirty="0"/>
          </a:p>
        </p:txBody>
      </p:sp>
      <p:pic>
        <p:nvPicPr>
          <p:cNvPr id="1026" name="Picture 2" descr="http://www.zse-2.krakow.pl/images/photoalbum/album_210/kiermasz2014-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496" y="116632"/>
            <a:ext cx="9072230" cy="6055415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1"/>
            </a:outerShdw>
          </a:effectLst>
        </p:spPr>
      </p:pic>
      <p:sp>
        <p:nvSpPr>
          <p:cNvPr id="8" name="pole tekstowe 7"/>
          <p:cNvSpPr txBox="1"/>
          <p:nvPr/>
        </p:nvSpPr>
        <p:spPr>
          <a:xfrm>
            <a:off x="467544" y="5589240"/>
            <a:ext cx="8676456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i="1" dirty="0" smtClean="0">
                <a:latin typeface="+mj-lt"/>
              </a:rPr>
              <a:t>Akcje charytatywne na rzecz osób z chorobą nowotworową: </a:t>
            </a:r>
          </a:p>
          <a:p>
            <a:pPr algn="ctr"/>
            <a:endParaRPr lang="pl-PL" sz="1600" i="1" dirty="0" smtClean="0"/>
          </a:p>
          <a:p>
            <a:pPr algn="ctr"/>
            <a:r>
              <a:rPr lang="pl-PL" i="1" dirty="0" smtClean="0"/>
              <a:t>Kiermasz Żonkilowy, Kwesta Listopadowa, Pola Nadziei, Kartka dla Hospicjum, Zakręceni  dla Hospicjum, świąteczne kolędowanie w Hospicjum</a:t>
            </a:r>
            <a:endParaRPr lang="pl-PL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 descr="C:\Users\Jola\AppData\Local\Temp\HPIM7787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100742"/>
            <a:ext cx="8244916" cy="5496610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1"/>
            </a:outerShdw>
          </a:effectLst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67544" y="301824"/>
            <a:ext cx="8229600" cy="678904"/>
          </a:xfrm>
        </p:spPr>
        <p:txBody>
          <a:bodyPr>
            <a:noAutofit/>
          </a:bodyPr>
          <a:lstStyle/>
          <a:p>
            <a:r>
              <a:rPr lang="pl-PL" sz="1400" b="1" i="1" dirty="0" smtClean="0">
                <a:solidFill>
                  <a:schemeClr val="tx2">
                    <a:lumMod val="10000"/>
                  </a:schemeClr>
                </a:solidFill>
              </a:rPr>
              <a:t>rok 2013   </a:t>
            </a:r>
            <a:r>
              <a:rPr lang="pl-PL" sz="2000" b="1" i="1" dirty="0" smtClean="0">
                <a:solidFill>
                  <a:schemeClr val="tx2">
                    <a:lumMod val="10000"/>
                  </a:schemeClr>
                </a:solidFill>
              </a:rPr>
              <a:t>			                                               </a:t>
            </a:r>
            <a:r>
              <a:rPr lang="pl-PL" sz="1800" b="1" i="1" dirty="0" smtClean="0">
                <a:solidFill>
                  <a:schemeClr val="tx1"/>
                </a:solidFill>
              </a:rPr>
              <a:t>6 edycja programu </a:t>
            </a:r>
            <a:r>
              <a:rPr lang="pl-PL" sz="3200" b="1" i="1" dirty="0" smtClean="0">
                <a:solidFill>
                  <a:schemeClr val="tx1"/>
                </a:solidFill>
              </a:rPr>
              <a:t>MHNR</a:t>
            </a:r>
            <a:r>
              <a:rPr lang="pl-PL" sz="1800" b="1" i="1" dirty="0" smtClean="0">
                <a:solidFill>
                  <a:schemeClr val="tx1"/>
                </a:solidFill>
              </a:rPr>
              <a:t>:   					czerniak – złośliwy nowotwór skóry</a:t>
            </a:r>
            <a:endParaRPr lang="pl-PL" sz="1800" b="1" i="1" dirty="0">
              <a:solidFill>
                <a:schemeClr val="tx1"/>
              </a:solidFill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1835696" y="5786680"/>
            <a:ext cx="54006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l-PL" sz="2400" b="1" i="1" dirty="0" smtClean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 algn="ctr"/>
            <a:r>
              <a:rPr lang="pl-PL" b="1" i="1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Dzień Hakowicza w Centrum Handlowym M1  </a:t>
            </a:r>
            <a:endParaRPr lang="pl-PL" b="1" i="1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-94456"/>
            <a:ext cx="8229600" cy="1219200"/>
          </a:xfrm>
        </p:spPr>
        <p:txBody>
          <a:bodyPr>
            <a:normAutofit/>
          </a:bodyPr>
          <a:lstStyle/>
          <a:p>
            <a:r>
              <a:rPr lang="pl-PL" sz="3200" b="1" i="1" dirty="0" smtClean="0"/>
              <a:t>Zakaz reklamy i promocji tytoniu – </a:t>
            </a:r>
            <a:r>
              <a:rPr lang="pl-PL" sz="1800" b="1" i="1" dirty="0" smtClean="0"/>
              <a:t>maj 2013                                                                                                                                          Światowy Dzień bez Tytoniu</a:t>
            </a:r>
            <a:endParaRPr lang="pl-PL" sz="1800" b="1" i="1" dirty="0"/>
          </a:p>
        </p:txBody>
      </p:sp>
      <p:pic>
        <p:nvPicPr>
          <p:cNvPr id="33795" name="Picture 3" descr="E:\Pictures.spanned\tytoń sprawozdanie\tytoń sprawozdanie\HPIM79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376" y="1245807"/>
            <a:ext cx="6817880" cy="4559457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1"/>
            </a:outerShdw>
          </a:effectLst>
        </p:spPr>
      </p:pic>
      <p:pic>
        <p:nvPicPr>
          <p:cNvPr id="33796" name="Picture 4" descr="E:\Pictures.spanned\tytoń sprawozdanie\tytoń sprawozdanie\HPIM792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4509120"/>
            <a:ext cx="2160239" cy="1440160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1"/>
            </a:outerShdw>
          </a:effectLst>
        </p:spPr>
      </p:pic>
      <p:pic>
        <p:nvPicPr>
          <p:cNvPr id="9" name="Obraz 8" descr="E:\Pictures.spanned\2013 Dzien bez tytoniu\lala2013 152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6256" y="1152128"/>
            <a:ext cx="2195736" cy="1556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chemeClr val="tx1"/>
            </a:outerShdw>
          </a:effectLst>
        </p:spPr>
      </p:pic>
      <p:pic>
        <p:nvPicPr>
          <p:cNvPr id="33794" name="Picture 2" descr="E:\Pictures.spanned\ŚDbTytoniu 2013\HPIM7877.JPG"/>
          <p:cNvPicPr>
            <a:picLocks noChangeAspect="1" noChangeArrowheads="1"/>
          </p:cNvPicPr>
          <p:nvPr/>
        </p:nvPicPr>
        <p:blipFill>
          <a:blip r:embed="rId5" cstate="print"/>
          <a:srcRect t="4593" b="4101"/>
          <a:stretch>
            <a:fillRect/>
          </a:stretch>
        </p:blipFill>
        <p:spPr bwMode="auto">
          <a:xfrm>
            <a:off x="6876256" y="2880320"/>
            <a:ext cx="2168275" cy="1484784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1"/>
            </a:outerShdw>
          </a:effectLst>
        </p:spPr>
      </p:pic>
      <p:sp>
        <p:nvSpPr>
          <p:cNvPr id="7" name="pole tekstowe 6"/>
          <p:cNvSpPr txBox="1"/>
          <p:nvPr/>
        </p:nvSpPr>
        <p:spPr>
          <a:xfrm>
            <a:off x="251520" y="6095037"/>
            <a:ext cx="87129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 smtClean="0"/>
              <a:t>Happening – podpisywanie deklaracji zaprzestania palenia; jabłka i marchewki zamiast papierosów;  bieg poparcia dla zakazu reklamy i promocji tytoniu; konkurs plastyczny …</a:t>
            </a:r>
            <a:endParaRPr lang="pl-PL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2400" b="1" i="1" dirty="0" smtClean="0">
                <a:solidFill>
                  <a:schemeClr val="tx1"/>
                </a:solidFill>
              </a:rPr>
              <a:t>Kampania</a:t>
            </a:r>
            <a:r>
              <a:rPr lang="pl-PL" sz="3200" b="1" i="1" dirty="0" smtClean="0">
                <a:solidFill>
                  <a:schemeClr val="tx1"/>
                </a:solidFill>
              </a:rPr>
              <a:t> Palenie jest słabe                         </a:t>
            </a:r>
            <a:r>
              <a:rPr lang="pl-PL" sz="3200" b="1" i="1" dirty="0" smtClean="0"/>
              <a:t>			  </a:t>
            </a:r>
            <a:r>
              <a:rPr lang="pl-PL" sz="3200" b="1" i="1" dirty="0" smtClean="0">
                <a:solidFill>
                  <a:schemeClr val="tx2"/>
                </a:solidFill>
              </a:rPr>
              <a:t>Światowy Dzień Rzucania Palenia</a:t>
            </a:r>
            <a:endParaRPr lang="pl-PL" sz="3200" b="1" i="1" dirty="0">
              <a:solidFill>
                <a:schemeClr val="tx2"/>
              </a:solidFill>
            </a:endParaRPr>
          </a:p>
        </p:txBody>
      </p:sp>
      <p:pic>
        <p:nvPicPr>
          <p:cNvPr id="32772" name="Picture 4" descr="http://www.paleniejestslabe.pl/addons/default/themes/manko/img/freshman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988840"/>
            <a:ext cx="981075" cy="3743325"/>
          </a:xfrm>
          <a:prstGeom prst="rect">
            <a:avLst/>
          </a:prstGeom>
          <a:noFill/>
        </p:spPr>
      </p:pic>
      <p:grpSp>
        <p:nvGrpSpPr>
          <p:cNvPr id="8" name="Grupa 7"/>
          <p:cNvGrpSpPr/>
          <p:nvPr/>
        </p:nvGrpSpPr>
        <p:grpSpPr>
          <a:xfrm>
            <a:off x="539552" y="1412776"/>
            <a:ext cx="7961052" cy="5040560"/>
            <a:chOff x="683568" y="1556792"/>
            <a:chExt cx="7961052" cy="5040560"/>
          </a:xfrm>
        </p:grpSpPr>
        <p:pic>
          <p:nvPicPr>
            <p:cNvPr id="32775" name="Picture 7" descr="E:\Pictures.spanned\kiemasz i palenie 2013\HPIM7945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83568" y="1556792"/>
              <a:ext cx="6720746" cy="5040560"/>
            </a:xfrm>
            <a:prstGeom prst="rect">
              <a:avLst/>
            </a:prstGeom>
            <a:noFill/>
            <a:effectLst>
              <a:outerShdw blurRad="50800" dist="50800" dir="5400000" algn="ctr" rotWithShape="0">
                <a:schemeClr val="tx1"/>
              </a:outerShdw>
            </a:effectLst>
          </p:spPr>
        </p:pic>
        <p:pic>
          <p:nvPicPr>
            <p:cNvPr id="9" name="Obraz 8" descr="E:\Pictures.spanned\2014 palenie MHNR\HPIM8312.JPG"/>
            <p:cNvPicPr/>
            <p:nvPr/>
          </p:nvPicPr>
          <p:blipFill>
            <a:blip r:embed="rId4" cstate="print"/>
            <a:srcRect l="5659" t="19685" r="16486" b="7054"/>
            <a:stretch>
              <a:fillRect/>
            </a:stretch>
          </p:blipFill>
          <p:spPr bwMode="auto">
            <a:xfrm rot="1108457">
              <a:off x="4961003" y="3297570"/>
              <a:ext cx="3683617" cy="25997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50800" dist="50800" dir="5400000" algn="ctr" rotWithShape="0">
                <a:schemeClr val="tx1"/>
              </a:outerShdw>
            </a:effectLst>
          </p:spPr>
        </p:pic>
        <p:pic>
          <p:nvPicPr>
            <p:cNvPr id="32777" name="Picture 9" descr="http://www.paleniejestslabe.pl/addons/default/themes/manko/img/manko_logo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 rot="455216">
              <a:off x="5038077" y="1755688"/>
              <a:ext cx="2028825" cy="1609726"/>
            </a:xfrm>
            <a:prstGeom prst="rect">
              <a:avLst/>
            </a:prstGeom>
            <a:noFill/>
            <a:effectLst>
              <a:outerShdw blurRad="50800" dist="50800" dir="5400000" algn="ctr" rotWithShape="0">
                <a:schemeClr val="tx1"/>
              </a:outerShdw>
            </a:effectLst>
          </p:spPr>
        </p:pic>
      </p:grpSp>
      <p:sp>
        <p:nvSpPr>
          <p:cNvPr id="7" name="pole tekstowe 6"/>
          <p:cNvSpPr txBox="1"/>
          <p:nvPr/>
        </p:nvSpPr>
        <p:spPr>
          <a:xfrm>
            <a:off x="7308304" y="6525344"/>
            <a:ext cx="2196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i="1" dirty="0" smtClean="0"/>
              <a:t>i wiele innych </a:t>
            </a:r>
            <a:r>
              <a:rPr lang="pl-PL" dirty="0" smtClean="0"/>
              <a:t>…</a:t>
            </a:r>
            <a:endParaRPr lang="pl-PL" dirty="0"/>
          </a:p>
        </p:txBody>
      </p:sp>
      <p:pic>
        <p:nvPicPr>
          <p:cNvPr id="10" name="Picture 4" descr="http://www.paleniejestslabe.pl/addons/default/themes/manko/img/freshman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917923"/>
            <a:ext cx="981075" cy="37433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E:\z archiwum marsz zycia i nadziei 2006\HPIM279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496" y="27384"/>
            <a:ext cx="9047989" cy="6785992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1"/>
            </a:outerShdw>
          </a:effectLst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2699792" y="5638800"/>
            <a:ext cx="6444208" cy="1219200"/>
          </a:xfrm>
        </p:spPr>
        <p:txBody>
          <a:bodyPr>
            <a:normAutofit fontScale="90000"/>
          </a:bodyPr>
          <a:lstStyle/>
          <a:p>
            <a:r>
              <a:rPr lang="pl-PL" sz="4400" b="1" i="1" dirty="0" smtClean="0"/>
              <a:t>            Nie damy się rakowi! </a:t>
            </a:r>
            <a:r>
              <a:rPr lang="pl-PL" sz="4400" b="1" i="1" smtClean="0"/>
              <a:t>Pamiętamy </a:t>
            </a:r>
            <a:r>
              <a:rPr lang="pl-PL" sz="4400" b="1" i="1" dirty="0" smtClean="0"/>
              <a:t>o profilaktyce</a:t>
            </a:r>
            <a:r>
              <a:rPr lang="pl-PL" sz="4400" dirty="0" smtClean="0"/>
              <a:t/>
            </a:r>
            <a:br>
              <a:rPr lang="pl-PL" sz="4400" dirty="0" smtClean="0"/>
            </a:br>
            <a:endParaRPr lang="pl-PL" dirty="0"/>
          </a:p>
        </p:txBody>
      </p:sp>
      <p:pic>
        <p:nvPicPr>
          <p:cNvPr id="6" name="Picture 3" descr="E:\z archiwum marsz zycia i nadziei 2006\HPIM2808.jpg"/>
          <p:cNvPicPr>
            <a:picLocks noChangeAspect="1" noChangeArrowheads="1"/>
          </p:cNvPicPr>
          <p:nvPr/>
        </p:nvPicPr>
        <p:blipFill>
          <a:blip r:embed="rId3" cstate="print"/>
          <a:srcRect l="24606" t="24606" r="24606"/>
          <a:stretch>
            <a:fillRect/>
          </a:stretch>
        </p:blipFill>
        <p:spPr bwMode="auto">
          <a:xfrm>
            <a:off x="61973" y="3884671"/>
            <a:ext cx="2565811" cy="285669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764704"/>
            <a:ext cx="3598654" cy="4951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1340768"/>
            <a:ext cx="3571773" cy="4914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251520" y="3501008"/>
            <a:ext cx="8496944" cy="252028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pl-PL" dirty="0" smtClean="0"/>
              <a:t>	</a:t>
            </a:r>
            <a:r>
              <a:rPr lang="pl-PL" sz="3200" b="1" dirty="0" smtClean="0"/>
              <a:t>Zespół Szkół Ekonomicznych Nr 2 </a:t>
            </a:r>
          </a:p>
          <a:p>
            <a:pPr algn="ctr">
              <a:buNone/>
            </a:pPr>
            <a:r>
              <a:rPr lang="pl-PL" sz="3200" b="1" dirty="0" smtClean="0"/>
              <a:t>	szkołą promującą zalecenia </a:t>
            </a:r>
            <a:br>
              <a:rPr lang="pl-PL" sz="3200" b="1" dirty="0" smtClean="0"/>
            </a:br>
            <a:r>
              <a:rPr lang="pl-PL" sz="3200" b="1" dirty="0" smtClean="0"/>
              <a:t>Europejskiego Kodeksu Walki z Rakiem</a:t>
            </a:r>
          </a:p>
          <a:p>
            <a:pPr algn="ctr">
              <a:buNone/>
            </a:pPr>
            <a:r>
              <a:rPr lang="pl-PL" dirty="0" smtClean="0"/>
              <a:t>					</a:t>
            </a:r>
          </a:p>
          <a:p>
            <a:pPr algn="ctr">
              <a:buNone/>
            </a:pPr>
            <a:endParaRPr lang="pl-PL" dirty="0" smtClean="0"/>
          </a:p>
          <a:p>
            <a:endParaRPr lang="pl-PL" dirty="0"/>
          </a:p>
        </p:txBody>
      </p:sp>
      <p:pic>
        <p:nvPicPr>
          <p:cNvPr id="3074" name="Picture 2" descr="http://kodekswalkizrakiem.pl/wp-content/themes/gonzo/images/kodeks_m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548680"/>
            <a:ext cx="2376264" cy="2360422"/>
          </a:xfrm>
          <a:prstGeom prst="rect">
            <a:avLst/>
          </a:prstGeom>
          <a:solidFill>
            <a:schemeClr val="tx1"/>
          </a:solidFill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ier">
  <a:themeElements>
    <a:clrScheme name="Wędrówk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Papie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i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1578</TotalTime>
  <Words>566</Words>
  <Application>Microsoft Office PowerPoint</Application>
  <PresentationFormat>Pokaz na ekranie (4:3)</PresentationFormat>
  <Paragraphs>82</Paragraphs>
  <Slides>25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25</vt:i4>
      </vt:variant>
    </vt:vector>
  </HeadingPairs>
  <TitlesOfParts>
    <vt:vector size="26" baseType="lpstr">
      <vt:lpstr>Papier</vt:lpstr>
      <vt:lpstr>Zespół Szkół Ekonomicznych Nr 2  w Krakowie promuje zalecenia Europejskiego  Kodeksu Walki  z Rakiem   </vt:lpstr>
      <vt:lpstr>Slajd 2</vt:lpstr>
      <vt:lpstr>Slajd 3</vt:lpstr>
      <vt:lpstr>Mam Haka na Raka       - program  profilaktyki nowotworowej </vt:lpstr>
      <vt:lpstr>Dzień Hakowicza –  21 lutego 2014 roku                                               całodzienna  akcja  edukacyjna w Centrum Handlowym Czyżyny </vt:lpstr>
      <vt:lpstr>Światowy Dzień bez Tytoniu „lingwistycznie”                                                                     konkurs - maj 2014 </vt:lpstr>
      <vt:lpstr>Światowy Dzień Rzucania  Palenia  20 listopada 2014 </vt:lpstr>
      <vt:lpstr>Projekt edukacyjny KIK/34 w ramach szwajcarsko-polskiego Programu Współpracy  Zapobieganie nadwadze i otyłości oraz chorobom przewlekłym poprzez edukację społeczeństwa w zakresie żywienia i aktywności fizycznej</vt:lpstr>
      <vt:lpstr>Zdrowo jem, zdrowo żyję  kampania – wiosna 2014</vt:lpstr>
      <vt:lpstr>Wiosenne i jesienne rundy Testu Biegowego Coopera na stadionie AWF w Krakowie</vt:lpstr>
      <vt:lpstr>   Ekonomik na lodzie                                                                                                  -  coroczne gry i zabawy na lodowisku</vt:lpstr>
      <vt:lpstr>                                 Sporty zimowe                           -  narciarstwo alpejskie, snowboard Wycieczki rekreacyjne  </vt:lpstr>
      <vt:lpstr>Licealiada, Szkolne Igrzyska Sportowe, kręgle, strzelectwo…</vt:lpstr>
      <vt:lpstr>Cheerleaders   Sweet Heart         -  szkolna drużyna sportowa   </vt:lpstr>
      <vt:lpstr>  Jesteśmy tym, co jemy                                                              – degustacje, kąciki zdrowej żywności w sklepiku szkolnym  i bufecie</vt:lpstr>
      <vt:lpstr>Degustacje podczas Dni Otwartych Szkoły oraz  corocznych Prezentacji Nowohuckich Szkół Ponadgimnazjalnych </vt:lpstr>
      <vt:lpstr>    Fair Trade w Polsce i w Niemczech                        – drugi etap projektu łączącego aktywny wypoczynek z zajęciami poświęconymi tematowi zrównoważonego rozwoju, a w szczególności świadomemu kupowaniu produktów</vt:lpstr>
      <vt:lpstr>XXIII Ogólnopolska Olimpiada Promocji Zdrowego Stylu Życia PCK                                                       Akcje proekologiczne </vt:lpstr>
      <vt:lpstr>wssssss</vt:lpstr>
      <vt:lpstr>rok 2013                                                     6 edycja programu MHNR:        czerniak – złośliwy nowotwór skóry</vt:lpstr>
      <vt:lpstr>Zakaz reklamy i promocji tytoniu – maj 2013                                                                                                                                          Światowy Dzień bez Tytoniu</vt:lpstr>
      <vt:lpstr>Kampania Palenie jest słabe                              Światowy Dzień Rzucania Palenia</vt:lpstr>
      <vt:lpstr>            Nie damy się rakowi! Pamiętamy o profilaktyce </vt:lpstr>
      <vt:lpstr>Slajd 24</vt:lpstr>
      <vt:lpstr>Slajd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Zespół Szkół Ekonomicznych Nr 2  w Krakowie promuje zalecenia Europejskiego Kodeksu Walki  z Rakiem</dc:title>
  <dc:creator>Jola</dc:creator>
  <cp:lastModifiedBy>Jola</cp:lastModifiedBy>
  <cp:revision>164</cp:revision>
  <dcterms:created xsi:type="dcterms:W3CDTF">2015-02-16T21:04:40Z</dcterms:created>
  <dcterms:modified xsi:type="dcterms:W3CDTF">2015-03-14T18:29:02Z</dcterms:modified>
</cp:coreProperties>
</file>