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60" r:id="rId2"/>
    <p:sldId id="261" r:id="rId3"/>
    <p:sldId id="262" r:id="rId4"/>
    <p:sldId id="265" r:id="rId5"/>
    <p:sldId id="276" r:id="rId6"/>
    <p:sldId id="273" r:id="rId7"/>
    <p:sldId id="274" r:id="rId8"/>
    <p:sldId id="275" r:id="rId9"/>
    <p:sldId id="278" r:id="rId10"/>
    <p:sldId id="268" r:id="rId11"/>
    <p:sldId id="277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3D154A-6756-4068-B03A-ADAC40A308B1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0F8DC2-6C85-4394-8629-728D01F5B0F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0F8DC2-6C85-4394-8629-728D01F5B0F7}" type="slidenum">
              <a:rPr lang="pl-PL" smtClean="0"/>
              <a:pPr/>
              <a:t>10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ójkąt prostokątny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grpSp>
        <p:nvGrpSpPr>
          <p:cNvPr id="2" name="Grup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Dowolny kształt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Łącznik prost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ag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ag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ójkąt prostokątny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Łącznik prosty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ag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ag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Łącznik prost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B1104F9-989E-4003-8E51-7F2AF1D88983}" type="datetimeFigureOut">
              <a:rPr lang="pl-PL" smtClean="0"/>
              <a:pPr/>
              <a:t>2010-11-11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2A07949-E10E-409D-869D-C7BC80E9CB52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3356992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Zespole Szkół Ekonomicznych nr 2 </a:t>
            </a:r>
            <a:r>
              <a:rPr lang="pl-PL" sz="3600" dirty="0" smtClean="0"/>
              <a:t/>
            </a:r>
            <a:br>
              <a:rPr lang="pl-PL" sz="3600" dirty="0" smtClean="0"/>
            </a:b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83568" y="1052736"/>
            <a:ext cx="7560840" cy="1752600"/>
          </a:xfrm>
        </p:spPr>
        <p:txBody>
          <a:bodyPr>
            <a:normAutofit/>
          </a:bodyPr>
          <a:lstStyle/>
          <a:p>
            <a:r>
              <a:rPr lang="pl-PL" sz="5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Podstawy przedsiębiorczości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25144"/>
            <a:ext cx="794385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27584" y="3429000"/>
            <a:ext cx="7704856" cy="2592288"/>
          </a:xfrm>
        </p:spPr>
        <p:txBody>
          <a:bodyPr/>
          <a:lstStyle/>
          <a:p>
            <a:r>
              <a:rPr lang="pl-PL" dirty="0" smtClean="0"/>
              <a:t>Ciekawe </a:t>
            </a:r>
            <a:r>
              <a:rPr lang="pl-PL" dirty="0" smtClean="0"/>
              <a:t>pomoce </a:t>
            </a:r>
            <a:r>
              <a:rPr lang="pl-PL" dirty="0" smtClean="0"/>
              <a:t>dydaktyczne</a:t>
            </a:r>
          </a:p>
          <a:p>
            <a:r>
              <a:rPr lang="pl-PL" dirty="0" smtClean="0"/>
              <a:t>Projekty i programy edukacyjne</a:t>
            </a:r>
          </a:p>
          <a:p>
            <a:r>
              <a:rPr lang="pl-PL" dirty="0" smtClean="0"/>
              <a:t>Współpraca ze środowiskiem</a:t>
            </a:r>
          </a:p>
          <a:p>
            <a:pPr>
              <a:buNone/>
            </a:pPr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187624" y="764704"/>
            <a:ext cx="7344816" cy="2074242"/>
          </a:xfrm>
        </p:spPr>
        <p:txBody>
          <a:bodyPr>
            <a:normAutofit/>
          </a:bodyPr>
          <a:lstStyle/>
          <a:p>
            <a:r>
              <a:rPr lang="pl-PL" sz="3600" dirty="0" smtClean="0"/>
              <a:t>Działania sprzyjające realizacji podstaw przedsiębiorczości</a:t>
            </a:r>
            <a:endParaRPr lang="pl-PL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827584" y="908720"/>
            <a:ext cx="5112568" cy="1143000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Ekonomia w szkole</a:t>
            </a:r>
            <a:br>
              <a:rPr lang="pl-PL" dirty="0" smtClean="0"/>
            </a:br>
            <a:r>
              <a:rPr lang="pl-PL" dirty="0" smtClean="0"/>
              <a:t>Moje </a:t>
            </a:r>
            <a:r>
              <a:rPr lang="pl-PL" sz="4000" dirty="0" smtClean="0"/>
              <a:t>finanse</a:t>
            </a:r>
            <a:endParaRPr lang="pl-PL" sz="40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10200">
            <a:off x="6087306" y="1151217"/>
            <a:ext cx="2394660" cy="1640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395536" y="2708920"/>
            <a:ext cx="6048672" cy="280831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pl-PL" dirty="0" smtClean="0"/>
              <a:t>   </a:t>
            </a:r>
            <a:r>
              <a:rPr lang="pl-PL" sz="2900" dirty="0" smtClean="0"/>
              <a:t>Pakiety materiałów dydaktycznych zawierają:</a:t>
            </a:r>
          </a:p>
          <a:p>
            <a:r>
              <a:rPr lang="pl-PL" sz="2900" dirty="0" smtClean="0"/>
              <a:t>propozycje scenariuszy zajęć</a:t>
            </a:r>
          </a:p>
          <a:p>
            <a:r>
              <a:rPr lang="pl-PL" sz="2900" dirty="0" smtClean="0"/>
              <a:t>materiały do ćwiczeń</a:t>
            </a:r>
          </a:p>
          <a:p>
            <a:r>
              <a:rPr lang="pl-PL" sz="2900" dirty="0" smtClean="0"/>
              <a:t>scenariusze warsztatów</a:t>
            </a:r>
          </a:p>
          <a:p>
            <a:r>
              <a:rPr lang="pl-PL" sz="2900" dirty="0" smtClean="0"/>
              <a:t>foliogramy, plansze tematyczne, gry dydaktyczne, filmy edukacyjne</a:t>
            </a:r>
          </a:p>
          <a:p>
            <a:endParaRPr lang="pl-PL" dirty="0" smtClean="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819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3851920" y="6165304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pl-PL" dirty="0" smtClean="0"/>
              <a:t>FMP   NBP   Fundacja Kronenberga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2852936"/>
            <a:ext cx="2040868" cy="2324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rostokąt 8"/>
          <p:cNvSpPr/>
          <p:nvPr/>
        </p:nvSpPr>
        <p:spPr>
          <a:xfrm>
            <a:off x="611560" y="6237312"/>
            <a:ext cx="100860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800" dirty="0" smtClean="0"/>
              <a:t>fot. junior.org.pl</a:t>
            </a:r>
            <a:endParaRPr lang="pl-PL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683568" y="908720"/>
            <a:ext cx="8064896" cy="2304256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  </a:t>
            </a:r>
            <a:r>
              <a:rPr lang="pl-PL" sz="2500" dirty="0" smtClean="0"/>
              <a:t>Atrakcyjny sposób przekazywania wiedzy </a:t>
            </a:r>
            <a:br>
              <a:rPr lang="pl-PL" sz="2500" dirty="0" smtClean="0"/>
            </a:br>
            <a:r>
              <a:rPr lang="pl-PL" sz="2500" dirty="0" smtClean="0"/>
              <a:t>i kształtowania umiejętności z zakresu zagadnień objętych programem nauczania, niezbędnych do radzenia sobie w warunkach gospodarki rynkowej</a:t>
            </a:r>
            <a:endParaRPr lang="pl-PL" sz="25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61237">
            <a:off x="1271748" y="3404591"/>
            <a:ext cx="3105742" cy="2329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52757">
            <a:off x="4932040" y="3356992"/>
            <a:ext cx="3336032" cy="223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2880320"/>
          </a:xfrm>
        </p:spPr>
        <p:txBody>
          <a:bodyPr>
            <a:normAutofit/>
          </a:bodyPr>
          <a:lstStyle/>
          <a:p>
            <a:r>
              <a:rPr lang="pl-PL" dirty="0" smtClean="0"/>
              <a:t>Zakładamy i prowadzimy firmę - </a:t>
            </a:r>
            <a:r>
              <a:rPr lang="pl-PL" sz="1400" dirty="0" smtClean="0"/>
              <a:t>komputerowa symulacja funkcjonowania przedsiębiorstwa</a:t>
            </a:r>
          </a:p>
          <a:p>
            <a:r>
              <a:rPr lang="pl-PL" dirty="0" smtClean="0"/>
              <a:t>Młodzi przeciw korupcji – </a:t>
            </a:r>
            <a:r>
              <a:rPr lang="pl-PL" sz="1400" dirty="0" smtClean="0"/>
              <a:t>edukacja antykorupcyjna</a:t>
            </a:r>
          </a:p>
          <a:p>
            <a:r>
              <a:rPr lang="pl-PL" dirty="0" smtClean="0"/>
              <a:t>Młody człowiek szuka pracy – </a:t>
            </a:r>
            <a:r>
              <a:rPr lang="pl-PL" sz="1400" dirty="0" smtClean="0"/>
              <a:t>poradnik dla poszukujących pracy</a:t>
            </a:r>
          </a:p>
          <a:p>
            <a:endParaRPr lang="pl-PL" sz="1400" dirty="0" smtClean="0"/>
          </a:p>
          <a:p>
            <a:r>
              <a:rPr lang="pl-PL" sz="2000" dirty="0" smtClean="0"/>
              <a:t>Kursy e-learningowe </a:t>
            </a:r>
            <a:r>
              <a:rPr lang="pl-PL" sz="1400" dirty="0" smtClean="0"/>
              <a:t>(NBPortal)</a:t>
            </a:r>
          </a:p>
          <a:p>
            <a:endParaRPr lang="pl-PL" sz="1400" dirty="0" smtClean="0"/>
          </a:p>
          <a:p>
            <a:endParaRPr lang="pl-PL" sz="1400" dirty="0" smtClean="0"/>
          </a:p>
          <a:p>
            <a:endParaRPr lang="pl-PL" sz="14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11560" y="404664"/>
            <a:ext cx="8229600" cy="1143000"/>
          </a:xfrm>
        </p:spPr>
        <p:txBody>
          <a:bodyPr/>
          <a:lstStyle/>
          <a:p>
            <a:pPr algn="r"/>
            <a:r>
              <a:rPr lang="pl-PL" dirty="0" smtClean="0"/>
              <a:t>Projekty edukacyjne</a:t>
            </a:r>
            <a:endParaRPr lang="pl-PL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573016"/>
            <a:ext cx="1969086" cy="296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755576" y="1844824"/>
            <a:ext cx="7992888" cy="3168352"/>
          </a:xfrm>
        </p:spPr>
        <p:txBody>
          <a:bodyPr>
            <a:normAutofit/>
          </a:bodyPr>
          <a:lstStyle/>
          <a:p>
            <a:r>
              <a:rPr lang="pl-PL" sz="2500" dirty="0" smtClean="0"/>
              <a:t>Planowanie ścieżki kariery zawodowej</a:t>
            </a:r>
          </a:p>
          <a:p>
            <a:r>
              <a:rPr lang="pl-PL" sz="2500" dirty="0" smtClean="0"/>
              <a:t>Proces rekrutacyjny</a:t>
            </a:r>
          </a:p>
          <a:p>
            <a:r>
              <a:rPr lang="pl-PL" sz="2500" dirty="0" smtClean="0"/>
              <a:t>Zakładanie działalności gospodarczej</a:t>
            </a:r>
          </a:p>
          <a:p>
            <a:r>
              <a:rPr lang="pl-PL" sz="2500" dirty="0" smtClean="0"/>
              <a:t>System ubezpieczeń, czyli o myśleniu na przyszłość</a:t>
            </a:r>
          </a:p>
          <a:p>
            <a:r>
              <a:rPr lang="pl-PL" sz="2500" dirty="0" smtClean="0"/>
              <a:t>Warsztaty nowoczesnej bankowości</a:t>
            </a:r>
          </a:p>
          <a:p>
            <a:r>
              <a:rPr lang="pl-PL" sz="2500" dirty="0" smtClean="0"/>
              <a:t>Zasady podejmowania pracy przez młodzież</a:t>
            </a:r>
          </a:p>
          <a:p>
            <a:endParaRPr lang="pl-PL" sz="2500" dirty="0" smtClean="0"/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1143000"/>
          </a:xfrm>
        </p:spPr>
        <p:txBody>
          <a:bodyPr/>
          <a:lstStyle/>
          <a:p>
            <a:pPr algn="ctr"/>
            <a:r>
              <a:rPr lang="pl-PL" dirty="0" smtClean="0"/>
              <a:t>Współpraca ze środowiskiem</a:t>
            </a:r>
            <a:endParaRPr lang="pl-PL" dirty="0"/>
          </a:p>
        </p:txBody>
      </p:sp>
      <p:grpSp>
        <p:nvGrpSpPr>
          <p:cNvPr id="8" name="Grupa 7"/>
          <p:cNvGrpSpPr/>
          <p:nvPr/>
        </p:nvGrpSpPr>
        <p:grpSpPr>
          <a:xfrm>
            <a:off x="755576" y="5373216"/>
            <a:ext cx="7440826" cy="798394"/>
            <a:chOff x="755576" y="4941168"/>
            <a:chExt cx="7440826" cy="798394"/>
          </a:xfrm>
        </p:grpSpPr>
        <p:pic>
          <p:nvPicPr>
            <p:cNvPr id="4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5576" y="4941168"/>
              <a:ext cx="1617842" cy="793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1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16216" y="5229200"/>
              <a:ext cx="1680186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Obraz 5"/>
            <p:cNvPicPr/>
            <p:nvPr/>
          </p:nvPicPr>
          <p:blipFill>
            <a:blip r:embed="rId4" cstate="print"/>
            <a:srcRect r="57874"/>
            <a:stretch>
              <a:fillRect/>
            </a:stretch>
          </p:blipFill>
          <p:spPr bwMode="auto">
            <a:xfrm>
              <a:off x="2627784" y="5157192"/>
              <a:ext cx="1673479" cy="576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Obraz 6"/>
            <p:cNvPicPr/>
            <p:nvPr/>
          </p:nvPicPr>
          <p:blipFill>
            <a:blip r:embed="rId5" cstate="print"/>
            <a:srcRect r="58373"/>
            <a:stretch>
              <a:fillRect/>
            </a:stretch>
          </p:blipFill>
          <p:spPr bwMode="auto">
            <a:xfrm>
              <a:off x="4572000" y="5229200"/>
              <a:ext cx="1711832" cy="510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Prostokąt 9"/>
          <p:cNvSpPr/>
          <p:nvPr/>
        </p:nvSpPr>
        <p:spPr>
          <a:xfrm>
            <a:off x="683568" y="630932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800" dirty="0" smtClean="0"/>
              <a:t>znaki firmowe instytucji prowadzących ww. zajęcia dla ZSE nr2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27584" y="1628800"/>
            <a:ext cx="7560840" cy="3744416"/>
          </a:xfrm>
        </p:spPr>
        <p:txBody>
          <a:bodyPr>
            <a:normAutofit/>
          </a:bodyPr>
          <a:lstStyle/>
          <a:p>
            <a:r>
              <a:rPr lang="pl-PL" sz="2500" dirty="0" smtClean="0"/>
              <a:t>Kompetentni przez mobilność rozwijamy się przez całe życie – Planowanie kariery zawodowej </a:t>
            </a:r>
            <a:r>
              <a:rPr lang="pl-PL" sz="1400" dirty="0" smtClean="0"/>
              <a:t>(WUP w Krakowie)</a:t>
            </a:r>
          </a:p>
          <a:p>
            <a:r>
              <a:rPr lang="pl-PL" sz="2500" dirty="0" smtClean="0"/>
              <a:t>Lekcja przedsiębiorczości </a:t>
            </a:r>
            <a:r>
              <a:rPr lang="pl-PL" sz="1400" dirty="0" smtClean="0"/>
              <a:t>(Wyższa Szkoła Europejska, Akademickie Inkubatory Przedsiębiorczości)</a:t>
            </a:r>
          </a:p>
          <a:p>
            <a:r>
              <a:rPr lang="pl-PL" sz="2500" dirty="0" smtClean="0"/>
              <a:t>Dzień przedsiębiorczości </a:t>
            </a:r>
          </a:p>
          <a:p>
            <a:endParaRPr lang="pl-PL" sz="2500" dirty="0" smtClean="0"/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1143000"/>
          </a:xfrm>
        </p:spPr>
        <p:txBody>
          <a:bodyPr/>
          <a:lstStyle/>
          <a:p>
            <a:pPr algn="ctr"/>
            <a:r>
              <a:rPr lang="pl-PL" dirty="0" smtClean="0"/>
              <a:t>Współpraca ze środowiskiem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77072"/>
            <a:ext cx="3419872" cy="2287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077072"/>
            <a:ext cx="3425394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half" idx="1"/>
          </p:nvPr>
        </p:nvSpPr>
        <p:spPr>
          <a:xfrm>
            <a:off x="395536" y="4365104"/>
            <a:ext cx="4392488" cy="1440160"/>
          </a:xfrm>
        </p:spPr>
        <p:txBody>
          <a:bodyPr>
            <a:normAutofit fontScale="92500" lnSpcReduction="10000"/>
          </a:bodyPr>
          <a:lstStyle/>
          <a:p>
            <a:r>
              <a:rPr lang="pl-PL" sz="2000" dirty="0" smtClean="0"/>
              <a:t>rozpowszechnianie wiedzy z zakresu ekonomii, finansów, bankowości</a:t>
            </a:r>
          </a:p>
          <a:p>
            <a:r>
              <a:rPr lang="pl-PL" sz="2000" dirty="0" smtClean="0"/>
              <a:t>promocja przedsiębiorczości</a:t>
            </a:r>
          </a:p>
          <a:p>
            <a:pPr>
              <a:buNone/>
            </a:pPr>
            <a:r>
              <a:rPr lang="pl-PL" sz="1500" dirty="0" smtClean="0"/>
              <a:t>                                   Bank Zachodni WBK</a:t>
            </a:r>
          </a:p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5148064" y="2852936"/>
            <a:ext cx="3132856" cy="864096"/>
          </a:xfrm>
        </p:spPr>
        <p:txBody>
          <a:bodyPr>
            <a:normAutofit fontScale="92500" lnSpcReduction="10000"/>
          </a:bodyPr>
          <a:lstStyle/>
          <a:p>
            <a:r>
              <a:rPr lang="pl-PL" sz="2000" dirty="0" smtClean="0"/>
              <a:t>wzbudzenie działań przedsiębiorczych</a:t>
            </a:r>
            <a:endParaRPr lang="pl-PL" sz="2000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728192"/>
          </a:xfrm>
        </p:spPr>
        <p:txBody>
          <a:bodyPr>
            <a:normAutofit fontScale="90000"/>
          </a:bodyPr>
          <a:lstStyle/>
          <a:p>
            <a:r>
              <a:rPr lang="pl-PL" sz="3600" dirty="0" smtClean="0"/>
              <a:t>Liderzy Europy </a:t>
            </a:r>
            <a:br>
              <a:rPr lang="pl-PL" sz="3600" dirty="0" smtClean="0"/>
            </a:br>
            <a:r>
              <a:rPr lang="pl-PL" sz="3600" dirty="0" smtClean="0"/>
              <a:t>– gra  edukacyjna</a:t>
            </a:r>
            <a:br>
              <a:rPr lang="pl-PL" sz="3600" dirty="0" smtClean="0"/>
            </a:br>
            <a:r>
              <a:rPr lang="pl-PL" sz="3600" dirty="0" smtClean="0"/>
              <a:t>                              Kreatywne Warsztaty </a:t>
            </a:r>
            <a:br>
              <a:rPr lang="pl-PL" sz="3600" dirty="0" smtClean="0"/>
            </a:br>
            <a:r>
              <a:rPr lang="pl-PL" sz="3600" dirty="0" smtClean="0"/>
              <a:t>                           Przedsiębiorczości XLX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132856"/>
            <a:ext cx="2896716" cy="1926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861048"/>
            <a:ext cx="2960686" cy="197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rostokąt 9"/>
          <p:cNvSpPr/>
          <p:nvPr/>
        </p:nvSpPr>
        <p:spPr>
          <a:xfrm>
            <a:off x="467544" y="6093296"/>
            <a:ext cx="3168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800" dirty="0" smtClean="0"/>
          </a:p>
          <a:p>
            <a:r>
              <a:rPr lang="pl-PL" sz="800" dirty="0" smtClean="0"/>
              <a:t>mapa Europy - fot.sxc.hu</a:t>
            </a:r>
          </a:p>
          <a:p>
            <a:r>
              <a:rPr lang="pl-PL" sz="800" dirty="0" smtClean="0"/>
              <a:t>http://www.portalsamorzadowy.pl/fundusze-europejskie/</a:t>
            </a:r>
          </a:p>
          <a:p>
            <a:r>
              <a:rPr lang="pl-PL" sz="800" dirty="0" smtClean="0"/>
              <a:t>gra-8222-liderzy-europy-8221,4904.html</a:t>
            </a:r>
          </a:p>
          <a:p>
            <a:r>
              <a:rPr lang="pl-PL" sz="800" dirty="0" smtClean="0"/>
              <a:t>  </a:t>
            </a:r>
            <a:endParaRPr lang="pl-PL" sz="800" dirty="0"/>
          </a:p>
        </p:txBody>
      </p:sp>
      <p:sp>
        <p:nvSpPr>
          <p:cNvPr id="8" name="Prostokąt 7"/>
          <p:cNvSpPr/>
          <p:nvPr/>
        </p:nvSpPr>
        <p:spPr>
          <a:xfrm>
            <a:off x="5148064" y="5918216"/>
            <a:ext cx="35750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 smtClean="0"/>
              <a:t>    Instytut Przedsiębiorczości „Prymus”</a:t>
            </a:r>
            <a:endParaRPr lang="pl-PL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3888432"/>
          </a:xfrm>
        </p:spPr>
        <p:txBody>
          <a:bodyPr>
            <a:normAutofit/>
          </a:bodyPr>
          <a:lstStyle/>
          <a:p>
            <a:r>
              <a:rPr lang="pl-PL" dirty="0" smtClean="0"/>
              <a:t>Pomagają kształcić i wzmacniać postawy oraz zachowania przedsiębiorcze</a:t>
            </a:r>
          </a:p>
          <a:p>
            <a:r>
              <a:rPr lang="pl-PL" dirty="0" smtClean="0"/>
              <a:t>Umożliwiają korzystanie z doświadczeń praktyków</a:t>
            </a:r>
          </a:p>
          <a:p>
            <a:r>
              <a:rPr lang="pl-PL" dirty="0" smtClean="0"/>
              <a:t>Sprzyjają lepszemu przygotowaniu młodzieży do wejścia na rynek pracy</a:t>
            </a:r>
          </a:p>
          <a:p>
            <a:r>
              <a:rPr lang="pl-PL" dirty="0" smtClean="0"/>
              <a:t>Przygotowują do aktywnego i świadomego udziału w życiu gospodarczym</a:t>
            </a:r>
          </a:p>
          <a:p>
            <a:endParaRPr lang="pl-PL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143000"/>
          </a:xfrm>
        </p:spPr>
        <p:txBody>
          <a:bodyPr/>
          <a:lstStyle/>
          <a:p>
            <a:pPr algn="ctr"/>
            <a:r>
              <a:rPr lang="pl-PL" dirty="0" smtClean="0"/>
              <a:t>Przedsięwzięcia edukacyjne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611560" y="980728"/>
            <a:ext cx="8229600" cy="2520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4400" b="1" dirty="0" smtClean="0"/>
              <a:t>不闻不若闻之，闻之不若见之，</a:t>
            </a:r>
            <a:endParaRPr lang="pl-PL" altLang="zh-CN" sz="4400" b="1" dirty="0" smtClean="0"/>
          </a:p>
          <a:p>
            <a:pPr>
              <a:buNone/>
            </a:pPr>
            <a:r>
              <a:rPr lang="zh-CN" altLang="en-US" sz="4400" b="1" dirty="0" smtClean="0"/>
              <a:t>见之不若知之，知之不若行之；</a:t>
            </a:r>
            <a:endParaRPr lang="pl-PL" altLang="zh-CN" sz="4400" b="1" dirty="0" smtClean="0"/>
          </a:p>
          <a:p>
            <a:pPr>
              <a:buNone/>
            </a:pPr>
            <a:r>
              <a:rPr lang="zh-CN" altLang="en-US" sz="4400" b="1" dirty="0" smtClean="0"/>
              <a:t>学至于行之而止矣。 </a:t>
            </a:r>
            <a:endParaRPr lang="pl-PL" sz="4400" b="1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</p:txBody>
      </p:sp>
      <p:sp>
        <p:nvSpPr>
          <p:cNvPr id="6" name="Prostokąt 5"/>
          <p:cNvSpPr/>
          <p:nvPr/>
        </p:nvSpPr>
        <p:spPr>
          <a:xfrm>
            <a:off x="5940152" y="4941168"/>
            <a:ext cx="2520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pl-PL" i="1" dirty="0" smtClean="0"/>
              <a:t>Słyszę i zapominam.</a:t>
            </a:r>
          </a:p>
          <a:p>
            <a:pPr algn="r">
              <a:buNone/>
            </a:pPr>
            <a:r>
              <a:rPr lang="pl-PL" i="1" dirty="0" smtClean="0"/>
              <a:t>Widzę i pamiętam.</a:t>
            </a:r>
          </a:p>
          <a:p>
            <a:pPr algn="r">
              <a:buNone/>
            </a:pPr>
            <a:r>
              <a:rPr lang="pl-PL" i="1" dirty="0" smtClean="0"/>
              <a:t>Robię i rozumiem.</a:t>
            </a:r>
          </a:p>
          <a:p>
            <a:pPr algn="r">
              <a:buNone/>
            </a:pPr>
            <a:r>
              <a:rPr lang="pl-PL" i="1" dirty="0" smtClean="0"/>
              <a:t>Xun Zi</a:t>
            </a:r>
          </a:p>
        </p:txBody>
      </p:sp>
      <p:sp>
        <p:nvSpPr>
          <p:cNvPr id="7" name="Prostokąt 6"/>
          <p:cNvSpPr/>
          <p:nvPr/>
        </p:nvSpPr>
        <p:spPr>
          <a:xfrm>
            <a:off x="5724128" y="3212976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3600" dirty="0" smtClean="0"/>
              <a:t>荀子</a:t>
            </a:r>
            <a:endParaRPr lang="pl-PL" sz="36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149080"/>
            <a:ext cx="1506196" cy="1662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Prostokąt 13"/>
          <p:cNvSpPr/>
          <p:nvPr/>
        </p:nvSpPr>
        <p:spPr>
          <a:xfrm>
            <a:off x="323528" y="6165304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800" dirty="0" smtClean="0"/>
              <a:t>http://www.google.com/images?q=xun%20zi&amp;hl=pl&amp;um=1&amp;ie=UTF-8&amp;source=og&amp;sa=N&amp;tab=wi&amp;biw=1366&amp;bih=575</a:t>
            </a:r>
            <a:endParaRPr lang="pl-PL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3645024"/>
            <a:ext cx="7992888" cy="1470025"/>
          </a:xfrm>
        </p:spPr>
        <p:txBody>
          <a:bodyPr>
            <a:normAutofit/>
          </a:bodyPr>
          <a:lstStyle/>
          <a:p>
            <a:r>
              <a:rPr lang="pl-P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Jolanta Lachowicz</a:t>
            </a:r>
            <a:b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Zespół Szkół Ekonomicznych nr 2 </a:t>
            </a:r>
            <a:r>
              <a:rPr lang="pl-PL" sz="2800" dirty="0" smtClean="0"/>
              <a:t/>
            </a:r>
            <a:br>
              <a:rPr lang="pl-PL" sz="2800" dirty="0" smtClean="0"/>
            </a:br>
            <a:endParaRPr lang="pl-PL" sz="28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971600" y="2780928"/>
            <a:ext cx="7560840" cy="792088"/>
          </a:xfrm>
        </p:spPr>
        <p:txBody>
          <a:bodyPr>
            <a:normAutofit/>
          </a:bodyPr>
          <a:lstStyle/>
          <a:p>
            <a:r>
              <a:rPr lang="pl-PL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Dziękuję za uwagę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97152"/>
            <a:ext cx="794385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683568" y="6309320"/>
            <a:ext cx="304121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 smtClean="0"/>
              <a:t>Kraków, 25 października 2010 r.</a:t>
            </a:r>
            <a:endParaRPr lang="pl-PL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Hol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866</TotalTime>
  <Words>303</Words>
  <Application>Microsoft Office PowerPoint</Application>
  <PresentationFormat>Pokaz na ekranie (4:3)</PresentationFormat>
  <Paragraphs>65</Paragraphs>
  <Slides>11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Hol</vt:lpstr>
      <vt:lpstr>W Zespole Szkół Ekonomicznych nr 2  </vt:lpstr>
      <vt:lpstr>Działania sprzyjające realizacji podstaw przedsiębiorczości</vt:lpstr>
      <vt:lpstr>Ekonomia w szkole Moje finanse</vt:lpstr>
      <vt:lpstr>Slajd 4</vt:lpstr>
      <vt:lpstr>Projekty edukacyjne</vt:lpstr>
      <vt:lpstr>Współpraca ze środowiskiem</vt:lpstr>
      <vt:lpstr>Współpraca ze środowiskiem</vt:lpstr>
      <vt:lpstr>Liderzy Europy  – gra  edukacyjna                               Kreatywne Warsztaty                             Przedsiębiorczości XLX </vt:lpstr>
      <vt:lpstr>Przedsięwzięcia edukacyjne</vt:lpstr>
      <vt:lpstr>Slajd 10</vt:lpstr>
      <vt:lpstr> Jolanta Lachowicz Zespół Szkół Ekonomicznych nr 2 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Zespół Szkół Ekonomicznych nr 2</dc:title>
  <dc:creator>jola</dc:creator>
  <cp:lastModifiedBy>jola</cp:lastModifiedBy>
  <cp:revision>105</cp:revision>
  <dcterms:created xsi:type="dcterms:W3CDTF">2010-10-17T18:28:48Z</dcterms:created>
  <dcterms:modified xsi:type="dcterms:W3CDTF">2010-11-11T21:31:41Z</dcterms:modified>
</cp:coreProperties>
</file>