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  <p:sldId id="267" r:id="rId12"/>
    <p:sldId id="281" r:id="rId13"/>
    <p:sldId id="277" r:id="rId14"/>
    <p:sldId id="279" r:id="rId15"/>
    <p:sldId id="275" r:id="rId16"/>
    <p:sldId id="278" r:id="rId17"/>
    <p:sldId id="276" r:id="rId18"/>
    <p:sldId id="268" r:id="rId19"/>
    <p:sldId id="282" r:id="rId20"/>
    <p:sldId id="272" r:id="rId21"/>
    <p:sldId id="273" r:id="rId22"/>
    <p:sldId id="283" r:id="rId23"/>
    <p:sldId id="274" r:id="rId24"/>
    <p:sldId id="280" r:id="rId25"/>
    <p:sldId id="284" r:id="rId26"/>
    <p:sldId id="287" r:id="rId27"/>
    <p:sldId id="292" r:id="rId28"/>
    <p:sldId id="293" r:id="rId29"/>
    <p:sldId id="294" r:id="rId30"/>
    <p:sldId id="288" r:id="rId31"/>
    <p:sldId id="289" r:id="rId32"/>
    <p:sldId id="290" r:id="rId33"/>
    <p:sldId id="295" r:id="rId34"/>
    <p:sldId id="291" r:id="rId35"/>
    <p:sldId id="286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AED0-7EF4-472F-8176-31748C4D295E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435A-680B-493E-8FA7-138B7F896F8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30" name="Picture 6" descr="http://healthysportlife.pl/wp-content/uploads/2012/12/owoc.jpg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-285784" y="0"/>
            <a:ext cx="9753568" cy="68580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 flipH="1">
            <a:off x="1714480" y="1071546"/>
            <a:ext cx="528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rgbClr val="FFFF00"/>
                </a:solidFill>
                <a:latin typeface="Arial Black" pitchFamily="34" charset="0"/>
              </a:rPr>
              <a:t>JAK ZDROWO SIĘ ODŻYWIAĆ</a:t>
            </a:r>
            <a:endParaRPr lang="pl-PL" sz="6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b="1" dirty="0" smtClean="0">
                <a:latin typeface="Arial Black" pitchFamily="34" charset="0"/>
              </a:rPr>
              <a:t>GDZIE WYSTĘPUJE WITAMINA </a:t>
            </a:r>
            <a:r>
              <a:rPr lang="pl-PL" sz="7200" b="1" dirty="0" smtClean="0">
                <a:solidFill>
                  <a:srgbClr val="FF0000"/>
                </a:solidFill>
              </a:rPr>
              <a:t>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Witamina </a:t>
            </a:r>
            <a:r>
              <a:rPr lang="pl-PL" i="1" dirty="0" smtClean="0">
                <a:solidFill>
                  <a:srgbClr val="FF0000"/>
                </a:solidFill>
              </a:rPr>
              <a:t>A</a:t>
            </a: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 występuje wyłącznie w produktach pochodzenia zwierzęcego. Zawierają ją: masło, mleko i produkty mleczarskie, jaja, niektóre tłuste ryby, szczególnie bogata w nią jest </a:t>
            </a:r>
            <a:r>
              <a:rPr lang="pl-PL" i="1" dirty="0" smtClean="0">
                <a:solidFill>
                  <a:srgbClr val="FF0000"/>
                </a:solidFill>
              </a:rPr>
              <a:t>wątroba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9458" name="Picture 2" descr="https://encrypted-tbn1.gstatic.com/images?q=tbn:ANd9GcQYvuwJDaIz_CBA558zihlcpaL2h26OYLRWg-CBZe_K3Ya1MsnJ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72074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 Black" pitchFamily="34" charset="0"/>
              </a:rPr>
              <a:t>Dzienne zapotrzebowanie na witaminę </a:t>
            </a:r>
            <a:r>
              <a:rPr lang="pl-PL" sz="2800" b="1" dirty="0" smtClean="0">
                <a:blipFill>
                  <a:blip r:embed="rId2"/>
                  <a:tile tx="0" ty="0" sx="100000" sy="100000" flip="none" algn="tl"/>
                </a:blipFill>
                <a:latin typeface="Arial Black" pitchFamily="34" charset="0"/>
              </a:rPr>
              <a:t>A</a:t>
            </a:r>
            <a:r>
              <a:rPr lang="pl-PL" sz="2800" b="1" dirty="0" smtClean="0">
                <a:latin typeface="Arial Black" pitchFamily="34" charset="0"/>
              </a:rPr>
              <a:t> wg zaleceń Instytutu Żywności i Żywienia w Warszawie</a:t>
            </a:r>
            <a:endParaRPr lang="pl-PL" sz="2800" dirty="0">
              <a:latin typeface="Arial Black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428728" y="1071543"/>
          <a:ext cx="6286544" cy="5786457"/>
        </p:xfrm>
        <a:graphic>
          <a:graphicData uri="http://schemas.openxmlformats.org/drawingml/2006/table">
            <a:tbl>
              <a:tblPr/>
              <a:tblGrid>
                <a:gridCol w="3143272"/>
                <a:gridCol w="3143272"/>
              </a:tblGrid>
              <a:tr h="225361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marL="39713" marR="39713" marT="19857" marB="198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A90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 marL="39713" marR="39713" marT="19857" marB="19857">
                    <a:lnL>
                      <a:noFill/>
                    </a:lnL>
                  </a:tcPr>
                </a:tc>
              </a:tr>
              <a:tr h="227667">
                <a:tc>
                  <a:txBody>
                    <a:bodyPr/>
                    <a:lstStyle/>
                    <a:p>
                      <a:pPr algn="ctr"/>
                      <a:r>
                        <a:rPr lang="pl-PL" sz="800" b="1"/>
                        <a:t>Grupa ludności</a:t>
                      </a:r>
                      <a:endParaRPr lang="pl-PL" sz="800"/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/>
                        <a:t>Równoważnik retinolu [µg]</a:t>
                      </a:r>
                      <a:endParaRPr lang="pl-PL" sz="800"/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7601">
                <a:tc>
                  <a:txBody>
                    <a:bodyPr/>
                    <a:lstStyle/>
                    <a:p>
                      <a:r>
                        <a:rPr lang="pl-PL" sz="800"/>
                        <a:t>Dzieci</a:t>
                      </a:r>
                      <a:br>
                        <a:rPr lang="pl-PL" sz="800"/>
                      </a:br>
                      <a:r>
                        <a:rPr lang="pl-PL" sz="800"/>
                        <a:t>   1 - 3 lat</a:t>
                      </a:r>
                      <a:br>
                        <a:rPr lang="pl-PL" sz="800"/>
                      </a:br>
                      <a:r>
                        <a:rPr lang="pl-PL" sz="800"/>
                        <a:t>   4 - 6 lat</a:t>
                      </a:r>
                      <a:br>
                        <a:rPr lang="pl-PL" sz="800"/>
                      </a:br>
                      <a:r>
                        <a:rPr lang="pl-PL" sz="800"/>
                        <a:t>   7 - 9 lat</a:t>
                      </a:r>
                      <a:br>
                        <a:rPr lang="pl-PL" sz="800"/>
                      </a:br>
                      <a:r>
                        <a:rPr lang="pl-PL" sz="800"/>
                        <a:t>   10 - 12 lat</a:t>
                      </a:r>
                      <a:br>
                        <a:rPr lang="pl-PL" sz="800"/>
                      </a:br>
                      <a:r>
                        <a:rPr lang="pl-PL" sz="800"/>
                        <a:t>      chłopcy</a:t>
                      </a:r>
                      <a:br>
                        <a:rPr lang="pl-PL" sz="800"/>
                      </a:br>
                      <a:r>
                        <a:rPr lang="pl-PL" sz="800"/>
                        <a:t>      dziewczęta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 dirty="0"/>
                        <a:t> 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400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500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700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 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1000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800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7646">
                <a:tc>
                  <a:txBody>
                    <a:bodyPr/>
                    <a:lstStyle/>
                    <a:p>
                      <a:r>
                        <a:rPr lang="pl-PL" sz="800"/>
                        <a:t>Młodzież męska</a:t>
                      </a:r>
                      <a:br>
                        <a:rPr lang="pl-PL" sz="800"/>
                      </a:br>
                      <a:r>
                        <a:rPr lang="pl-PL" sz="800"/>
                        <a:t>   13 - 15 lat</a:t>
                      </a:r>
                      <a:br>
                        <a:rPr lang="pl-PL" sz="800"/>
                      </a:br>
                      <a:r>
                        <a:rPr lang="pl-PL" sz="800"/>
                        <a:t>   16 - 20 lat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/>
                        <a:t> </a:t>
                      </a:r>
                      <a:br>
                        <a:rPr lang="pl-PL" sz="800"/>
                      </a:br>
                      <a:r>
                        <a:rPr lang="pl-PL" sz="800"/>
                        <a:t>1000</a:t>
                      </a:r>
                      <a:br>
                        <a:rPr lang="pl-PL" sz="800"/>
                      </a:br>
                      <a:r>
                        <a:rPr lang="pl-PL" sz="800"/>
                        <a:t>1000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7646">
                <a:tc>
                  <a:txBody>
                    <a:bodyPr/>
                    <a:lstStyle/>
                    <a:p>
                      <a:r>
                        <a:rPr lang="pl-PL" sz="800"/>
                        <a:t>Młodzież żeńska</a:t>
                      </a:r>
                      <a:br>
                        <a:rPr lang="pl-PL" sz="800"/>
                      </a:br>
                      <a:r>
                        <a:rPr lang="pl-PL" sz="800"/>
                        <a:t>   13 - 15 lat</a:t>
                      </a:r>
                      <a:br>
                        <a:rPr lang="pl-PL" sz="800"/>
                      </a:br>
                      <a:r>
                        <a:rPr lang="pl-PL" sz="800"/>
                        <a:t>   16 - 20 lat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/>
                        <a:t> </a:t>
                      </a:r>
                      <a:br>
                        <a:rPr lang="pl-PL" sz="800"/>
                      </a:br>
                      <a:r>
                        <a:rPr lang="pl-PL" sz="800"/>
                        <a:t>600</a:t>
                      </a:r>
                      <a:br>
                        <a:rPr lang="pl-PL" sz="800"/>
                      </a:br>
                      <a:r>
                        <a:rPr lang="pl-PL" sz="800"/>
                        <a:t>800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7634">
                <a:tc>
                  <a:txBody>
                    <a:bodyPr/>
                    <a:lstStyle/>
                    <a:p>
                      <a:r>
                        <a:rPr lang="pl-PL" sz="800" dirty="0"/>
                        <a:t>Mężczyźni 21 - 64 lat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   Praca lekka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   Praca umiarkowanie ciężka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   Praca bardzo ciężka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 dirty="0"/>
                        <a:t> 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1000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1000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1000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7634">
                <a:tc>
                  <a:txBody>
                    <a:bodyPr/>
                    <a:lstStyle/>
                    <a:p>
                      <a:r>
                        <a:rPr lang="pl-PL" sz="800"/>
                        <a:t>Kobiety 21 - 59 lat</a:t>
                      </a:r>
                      <a:br>
                        <a:rPr lang="pl-PL" sz="800"/>
                      </a:br>
                      <a:r>
                        <a:rPr lang="pl-PL" sz="800"/>
                        <a:t>   Praca lekka</a:t>
                      </a:r>
                      <a:br>
                        <a:rPr lang="pl-PL" sz="800"/>
                      </a:br>
                      <a:r>
                        <a:rPr lang="pl-PL" sz="800"/>
                        <a:t>   Praca umiarkowanie ciężka</a:t>
                      </a:r>
                      <a:br>
                        <a:rPr lang="pl-PL" sz="800"/>
                      </a:br>
                      <a:r>
                        <a:rPr lang="pl-PL" sz="800"/>
                        <a:t>   Praca bardzo ciężka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/>
                        <a:t> </a:t>
                      </a:r>
                      <a:br>
                        <a:rPr lang="pl-PL" sz="800"/>
                      </a:br>
                      <a:r>
                        <a:rPr lang="pl-PL" sz="800"/>
                        <a:t>800</a:t>
                      </a:r>
                      <a:br>
                        <a:rPr lang="pl-PL" sz="800"/>
                      </a:br>
                      <a:r>
                        <a:rPr lang="pl-PL" sz="800"/>
                        <a:t>800</a:t>
                      </a:r>
                      <a:br>
                        <a:rPr lang="pl-PL" sz="800"/>
                      </a:br>
                      <a:r>
                        <a:rPr lang="pl-PL" sz="800"/>
                        <a:t>800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7646">
                <a:tc>
                  <a:txBody>
                    <a:bodyPr/>
                    <a:lstStyle/>
                    <a:p>
                      <a:r>
                        <a:rPr lang="pl-PL" sz="800"/>
                        <a:t>Kobieta ciężarna - II połowa ciąży</a:t>
                      </a:r>
                      <a:br>
                        <a:rPr lang="pl-PL" sz="800"/>
                      </a:br>
                      <a:r>
                        <a:rPr lang="pl-PL" sz="800"/>
                        <a:t>Kobieta karmiąca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/>
                        <a:t>1000</a:t>
                      </a:r>
                      <a:br>
                        <a:rPr lang="pl-PL" sz="800"/>
                      </a:br>
                      <a:r>
                        <a:rPr lang="pl-PL" sz="800"/>
                        <a:t>1200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7622">
                <a:tc>
                  <a:txBody>
                    <a:bodyPr/>
                    <a:lstStyle/>
                    <a:p>
                      <a:r>
                        <a:rPr lang="pl-PL" sz="800"/>
                        <a:t>Ludzie w podeszłym wieku</a:t>
                      </a:r>
                      <a:br>
                        <a:rPr lang="pl-PL" sz="800"/>
                      </a:br>
                      <a:r>
                        <a:rPr lang="pl-PL" sz="800"/>
                        <a:t>Mężczyźni 65 - 75 lat</a:t>
                      </a:r>
                      <a:br>
                        <a:rPr lang="pl-PL" sz="800"/>
                      </a:br>
                      <a:r>
                        <a:rPr lang="pl-PL" sz="800"/>
                        <a:t>Mężczyźni powyżej 75 lat</a:t>
                      </a:r>
                      <a:br>
                        <a:rPr lang="pl-PL" sz="800"/>
                      </a:br>
                      <a:r>
                        <a:rPr lang="pl-PL" sz="800"/>
                        <a:t>Kobiety 60 - 75 lat</a:t>
                      </a:r>
                      <a:br>
                        <a:rPr lang="pl-PL" sz="800"/>
                      </a:br>
                      <a:r>
                        <a:rPr lang="pl-PL" sz="800"/>
                        <a:t>Kobiety powyżej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 dirty="0"/>
                        <a:t> 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1000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1000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800</a:t>
                      </a:r>
                      <a:br>
                        <a:rPr lang="pl-PL" sz="800" dirty="0"/>
                      </a:br>
                      <a:r>
                        <a:rPr lang="pl-PL" sz="800" dirty="0"/>
                        <a:t>800</a:t>
                      </a:r>
                    </a:p>
                  </a:txBody>
                  <a:tcPr marL="20684" marR="20684" marT="20684" marB="20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i="1" dirty="0" smtClean="0">
                <a:solidFill>
                  <a:srgbClr val="00B0F0"/>
                </a:solidFill>
                <a:latin typeface="Arial Black" pitchFamily="34" charset="0"/>
              </a:rPr>
              <a:t>CIEKAWOSTKI</a:t>
            </a:r>
            <a:endParaRPr lang="pl-PL" sz="66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372476" cy="47863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b="1" i="1" dirty="0" smtClean="0">
                <a:solidFill>
                  <a:srgbClr val="C00000"/>
                </a:solidFill>
              </a:rPr>
              <a:t>organizm potrzebuje cynku aby wykorzystać zmagazynowaną witaminę A</a:t>
            </a:r>
          </a:p>
          <a:p>
            <a:r>
              <a:rPr lang="pl-PL" b="1" i="1" dirty="0" smtClean="0">
                <a:solidFill>
                  <a:srgbClr val="C00000"/>
                </a:solidFill>
              </a:rPr>
              <a:t>kobiety w ciąży i karmiące mogą spożywać witaminę A pod kontrolą lekarza</a:t>
            </a:r>
          </a:p>
          <a:p>
            <a:r>
              <a:rPr lang="pl-PL" b="1" i="1" dirty="0" smtClean="0">
                <a:solidFill>
                  <a:srgbClr val="C00000"/>
                </a:solidFill>
              </a:rPr>
              <a:t>cynk zwiększa przyswajanie witaminy A , </a:t>
            </a:r>
            <a:r>
              <a:rPr lang="pl-PL" b="1" i="1" dirty="0" err="1" smtClean="0">
                <a:solidFill>
                  <a:srgbClr val="C00000"/>
                </a:solidFill>
              </a:rPr>
              <a:t>a</a:t>
            </a:r>
            <a:r>
              <a:rPr lang="pl-PL" b="1" i="1" dirty="0" smtClean="0">
                <a:solidFill>
                  <a:srgbClr val="C00000"/>
                </a:solidFill>
              </a:rPr>
              <a:t> selen wspomaga działanie beta-karotenu</a:t>
            </a:r>
          </a:p>
          <a:p>
            <a:r>
              <a:rPr lang="pl-PL" b="1" i="1" dirty="0" smtClean="0">
                <a:solidFill>
                  <a:srgbClr val="C00000"/>
                </a:solidFill>
              </a:rPr>
              <a:t>witaminę A należy spożywać w czasie posiłku lub po posiłku, bo wtedy ułatwia się jej przyswajanie</a:t>
            </a:r>
          </a:p>
          <a:p>
            <a:r>
              <a:rPr lang="pl-PL" b="1" i="1" dirty="0" smtClean="0">
                <a:solidFill>
                  <a:srgbClr val="C00000"/>
                </a:solidFill>
              </a:rPr>
              <a:t>warzywa o twardych włóknach (np. marchew) trzeba bardzo dokładnie rozdrobnić - w ten sposób łatwiej zostanie uwolniona witamina A. Niezbędna jest także odrobina tłuszczu w potrawie.</a:t>
            </a:r>
          </a:p>
          <a:p>
            <a:endParaRPr lang="pl-PL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 </a:t>
            </a:r>
            <a:endParaRPr lang="pl-PL" sz="4800" dirty="0"/>
          </a:p>
        </p:txBody>
      </p:sp>
      <p:pic>
        <p:nvPicPr>
          <p:cNvPr id="1028" name="Picture 4" descr="Witamina 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2143139" cy="21431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357422" y="500042"/>
            <a:ext cx="3373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WITAMINA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30" name="Picture 6" descr="https://encrypted-tbn2.gstatic.com/images?q=tbn:ANd9GcQE0WDd-brvdkN6owjRh4xIgDdQcIHxNlOEywFq1hYaOuMSjVvWzOiOJ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14950"/>
            <a:ext cx="2035983" cy="1357322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71472" y="1785926"/>
            <a:ext cx="5072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/>
              <a:t>Dlaczego witamina C jest taka istotna?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500034" y="3000372"/>
            <a:ext cx="3392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pl-PL" b="1" dirty="0" smtClean="0"/>
              <a:t>Zwiększa metabolizm lipidów.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214282" y="250030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pl-PL" b="1" dirty="0" smtClean="0"/>
              <a:t>Wspomaga przyswajanie żelaza, co jest szczególnie ważne u osób z niedokrwistością.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785786" y="350043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pl-PL" b="1" dirty="0" smtClean="0"/>
              <a:t>Chroni przed chorobą niedokrwienną serca, zaćmą oraz przed </a:t>
            </a:r>
            <a:r>
              <a:rPr lang="pl-PL" b="1" dirty="0" err="1" smtClean="0"/>
              <a:t>rozwojemchorób</a:t>
            </a:r>
            <a:r>
              <a:rPr lang="pl-PL" b="1" dirty="0" smtClean="0"/>
              <a:t>      nowotworowych.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1142944" y="435769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pl-PL" b="1" dirty="0" smtClean="0"/>
              <a:t>Jest niezbędna w produkcji kolagenu, zapewnia odpowiedni rozwój chrząstki, kości, zębów, ułatwia gojenie ran, zmniejsza powstawianie sińców, dba o dobrą kondycję ścian naczyń włosowatych.</a:t>
            </a:r>
            <a:endParaRPr lang="pl-PL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6314" y="1928802"/>
            <a:ext cx="4357686" cy="3297238"/>
          </a:xfrm>
        </p:spPr>
        <p:txBody>
          <a:bodyPr>
            <a:normAutofit/>
          </a:bodyPr>
          <a:lstStyle/>
          <a:p>
            <a:r>
              <a:rPr lang="pl-PL" i="1" dirty="0" smtClean="0">
                <a:solidFill>
                  <a:srgbClr val="FFC000"/>
                </a:solidFill>
              </a:rPr>
              <a:t>WYSTĘPOWANIE WITAMINY </a:t>
            </a:r>
            <a:r>
              <a:rPr lang="pl-PL" sz="6600" i="1" dirty="0" smtClean="0">
                <a:solidFill>
                  <a:srgbClr val="FFFF00"/>
                </a:solidFill>
              </a:rPr>
              <a:t>C</a:t>
            </a:r>
            <a:endParaRPr lang="pl-PL" sz="6600" i="1" dirty="0">
              <a:solidFill>
                <a:srgbClr val="FFFF00"/>
              </a:solidFill>
            </a:endParaRPr>
          </a:p>
        </p:txBody>
      </p:sp>
      <p:pic>
        <p:nvPicPr>
          <p:cNvPr id="35842" name="Picture 2" descr="Występowanie witaminy C, kwasu askorbinowego w produktach roślinny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2278" cy="6858000"/>
          </a:xfrm>
          <a:prstGeom prst="rect">
            <a:avLst/>
          </a:prstGeom>
          <a:noFill/>
        </p:spPr>
      </p:pic>
      <p:pic>
        <p:nvPicPr>
          <p:cNvPr id="35844" name="Picture 4" descr="https://encrypted-tbn1.gstatic.com/images?q=tbn:ANd9GcQREkcUH4yfnfCHCFby0-nD_hnSQrNq16zPCLSVFLWP_5W81bq7lAqttly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5" y="0"/>
            <a:ext cx="2002445" cy="9286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42942" cy="5715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14348" y="571480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WITAMINA </a:t>
            </a:r>
            <a:endParaRPr lang="pl-P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 descr="Witamin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1428760" cy="1428761"/>
          </a:xfrm>
          <a:prstGeom prst="rect">
            <a:avLst/>
          </a:prstGeom>
          <a:noFill/>
        </p:spPr>
      </p:pic>
      <p:pic>
        <p:nvPicPr>
          <p:cNvPr id="3076" name="Picture 4" descr="Witamin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4999"/>
            <a:ext cx="1143000" cy="1143001"/>
          </a:xfrm>
          <a:prstGeom prst="rect">
            <a:avLst/>
          </a:prstGeom>
          <a:noFill/>
        </p:spPr>
      </p:pic>
      <p:pic>
        <p:nvPicPr>
          <p:cNvPr id="3078" name="Picture 6" descr="Witamin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999"/>
            <a:ext cx="1143000" cy="1143001"/>
          </a:xfrm>
          <a:prstGeom prst="rect">
            <a:avLst/>
          </a:prstGeom>
          <a:noFill/>
        </p:spPr>
      </p:pic>
      <p:pic>
        <p:nvPicPr>
          <p:cNvPr id="3080" name="Picture 8" descr="Witamin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143001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000100" y="1571612"/>
            <a:ext cx="70009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/>
              <a:t>Witamina         :  jest rozpuszczalnym w tłuszczu organicznym związkiem chemicznym, który wywiera ogromny wpływ na gospodarkę </a:t>
            </a:r>
            <a:r>
              <a:rPr lang="pl-PL" b="1" i="1" dirty="0" err="1" smtClean="0"/>
              <a:t>wapniow-fosforową</a:t>
            </a:r>
            <a:r>
              <a:rPr lang="pl-PL" b="1" i="1" dirty="0" smtClean="0"/>
              <a:t>. </a:t>
            </a:r>
          </a:p>
          <a:p>
            <a:pPr algn="ctr"/>
            <a:r>
              <a:rPr lang="pl-PL" b="1" i="1" dirty="0" smtClean="0"/>
              <a:t>Ma </a:t>
            </a:r>
            <a:r>
              <a:rPr lang="pl-PL" b="1" i="1" dirty="0" err="1" smtClean="0"/>
              <a:t>dobroczyny</a:t>
            </a:r>
            <a:r>
              <a:rPr lang="pl-PL" b="1" i="1" dirty="0" smtClean="0"/>
              <a:t> wpływ na metabolizm kości, oraz wzmacnia układ nerwowy i mięśniowy, regeneruje neurony, zwiększając siłę i masę mięsni.</a:t>
            </a:r>
          </a:p>
          <a:p>
            <a:pPr algn="ctr"/>
            <a:r>
              <a:rPr lang="pl-PL" b="1" i="1" dirty="0" smtClean="0">
                <a:solidFill>
                  <a:srgbClr val="00B050"/>
                </a:solidFill>
              </a:rPr>
              <a:t> Witamina </a:t>
            </a:r>
            <a:r>
              <a:rPr lang="pl-PL" sz="2400" b="1" i="1" dirty="0" smtClean="0">
                <a:solidFill>
                  <a:srgbClr val="00B050"/>
                </a:solidFill>
              </a:rPr>
              <a:t>D</a:t>
            </a:r>
            <a:r>
              <a:rPr lang="pl-PL" b="1" i="1" dirty="0" smtClean="0"/>
              <a:t>, odgrywa dużą rolę w funkcjonowaniu układu immunologicznego, działając na niego w sposób immunomodelujący i pośrednio działający przeciwbakteryjnie, wspierając organizm w chorobie. </a:t>
            </a:r>
          </a:p>
          <a:p>
            <a:pPr algn="ctr"/>
            <a:r>
              <a:rPr lang="pl-PL" b="1" i="1" dirty="0" smtClean="0"/>
              <a:t>Do najczęstszych objawów niedoboru witaminy D3 należy opóźnione ząbkowanie, próchnica, tężyczka, skolioza. </a:t>
            </a:r>
          </a:p>
          <a:p>
            <a:pPr algn="ctr"/>
            <a:r>
              <a:rPr lang="pl-PL" b="1" i="1" dirty="0" smtClean="0"/>
              <a:t>Nadmiar witaminy D w organizmie człowieka, może doprowadzić do </a:t>
            </a:r>
            <a:r>
              <a:rPr lang="pl-PL" b="1" i="1" dirty="0" smtClean="0">
                <a:solidFill>
                  <a:srgbClr val="FF0000"/>
                </a:solidFill>
              </a:rPr>
              <a:t>odwodnienia</a:t>
            </a:r>
            <a:r>
              <a:rPr lang="pl-PL" b="1" i="1" dirty="0" smtClean="0"/>
              <a:t>, wzmożonego pragnienie, </a:t>
            </a:r>
            <a:r>
              <a:rPr lang="pl-PL" b="1" i="1" dirty="0" smtClean="0">
                <a:solidFill>
                  <a:srgbClr val="FF0000"/>
                </a:solidFill>
              </a:rPr>
              <a:t>osłabienia apetytu</a:t>
            </a:r>
            <a:r>
              <a:rPr lang="pl-PL" b="1" i="1" dirty="0" smtClean="0"/>
              <a:t>, zaparć, </a:t>
            </a:r>
            <a:r>
              <a:rPr lang="pl-PL" b="1" i="1" dirty="0" smtClean="0">
                <a:solidFill>
                  <a:srgbClr val="FF0000"/>
                </a:solidFill>
              </a:rPr>
              <a:t>wymiotów</a:t>
            </a:r>
            <a:r>
              <a:rPr lang="pl-PL" b="1" i="1" dirty="0" smtClean="0"/>
              <a:t>, a w konsekwencji do </a:t>
            </a:r>
            <a:r>
              <a:rPr lang="pl-PL" b="1" i="1" dirty="0" smtClean="0">
                <a:solidFill>
                  <a:srgbClr val="FF0000"/>
                </a:solidFill>
              </a:rPr>
              <a:t>nadciśnienia</a:t>
            </a:r>
            <a:r>
              <a:rPr lang="pl-PL" b="1" i="1" dirty="0" smtClean="0"/>
              <a:t> i </a:t>
            </a:r>
            <a:r>
              <a:rPr lang="pl-PL" b="1" i="1" dirty="0" smtClean="0">
                <a:solidFill>
                  <a:srgbClr val="FF0000"/>
                </a:solidFill>
              </a:rPr>
              <a:t>kamicy nerkowej</a:t>
            </a:r>
            <a:r>
              <a:rPr lang="pl-PL" b="1" i="1" dirty="0" smtClean="0"/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43108" y="1285860"/>
            <a:ext cx="406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6429396"/>
            <a:ext cx="8286808" cy="4286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4818" name="Picture 2" descr="http://4.bp.blogspot.com/-mQlH-aGfzyY/UXrQrS1-6bI/AAAAAAAAD8Q/8YwbRyzEHDw/s640/modelowy_talerz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096000" cy="5781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0" y="0"/>
            <a:ext cx="8869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WITAMINA D PRZEZ CAŁY ROK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Black" pitchFamily="34" charset="0"/>
              </a:rPr>
              <a:t>Źródła witaminy D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2050" name="Picture 2" descr="http://blog.hellhound.pl/files/zdjecia/36_vitamin-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3182"/>
            <a:ext cx="2981325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rostokąt 3"/>
          <p:cNvSpPr/>
          <p:nvPr/>
        </p:nvSpPr>
        <p:spPr>
          <a:xfrm>
            <a:off x="357158" y="1214422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/>
              <a:t>Witaminę D zawierają przede wszystkim ryby </a:t>
            </a:r>
            <a:r>
              <a:rPr lang="pl-PL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(węgorz, śledź, dorsz, łosoś, makrela i tuńczyk) tran i oleje rybne, mleko krowie i jego przetwory, wątróbka, ser żółty i żółtko jajka</a:t>
            </a:r>
            <a:r>
              <a:rPr lang="pl-PL" b="1" i="1" dirty="0" smtClean="0"/>
              <a:t>. Pamiętaj, że witamina D, jest witaminą </a:t>
            </a:r>
            <a:r>
              <a:rPr lang="pl-PL" b="1" i="1" dirty="0" smtClean="0">
                <a:solidFill>
                  <a:srgbClr val="C00000"/>
                </a:solidFill>
              </a:rPr>
              <a:t>rozpuszczalną w tłuszczach</a:t>
            </a:r>
            <a:r>
              <a:rPr lang="pl-PL" b="1" i="1" dirty="0" smtClean="0"/>
              <a:t>. Zadbaj, więc o odpowiednią ilość tłuszczu w Twojej diecie. Ułatwisz w ten sposób jej wchłanianie.</a:t>
            </a:r>
            <a:endParaRPr lang="pl-PL" b="1" i="1" dirty="0"/>
          </a:p>
        </p:txBody>
      </p:sp>
      <p:sp>
        <p:nvSpPr>
          <p:cNvPr id="5" name="Prostokąt 4"/>
          <p:cNvSpPr/>
          <p:nvPr/>
        </p:nvSpPr>
        <p:spPr>
          <a:xfrm>
            <a:off x="571472" y="550070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/>
              <a:t>Witamina D jest jedną z nielicznych witamin, z której produkcją Twój organizm poradzić może sam. Jednak dzisiejsze badania dowodzą, że jej w naszym organizmie jest zdecydowanie za mało. Zrób coś dla swojego zdrowia i zadbaj o odpowiednią jej ilość. </a:t>
            </a:r>
            <a:endParaRPr lang="pl-PL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itchFamily="34" charset="0"/>
              </a:rPr>
              <a:t>Szczególnie bogate w witaminę </a:t>
            </a: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D</a:t>
            </a:r>
            <a:r>
              <a:rPr lang="pl-PL" dirty="0" smtClean="0">
                <a:latin typeface="Arial Black" pitchFamily="34" charset="0"/>
              </a:rPr>
              <a:t> są: </a:t>
            </a:r>
            <a:br>
              <a:rPr lang="pl-PL" dirty="0" smtClean="0">
                <a:latin typeface="Arial Black" pitchFamily="34" charset="0"/>
              </a:rPr>
            </a:br>
            <a:endParaRPr lang="pl-PL" dirty="0">
              <a:latin typeface="Arial Black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85852" y="2357430"/>
          <a:ext cx="6096000" cy="33223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A90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Artykuły spożywcze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mikrogramy (µg)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Tran (2 łyżeczki)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242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Śledź (100 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Makrela (100 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24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Łosoś (100 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Sardynki w oleju 100 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Tuńczyk 100 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/>
                        <a:t>Mleko (1 filiżanka)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s://encrypted-tbn0.gstatic.com/images?q=tbn:ANd9GcTS36iQeKUj5hjIgFartP8ZLC9hsZ9axuNhiF_3cIgniv8xfQidxWg-B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076" y="5214926"/>
            <a:ext cx="262192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i="1" dirty="0" smtClean="0">
                <a:solidFill>
                  <a:srgbClr val="00B0F0"/>
                </a:solidFill>
                <a:latin typeface="Arial Black" pitchFamily="34" charset="0"/>
              </a:rPr>
              <a:t>CIEKAWOSTKI</a:t>
            </a:r>
            <a:endParaRPr lang="pl-PL" sz="6000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>
                <a:solidFill>
                  <a:srgbClr val="C00000"/>
                </a:solidFill>
              </a:rPr>
              <a:t>kobiety, które przyjmują witaminę D rzadziej zapadają na choroby wieńcowe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u osób z niskim poziomem witaminy D zwiększone jest ryzyko zawału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 uważa się, że już dziesięć minut słonecznej kąpieli codziennie w czasie letnich miesięcy (czerwiec - początek września) zapewnia odpowiednią dawkę tej witaminy. Jednak należy brać pod uwagę indywidualne zapotrzebowania,</a:t>
            </a:r>
          </a:p>
          <a:p>
            <a:endParaRPr lang="pl-PL" dirty="0"/>
          </a:p>
        </p:txBody>
      </p:sp>
      <p:pic>
        <p:nvPicPr>
          <p:cNvPr id="41986" name="Picture 2" descr="Ważywa i owo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429250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82594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 Black" pitchFamily="34" charset="0"/>
              </a:rPr>
              <a:t>NA CZYM POLEGA ZDROWE ODŻYWIANIE ???</a:t>
            </a:r>
            <a:endParaRPr lang="pl-PL" sz="2800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i="1" dirty="0" smtClean="0"/>
              <a:t>  </a:t>
            </a:r>
            <a:r>
              <a:rPr lang="pl-PL" sz="2000" b="1" i="1" dirty="0" smtClean="0"/>
              <a:t>Z</a:t>
            </a:r>
            <a:r>
              <a:rPr lang="pl-PL" sz="2000" i="1" dirty="0" smtClean="0"/>
              <a:t>drowe odżywianie - sposób odżywiania, polegający na przyjmowaniu substancji korzystnych dla zdrowia w celu zapewnienia lub poprawy zdrowia.</a:t>
            </a:r>
          </a:p>
          <a:p>
            <a:pPr>
              <a:buNone/>
            </a:pPr>
            <a:r>
              <a:rPr lang="pl-PL" sz="2000" i="1" dirty="0" smtClean="0"/>
              <a:t>  </a:t>
            </a:r>
            <a:r>
              <a:rPr lang="pl-PL" sz="2000" b="1" i="1" dirty="0" smtClean="0"/>
              <a:t>I</a:t>
            </a:r>
            <a:r>
              <a:rPr lang="pl-PL" sz="2000" i="1" dirty="0" smtClean="0"/>
              <a:t>stotne jest zmniejszenie ryzyka wystąpienia chorób takich jak otyłość, nowotwory, choroby serca.</a:t>
            </a:r>
          </a:p>
          <a:p>
            <a:pPr>
              <a:buNone/>
            </a:pPr>
            <a:r>
              <a:rPr lang="pl-PL" sz="2000" i="1" dirty="0" smtClean="0"/>
              <a:t> </a:t>
            </a:r>
            <a:r>
              <a:rPr lang="pl-PL" sz="2000" b="1" i="1" dirty="0" smtClean="0"/>
              <a:t>Z</a:t>
            </a:r>
            <a:r>
              <a:rPr lang="pl-PL" sz="2000" i="1" dirty="0" smtClean="0"/>
              <a:t>drowa dieta polega na przyjmowaniu odpowiednich ilości niezbędnych składników odżywczych i wody. </a:t>
            </a:r>
          </a:p>
          <a:p>
            <a:pPr>
              <a:buNone/>
            </a:pPr>
            <a:r>
              <a:rPr lang="pl-PL" sz="2000" b="1" i="1" dirty="0" smtClean="0"/>
              <a:t>S</a:t>
            </a:r>
            <a:r>
              <a:rPr lang="pl-PL" sz="2000" i="1" dirty="0" smtClean="0"/>
              <a:t>kładniki pokarmowe mogą być dostarczane w postaci różnych produktów, dlatego wiele sposobów odżywiania i diet może być uznane za zdrowe.</a:t>
            </a:r>
          </a:p>
          <a:p>
            <a:pPr>
              <a:buNone/>
            </a:pPr>
            <a:r>
              <a:rPr lang="pl-PL" sz="2000" b="1" i="1" dirty="0" smtClean="0"/>
              <a:t>N</a:t>
            </a:r>
            <a:r>
              <a:rPr lang="pl-PL" sz="2000" i="1" dirty="0" smtClean="0"/>
              <a:t>ależy zapewnić odpowiednią ilość makroskładników (tłuszcze, białka, węglowodany) mikroskładników</a:t>
            </a:r>
          </a:p>
          <a:p>
            <a:pPr>
              <a:buNone/>
            </a:pPr>
            <a:r>
              <a:rPr lang="pl-PL" sz="2000" i="1" dirty="0" smtClean="0"/>
              <a:t>      (sole mineralne) oraz energii niezbędnej do </a:t>
            </a:r>
          </a:p>
          <a:p>
            <a:pPr>
              <a:buNone/>
            </a:pPr>
            <a:r>
              <a:rPr lang="pl-PL" sz="2000" i="1" dirty="0" smtClean="0"/>
              <a:t>       prawidłowego funkcjonowania organizmu.</a:t>
            </a:r>
            <a:endParaRPr lang="pl-PL" sz="2000" i="1" dirty="0"/>
          </a:p>
        </p:txBody>
      </p:sp>
      <p:pic>
        <p:nvPicPr>
          <p:cNvPr id="25602" name="Picture 2" descr="http://mp10piekarysl.edupage.org/files/owo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658830"/>
            <a:ext cx="3286116" cy="21991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8229600" cy="1143000"/>
          </a:xfrm>
        </p:spPr>
        <p:txBody>
          <a:bodyPr/>
          <a:lstStyle/>
          <a:p>
            <a:r>
              <a:rPr lang="pl-PL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</a:rPr>
              <a:t>GDZIE WYSTĘPUJE WITAMINA </a:t>
            </a:r>
            <a:endParaRPr lang="pl-PL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1600" b="1" i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Witamina E </a:t>
            </a:r>
            <a:r>
              <a:rPr lang="pl-PL" sz="1600" b="1" i="1" dirty="0" smtClean="0"/>
              <a:t>powstaje tylko w roślinach. Zwierzęta jej nie syntetyzują. Najlepszym naturalnym źródłem witaminy E jest </a:t>
            </a:r>
            <a:r>
              <a:rPr lang="pl-PL" sz="1600" b="1" i="1" dirty="0" smtClean="0">
                <a:solidFill>
                  <a:schemeClr val="accent6">
                    <a:lumMod val="75000"/>
                  </a:schemeClr>
                </a:solidFill>
              </a:rPr>
              <a:t>olej z kiełków pszenicy </a:t>
            </a:r>
            <a:r>
              <a:rPr lang="pl-PL" sz="1600" b="1" i="1" dirty="0" smtClean="0"/>
              <a:t>a następnie </a:t>
            </a:r>
            <a:r>
              <a:rPr lang="pl-PL" sz="1600" b="1" i="1" dirty="0" smtClean="0">
                <a:solidFill>
                  <a:schemeClr val="accent6">
                    <a:lumMod val="75000"/>
                  </a:schemeClr>
                </a:solidFill>
              </a:rPr>
              <a:t>całe ziarna zbóż </a:t>
            </a:r>
            <a:r>
              <a:rPr lang="pl-PL" sz="1600" b="1" i="1" dirty="0" smtClean="0"/>
              <a:t>i zielone warzywa liściaste jak </a:t>
            </a:r>
            <a:r>
              <a:rPr lang="pl-PL" sz="1600" b="1" i="1" dirty="0" smtClean="0">
                <a:solidFill>
                  <a:schemeClr val="accent6">
                    <a:lumMod val="75000"/>
                  </a:schemeClr>
                </a:solidFill>
              </a:rPr>
              <a:t>sałata</a:t>
            </a:r>
            <a:r>
              <a:rPr lang="pl-PL" sz="1600" b="1" i="1" dirty="0" smtClean="0"/>
              <a:t>, </a:t>
            </a:r>
            <a:r>
              <a:rPr lang="pl-PL" sz="1600" b="1" i="1" dirty="0" smtClean="0">
                <a:solidFill>
                  <a:schemeClr val="accent6">
                    <a:lumMod val="75000"/>
                  </a:schemeClr>
                </a:solidFill>
              </a:rPr>
              <a:t>szpinak</a:t>
            </a:r>
            <a:r>
              <a:rPr lang="pl-PL" sz="1600" b="1" i="1" dirty="0" smtClean="0"/>
              <a:t> oraz </a:t>
            </a:r>
            <a:r>
              <a:rPr lang="pl-PL" sz="1600" b="1" i="1" dirty="0" smtClean="0">
                <a:solidFill>
                  <a:schemeClr val="accent6">
                    <a:lumMod val="75000"/>
                  </a:schemeClr>
                </a:solidFill>
              </a:rPr>
              <a:t>kapusta</a:t>
            </a:r>
            <a:r>
              <a:rPr lang="pl-PL" sz="1600" b="1" i="1" dirty="0" smtClean="0"/>
              <a:t>, </a:t>
            </a:r>
            <a:r>
              <a:rPr lang="pl-PL" sz="1600" b="1" i="1" dirty="0" smtClean="0">
                <a:solidFill>
                  <a:schemeClr val="accent6">
                    <a:lumMod val="75000"/>
                  </a:schemeClr>
                </a:solidFill>
              </a:rPr>
              <a:t>czosnek</a:t>
            </a:r>
            <a:r>
              <a:rPr lang="pl-PL" sz="1600" b="1" i="1" dirty="0" smtClean="0"/>
              <a:t>. 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57290" y="2571744"/>
          <a:ext cx="5708868" cy="4090182"/>
        </p:xfrm>
        <a:graphic>
          <a:graphicData uri="http://schemas.openxmlformats.org/drawingml/2006/table">
            <a:tbl>
              <a:tblPr/>
              <a:tblGrid>
                <a:gridCol w="2854434"/>
                <a:gridCol w="2854434"/>
              </a:tblGrid>
              <a:tr h="602999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/>
                        <a:t>Artykuły spożywcze (100 g)</a:t>
                      </a:r>
                      <a:endParaRPr lang="pl-PL" sz="1700" dirty="0"/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/>
                        <a:t>Ilość witaminy E w miligramach (mg)</a:t>
                      </a:r>
                      <a:endParaRPr lang="pl-PL" sz="1700" dirty="0"/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Olej słonecznikowy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75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Olej sojowy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68,2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 dirty="0"/>
                        <a:t>Migdały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29,2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Margaryna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22,6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Orzechy włoskie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20,8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Orzechy ziemne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19,4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Masło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2,8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Mąka pełnoziarnista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1,6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Jaja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1,2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100">
                <a:tc>
                  <a:txBody>
                    <a:bodyPr/>
                    <a:lstStyle/>
                    <a:p>
                      <a:r>
                        <a:rPr lang="pl-PL" sz="1700"/>
                        <a:t>Mleko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/>
                        <a:t>0,1</a:t>
                      </a:r>
                    </a:p>
                  </a:txBody>
                  <a:tcPr marL="44601" marR="44601" marT="44601" marB="44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Witamina E - eliksir młodości"/>
          <p:cNvPicPr>
            <a:picLocks noChangeAspect="1" noChangeArrowheads="1"/>
          </p:cNvPicPr>
          <p:nvPr/>
        </p:nvPicPr>
        <p:blipFill>
          <a:blip r:embed="rId2"/>
          <a:srcRect l="30000" t="20028" r="32500" b="19886"/>
          <a:stretch>
            <a:fillRect/>
          </a:stretch>
        </p:blipFill>
        <p:spPr bwMode="auto">
          <a:xfrm>
            <a:off x="7358082" y="0"/>
            <a:ext cx="1357322" cy="1628786"/>
          </a:xfrm>
          <a:prstGeom prst="rect">
            <a:avLst/>
          </a:prstGeom>
          <a:noFill/>
        </p:spPr>
      </p:pic>
      <p:pic>
        <p:nvPicPr>
          <p:cNvPr id="16388" name="Picture 4" descr="http://blog.dexterxx.pl/wp-content/uploads/2010/12/czosnek.jpg?8021b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effectLst>
            <a:innerShdw blurRad="63500" dist="50800" dir="162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pl-PL" sz="3600" b="1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FUNKCJE WITAMINY E W ORGANIZMIE:</a:t>
            </a:r>
            <a:endParaRPr lang="pl-PL" sz="3600" dirty="0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642918"/>
            <a:ext cx="8501122" cy="600079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5600" dirty="0" smtClean="0"/>
              <a:t/>
            </a:r>
            <a:br>
              <a:rPr lang="pl-PL" sz="5600" dirty="0" smtClean="0"/>
            </a:br>
            <a:endParaRPr lang="pl-PL" sz="5600" dirty="0" smtClean="0"/>
          </a:p>
          <a:p>
            <a:r>
              <a:rPr lang="pl-PL" sz="5600" dirty="0" smtClean="0"/>
              <a:t>Witamina E chroni czerwone krwinki (erytrocyty) transportujące tlen podczas ich wędrówki do różnych organów. Wspomagając proces oddychania komórek wpływa na prawidłowe funkcjonowanie i utrzymanie wysokiej wydolności mięśni. Dlatego m.in. zalecane jest aby sportowcy spożywali pożywienie zawierające dużo witaminy E.</a:t>
            </a:r>
          </a:p>
          <a:p>
            <a:endParaRPr lang="pl-PL" sz="5600" dirty="0" smtClean="0"/>
          </a:p>
          <a:p>
            <a:r>
              <a:rPr lang="pl-PL" sz="5600" dirty="0" smtClean="0"/>
              <a:t>Witamina E, hamując utlenianie wielonienasyconych kwasów tłuszczowych, ma istotne znaczenie w zapobieganiu rozwojowi miażdżycy naczyń krwionośnych .</a:t>
            </a:r>
            <a:br>
              <a:rPr lang="pl-PL" sz="5600" dirty="0" smtClean="0"/>
            </a:br>
            <a:endParaRPr lang="pl-PL" sz="5600" dirty="0" smtClean="0"/>
          </a:p>
          <a:p>
            <a:r>
              <a:rPr lang="pl-PL" sz="5600" dirty="0" smtClean="0"/>
              <a:t>Witamina E pobudza produkcję substancji przeciwzakrzepowych, zmniejszając ryzyko rozwoju schorzeń naczyń krwionośnych.</a:t>
            </a:r>
          </a:p>
          <a:p>
            <a:r>
              <a:rPr lang="pl-PL" sz="5600" dirty="0" smtClean="0"/>
              <a:t>Witamina E jest niezbędna u mężczyzn do prawidłowej produkcji spermy. Dlatego niedobór witaminy E może prowadzić do bezpłodności.</a:t>
            </a:r>
          </a:p>
          <a:p>
            <a:endParaRPr lang="pl-PL" sz="5600" dirty="0" smtClean="0"/>
          </a:p>
          <a:p>
            <a:r>
              <a:rPr lang="pl-PL" sz="5600" dirty="0" smtClean="0"/>
              <a:t>Jako przeciwutleniacz chroni gruczoły wydzielania wewnętrznego: </a:t>
            </a:r>
          </a:p>
          <a:p>
            <a:r>
              <a:rPr lang="pl-PL" sz="5600" dirty="0" smtClean="0"/>
              <a:t>przysadkę mózgową, grasicę, korę nadnerczy.</a:t>
            </a:r>
          </a:p>
          <a:p>
            <a:r>
              <a:rPr lang="pl-PL" sz="5600" dirty="0" smtClean="0"/>
              <a:t>Witamina E współdziała z witaminami A, C i karotenoidami, </a:t>
            </a:r>
          </a:p>
          <a:p>
            <a:r>
              <a:rPr lang="pl-PL" sz="5600" dirty="0" smtClean="0"/>
              <a:t>zmniejszając ryzyko rozwoju chorób nowotworowych.</a:t>
            </a:r>
          </a:p>
          <a:p>
            <a:r>
              <a:rPr lang="pl-PL" sz="5600" dirty="0" smtClean="0"/>
              <a:t>Zapewnia właściwą stabilizację i przepuszczalność błon komórkowych.</a:t>
            </a:r>
          </a:p>
          <a:p>
            <a:r>
              <a:rPr lang="pl-PL" sz="5600" dirty="0" smtClean="0"/>
              <a:t>Zapobiega niedokrwistości makrocytarnej u dzieci.</a:t>
            </a:r>
          </a:p>
          <a:p>
            <a:pPr>
              <a:buNone/>
            </a:pPr>
            <a:r>
              <a:rPr lang="pl-PL" sz="4300" dirty="0" smtClean="0"/>
              <a:t/>
            </a:r>
            <a:br>
              <a:rPr lang="pl-PL" sz="4300" dirty="0" smtClean="0"/>
            </a:br>
            <a:endParaRPr lang="pl-PL" sz="4300" dirty="0"/>
          </a:p>
        </p:txBody>
      </p:sp>
      <p:pic>
        <p:nvPicPr>
          <p:cNvPr id="15362" name="Picture 2" descr="http://wygodny-market.pl/upload/images/products/big/Salata_swieza_1_szt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612" y="4214818"/>
            <a:ext cx="1982387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l-PL" sz="6000" i="1" dirty="0" smtClean="0">
                <a:solidFill>
                  <a:srgbClr val="00B0F0"/>
                </a:solidFill>
              </a:rPr>
              <a:t>CIEKAWOSTKI</a:t>
            </a:r>
            <a:endParaRPr lang="pl-PL" sz="6000" i="1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dieta bogata w witaminę E hamuje wzrost komórek raka prostaty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należy codziennie zażywać ją o tej samej porze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żelazo osłabia działanie witaminy E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oleje tłoczone na zimno zawierają więcej witaminy E niż produkowane przemysłowo</a:t>
            </a:r>
          </a:p>
          <a:p>
            <a:endParaRPr lang="pl-PL" dirty="0"/>
          </a:p>
        </p:txBody>
      </p:sp>
      <p:pic>
        <p:nvPicPr>
          <p:cNvPr id="40962" name="Picture 2" descr="http://3.bp.blogspot.com/-VSiRAFdjYaw/UYuJsJAHdkI/AAAAAAAAAd0/Uqg-PLm4ado/s200/244864-hurtownia+owo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7631">
            <a:off x="1207145" y="240457"/>
            <a:ext cx="2214578" cy="1970976"/>
          </a:xfrm>
          <a:prstGeom prst="rect">
            <a:avLst/>
          </a:prstGeom>
          <a:noFill/>
        </p:spPr>
      </p:pic>
      <p:sp>
        <p:nvSpPr>
          <p:cNvPr id="6146" name="AutoShape 2" descr="https://encrypted-tbn2.gstatic.com/images?q=tbn:ANd9GcS7fm3TgIkYtpPaHSXY54L8wLVWUrPwAVqWJScpvIaSJKFsXq-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8" name="Picture 4" descr="https://encrypted-tbn2.gstatic.com/images?q=tbn:ANd9GcS7fm3TgIkYtpPaHSXY54L8wLVWUrPwAVqWJScpvIaSJKFsXq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214422"/>
            <a:ext cx="1766960" cy="11715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5543560" cy="1428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z13199183Q,Witamina-K-zostala-okrzyknieta-nowym--eliksirem-mlodosci--"/>
          <p:cNvPicPr>
            <a:picLocks noChangeAspect="1" noChangeArrowheads="1"/>
          </p:cNvPicPr>
          <p:nvPr/>
        </p:nvPicPr>
        <p:blipFill>
          <a:blip r:embed="rId2"/>
          <a:srcRect l="16936" t="7441" r="12903" b="7737"/>
          <a:stretch>
            <a:fillRect/>
          </a:stretch>
        </p:blipFill>
        <p:spPr bwMode="auto">
          <a:xfrm>
            <a:off x="6286512" y="0"/>
            <a:ext cx="1714512" cy="168495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643042" y="428604"/>
            <a:ext cx="44291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WITAMINA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643050"/>
            <a:ext cx="80724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l-PL" sz="2800" b="1" dirty="0" smtClean="0"/>
              <a:t>Witamina K - znaczenie dla zdrowia</a:t>
            </a:r>
          </a:p>
          <a:p>
            <a:pPr algn="ctr" fontAlgn="t"/>
            <a:r>
              <a:rPr lang="pl-PL" dirty="0" smtClean="0"/>
              <a:t>Z ostatnich badań wynika, że witamina K pełni istotną rolę w absorpcji wapnia przez kości. Bierze udział w przemianach białka </a:t>
            </a:r>
            <a:r>
              <a:rPr lang="pl-PL" dirty="0" err="1" smtClean="0"/>
              <a:t>osteokalcyny</a:t>
            </a:r>
            <a:r>
              <a:rPr lang="pl-PL" dirty="0" smtClean="0"/>
              <a:t>, które odpowiada za mineralną dojrzałość kości. </a:t>
            </a:r>
          </a:p>
          <a:p>
            <a:pPr algn="ctr" fontAlgn="t"/>
            <a:r>
              <a:rPr lang="pl-PL" dirty="0" err="1" smtClean="0"/>
              <a:t>Subkliniczny</a:t>
            </a:r>
            <a:r>
              <a:rPr lang="pl-PL" dirty="0" smtClean="0"/>
              <a:t> niedobór witaminy K, który nie daje zaburzeń krzepnięcia jest czynnikiem rozwoju osteoporozy. Z wiekiem dochodzi do utraty gęstości kości i osłabienia kośćca. </a:t>
            </a:r>
          </a:p>
          <a:p>
            <a:pPr algn="ctr" fontAlgn="t"/>
            <a:r>
              <a:rPr lang="pl-PL" dirty="0" smtClean="0"/>
              <a:t>U starszych kobiet przyjmujących pokarmy ubogie w witaminę K znacznie częściej dochodzi do złamania szyjki kości udowej oraz kompresyjnego złamania kręgów. Ponadto </a:t>
            </a:r>
            <a:r>
              <a:rPr lang="pl-PL" dirty="0" err="1" smtClean="0"/>
              <a:t>osteokalcyna</a:t>
            </a:r>
            <a:r>
              <a:rPr lang="pl-PL" dirty="0" smtClean="0"/>
              <a:t> wpływa na zmniejszenie insulino oporności poprzez ekspresję genów insuliny. </a:t>
            </a:r>
          </a:p>
          <a:p>
            <a:pPr algn="ctr" fontAlgn="t"/>
            <a:r>
              <a:rPr lang="pl-PL" dirty="0" smtClean="0"/>
              <a:t>Prawidłowe stężenia witaminy K zmniejsza ryzyko zachorowania na cukrzycę typu 2 oraz może wpływać na złagodzenie jej przebiegu. Ponadto witamina K2 poprawia jakość tkanki kostnej u pacjentów z cukrzycą, co jest </a:t>
            </a:r>
          </a:p>
          <a:p>
            <a:pPr algn="ctr" fontAlgn="t"/>
            <a:r>
              <a:rPr lang="pl-PL" dirty="0" smtClean="0"/>
              <a:t>szczególnie istotne dla diabetyków predestynowanych </a:t>
            </a:r>
          </a:p>
          <a:p>
            <a:pPr algn="ctr" fontAlgn="t"/>
            <a:r>
              <a:rPr lang="pl-PL" dirty="0" smtClean="0"/>
              <a:t>do złamań.</a:t>
            </a:r>
            <a:endParaRPr lang="pl-PL" dirty="0"/>
          </a:p>
        </p:txBody>
      </p:sp>
      <p:pic>
        <p:nvPicPr>
          <p:cNvPr id="13314" name="Picture 2" descr="http://www.greenfactory.com.pl/pliki/warzywa/pomid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32719"/>
            <a:ext cx="2428892" cy="21252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6866" name="Picture 2" descr="http://www.blog.optivitanutrition.pl/wp-content/uploads/2013/11/witamina-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00B0F0"/>
                </a:solidFill>
                <a:latin typeface="Arial Black" pitchFamily="34" charset="0"/>
              </a:rPr>
              <a:t>CIEKAWOSTKI</a:t>
            </a:r>
            <a:endParaRPr lang="pl-PL" sz="6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C00000"/>
                </a:solidFill>
              </a:rPr>
              <a:t>Jogurt i kefir to idealne potrawy między posiłkami, pobudzające wytwarzanie witaminy K.</a:t>
            </a:r>
          </a:p>
          <a:p>
            <a:pPr>
              <a:buNone/>
            </a:pPr>
            <a:endParaRPr lang="pl-PL" sz="2800" i="1" dirty="0" smtClean="0">
              <a:solidFill>
                <a:srgbClr val="C00000"/>
              </a:solidFill>
            </a:endParaRPr>
          </a:p>
          <a:p>
            <a:r>
              <a:rPr lang="pl-PL" sz="2800" i="1" dirty="0" smtClean="0">
                <a:solidFill>
                  <a:srgbClr val="C00000"/>
                </a:solidFill>
              </a:rPr>
              <a:t>Zjełczałe tłuszcze, nadużywanie leków (salicylanów lub antybiotyków) oraz środki konserwujące w puszkach i gotowych produktach spożywczych niszczą witaminę K, utrudniają jej wchłanianie lub prowadzą do przedwczesnego jej wydalania z organizmu.</a:t>
            </a:r>
          </a:p>
          <a:p>
            <a:endParaRPr lang="pl-PL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100salute.it/uploads/mortazavi20110124101208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3810000" cy="2857500"/>
          </a:xfrm>
          <a:prstGeom prst="rect">
            <a:avLst/>
          </a:prstGeom>
          <a:noFill/>
        </p:spPr>
      </p:pic>
      <p:pic>
        <p:nvPicPr>
          <p:cNvPr id="1032" name="Picture 8" descr="http://aicyellowjacket.com/wp-content/uploads/2014/04/fastfoo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26" y="428604"/>
            <a:ext cx="8856674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b="1" i="1" dirty="0" smtClean="0"/>
              <a:t>Rumiane bułeczki z kotletem, równiutkie frytki, kolorowy napój z bąbelkami, lody. Dzieci to uwielbiają, a sieci </a:t>
            </a:r>
            <a:r>
              <a:rPr lang="pl-PL" b="1" i="1" dirty="0" smtClean="0">
                <a:solidFill>
                  <a:srgbClr val="FF0000"/>
                </a:solidFill>
              </a:rPr>
              <a:t>fast foodów </a:t>
            </a:r>
            <a:r>
              <a:rPr lang="pl-PL" b="1" i="1" dirty="0" smtClean="0"/>
              <a:t>prześcigają się w promocjach, rozdają zabawki... Klienta bowiem trzeba sobie wychowywać. Od małego.</a:t>
            </a:r>
            <a:endParaRPr lang="pl-PL" i="1" dirty="0"/>
          </a:p>
        </p:txBody>
      </p:sp>
      <p:pic>
        <p:nvPicPr>
          <p:cNvPr id="46082" name="Picture 2" descr="https://encrypted-tbn2.gstatic.com/images?q=tbn:ANd9GcR7yfB4W683HICz7gAAWa7NkTumb5R4y66e0WkBDCClKxll83qz8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3667151" cy="2357454"/>
          </a:xfrm>
          <a:prstGeom prst="rect">
            <a:avLst/>
          </a:prstGeom>
          <a:noFill/>
        </p:spPr>
      </p:pic>
      <p:pic>
        <p:nvPicPr>
          <p:cNvPr id="46084" name="Picture 4" descr="http://bdflower.com/wp-content/themes/framework/thumb.php?src=http://bdflower.com/wp-content/uploads/2012/02/KFC-8pcs-Crispy-Chicken-1-Liter-Pepsi-11.jpg&amp;w=300&amp;zc=1&amp;q=80&amp;bid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14752"/>
            <a:ext cx="2857500" cy="2857500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Rfm-O24pI_i76daUaUWWUgXVUwB_Jmo5dtpv05_UKP0n1S9MpqA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714875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8828" y="0"/>
            <a:ext cx="6715172" cy="50006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b="1" i="1" dirty="0" smtClean="0"/>
              <a:t>Jedzenie w </a:t>
            </a:r>
            <a:r>
              <a:rPr lang="pl-PL" b="1" i="1" dirty="0" smtClean="0">
                <a:solidFill>
                  <a:srgbClr val="FF0000"/>
                </a:solidFill>
              </a:rPr>
              <a:t>fast </a:t>
            </a:r>
            <a:r>
              <a:rPr lang="pl-PL" b="1" i="1" dirty="0" err="1" smtClean="0">
                <a:solidFill>
                  <a:srgbClr val="FF0000"/>
                </a:solidFill>
              </a:rPr>
              <a:t>foodach</a:t>
            </a:r>
            <a:r>
              <a:rPr lang="pl-PL" b="1" i="1" dirty="0" smtClean="0">
                <a:solidFill>
                  <a:srgbClr val="FF0000"/>
                </a:solidFill>
              </a:rPr>
              <a:t> </a:t>
            </a:r>
            <a:r>
              <a:rPr lang="pl-PL" b="1" i="1" dirty="0" smtClean="0"/>
              <a:t>ładnie wygląda, lepiej smakuje i dłużej zachowuje świeżość, bo wzbogaca się je konserwantami,     sztucznymi    barwnikami i polepszaczami smaku (np.    </a:t>
            </a:r>
            <a:r>
              <a:rPr lang="pl-PL" b="1" i="1" dirty="0" smtClean="0">
                <a:solidFill>
                  <a:srgbClr val="FF0000"/>
                </a:solidFill>
              </a:rPr>
              <a:t>glutaminianem sodu</a:t>
            </a:r>
            <a:r>
              <a:rPr lang="pl-PL" b="1" i="1" dirty="0" smtClean="0"/>
              <a:t>). To nie         najzdrowsza dieta dla dorosłego człowieka, a co dopiero dla dziecka. </a:t>
            </a:r>
            <a:r>
              <a:rPr lang="pl-PL" b="1" i="1" dirty="0" smtClean="0">
                <a:solidFill>
                  <a:srgbClr val="FF0000"/>
                </a:solidFill>
              </a:rPr>
              <a:t>Maluchy</a:t>
            </a:r>
            <a:r>
              <a:rPr lang="pl-PL" b="1" i="1" dirty="0" smtClean="0"/>
              <a:t> do </a:t>
            </a:r>
            <a:r>
              <a:rPr lang="pl-PL" b="1" i="1" dirty="0" smtClean="0">
                <a:solidFill>
                  <a:srgbClr val="FF0000"/>
                </a:solidFill>
              </a:rPr>
              <a:t>piątego roku</a:t>
            </a:r>
            <a:r>
              <a:rPr lang="pl-PL" b="1" i="1" dirty="0" smtClean="0"/>
              <a:t> życia w ogóle </a:t>
            </a:r>
            <a:r>
              <a:rPr lang="pl-PL" b="1" i="1" dirty="0" smtClean="0">
                <a:solidFill>
                  <a:srgbClr val="FF0000"/>
                </a:solidFill>
              </a:rPr>
              <a:t>nie powinny </a:t>
            </a:r>
            <a:r>
              <a:rPr lang="pl-PL" b="1" i="1" dirty="0" smtClean="0"/>
              <a:t>jeść żywności mocno </a:t>
            </a:r>
            <a:r>
              <a:rPr lang="pl-PL" b="1" i="1" dirty="0" smtClean="0">
                <a:solidFill>
                  <a:srgbClr val="FF0000"/>
                </a:solidFill>
              </a:rPr>
              <a:t>przetworzonej</a:t>
            </a:r>
            <a:r>
              <a:rPr lang="pl-PL" b="1" i="1" dirty="0" smtClean="0"/>
              <a:t> (także dań i zup z proszku, ciast o przedłużonej świeżości). Takie jedzenie może podrażniać układ pokarmowy, a poza tym zwiększa ryzyko alergii. </a:t>
            </a:r>
            <a:endParaRPr lang="pl-PL" b="1" i="1" dirty="0"/>
          </a:p>
        </p:txBody>
      </p:sp>
      <p:pic>
        <p:nvPicPr>
          <p:cNvPr id="4" name="Picture 2" descr="http://iluminaci.com/wp-content/uploads/2012/11/fastfood-s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387190" cy="2000240"/>
          </a:xfrm>
          <a:prstGeom prst="rect">
            <a:avLst/>
          </a:prstGeom>
          <a:noFill/>
        </p:spPr>
      </p:pic>
      <p:pic>
        <p:nvPicPr>
          <p:cNvPr id="47106" name="Picture 2" descr="https://encrypted-tbn0.gstatic.com/images?q=tbn:ANd9GcSJyjYUOIBffyIiNG6njegYYKWyZntoVY92sShmYSv2GGe9mWtA1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2143125" cy="2143125"/>
          </a:xfrm>
          <a:prstGeom prst="rect">
            <a:avLst/>
          </a:prstGeom>
          <a:noFill/>
        </p:spPr>
      </p:pic>
      <p:sp>
        <p:nvSpPr>
          <p:cNvPr id="47108" name="AutoShape 4" descr="data:image/jpeg;base64,/9j/4AAQSkZJRgABAQAAAQABAAD/2wCEAAkGBxQTEhQUExQVFRUXFBcVGBgXFhgXFhUUGB0WFxcXFRcYHCggGBolGxQUITEhJSkrLi4uGB8zODMsNygtLisBCgoKDg0OGxAQGy8kICQsLCwsLywsLCwsLCwsLCwsLCwsLCwsLCwsLCwsLCwsLCwsLCwsLCwsLCwsLCwsLCwsLP/AABEIAMIBAwMBEQACEQEDEQH/xAAbAAEAAwEBAQEAAAAAAAAAAAAAAwQFBgIBB//EADoQAAIBAgQDBQYDCAIDAAAAAAABAgMRBAUhMRJBUQZhcYGREyIyobHBUtHxBxQjQnKC4fBikhVD0v/EABoBAQACAwEAAAAAAAAAAAAAAAACAwEEBQb/xAAzEQACAgEDAgMGBQQDAQAAAAAAAQIDEQQhMRJBBRNRImFxkbHwFDKBodEVUuHxI0LBQ//aAAwDAQACEQMRAD8A/cQAAAAAAAAAAAAAAAAAAAAAAAAAAAAAAAAAAAAAAAAAAAAAAAAAAAAAAAAAAAAAAAAAAAAAAAAAAAAAAAAAAAAAAAAAAAAAAAAAAAAAAAAAAAAAAAAAeKlWMfiaXi7EZTjFZk8GVFvgqVs3pR/mv4Jv5pGrPxDTxeOr5Jsujp7H2LlKopJNO6ezNqMlJdUeClpp4Z6JGAAAAAfGxkH0AjqV4x+KUVbq0iMpxjy8GVFvhHuMk9VqjKeeDB9MgAAAAAAAAAAAAAAAAAAAAAAAAABgGDSzmo9bQ689vU40fEbH2RuvTRRKs2n0j8yxa+XoiH4dFPGZ9UVopRTavdJuy7ru1ym7xGxLCSRbXpovdmZGvxXbd2+bd3c5Mrup+0bXTjgmVS1jCs6cZHTkswxU4L3JNLdqyfmro3qtTOC9h4XcplVGXIlmc+dR69LL6Iseun3l9CKoXoeXj2t6k/8AszD1clzJ/MKnPYieOT3lJ+LbK3q09nJk/Ja7Hz20CPnV+o6JEc69Mg762ZVciOeMitiuWqS/KTVLfI9vB/oPNix0NFjDZiqbvFtdVun4r7l9Os8p+y/07FcqetbnVYLFRqwUo7P5PoeiptjbBTic6cHB4ZOWkAAAAAAAAAAAAAAAAAAAAAAAfJSSV3okYbSWWEslb9/p/i+T/Io/FVf3FnlT9DjsbN05zS+FSdmtrcrM8zenXZJR4zt8DqVtSis8lP8A8i+ZT1yJ9KI6mNTtrazCbyZSJoS+pXNNZMl6hK9iUZZ2IPYuwa6amzGaXxKnkrYiglry+hmUVySjJ8FLEVlC9v8AWVuWOCxRb5PFPCuaU1K1+7yCr6vaDklsRyoO9lJvy0IuGHgz2yef3eb2a+5jy88BywJYSfcYdMjHWiGeGqfozHlyRnqR4lGS5S9B0sHedmcE6VBKTvKT433N208kkep0NHk0pPl7nK1NnXPP6GsbhQAAAAAAAAAAAAAAAAAAAAAADFz3GWlGGytxPv1aX0OV4hf0yVfblm1p68pyM9YpHO81Gx0HxzTI9eRjBVr5dTnyS8HYw4RkSU5IxsTkFRN+zqRa6SWvyIeWkWq080cPVpxtUta+62KroYW3BOElI0aNbQp25MNF7D1upZCedmiEl6Fi6aL4yTIYwc9m+Fe6do3152KZLDybNctsE+CknHhV2ttxGTawRksPJfjSjay0LEityZXxqlGN7XE8pEoNNlaGZRWj32fjzuYVuNmjDr9CeOOgyXmRfJjoaJqeIg+hOM4Mi4yRMuHk+Hw0J5S/K8Ed+59liZrapP8A7Mk7rVxJ/MwoQ7pH1ZjNf+yfqZWrtW3Uw6YPsTrMqvKo/NRf2Lvxl3aX7L+CHkw9CKrnOI0tNL+1amH4hf6r5Elp6vQ+5bnWIlXpwlKLjJtNKKT2bvfyLdNr7bLYwljf3GLdPXGtyR1p2jnAAAAAAAAAAAAAAAHHdr5tVo9HBW8nK/1OB4on5yfu/wDWdDS/k/Uw4Yh95zMM2SeGLt+pjOBgsUcUIyaDRahiEXKZBxPtR8enL6/4JN9WwWxl1LwlwvRcn1NaccPHYvW6yXYyDWCBYpVGyUW2RaJp0lJNNGwkmsEMtM52rL2E+F/C9U+41JRcJbG4sWRNKji1LVFkZ53KZQwWYVtLFinsVuJSx2Twqe8m4vqra+K5mehMyptHM4+lUov30+G9lJfC+ngR8vJYpJnilj+8i62ZLUMy7/mYcWYwWI5o+pnLMdJLDMe9GdzB8lm3DzMYkZwmRyzq+1h7RJRR0PYqLq1XUa92mrLpxy/xf1R0/DKnKxzfb6s1NZJKPSu52x3TmgAAAAAAAAAAAAAAFHNsshXjwz5O6fNPuKrqYWrEkThY4PKOWxPZCrG/s6ikuj3+Rzp+Gf2s2lqvVGXX7PYqO8FL+l/nY1J+G2rjDLVqYMpe2lTdpxlF96sac6Jw/MsFykpcM1sFTcrSe3IhGO+4bLspWMuWDCRRzGvFLW3cRckWQTK+CxV11XUg8rYnKPc0adTozKyuCvBdoVi+ubSK5RI8ywUasHF+T6PqTklJCE3B5OPdWdGfBPRr0a696NWVfdG7lSWUa1DH3tfch1vuVuBpU6u3eXRk0UtE7akrNLzLc5RDhmNiezFGXwpx/pbt6bF9Vkc4sWfhz/kjJy/6sgXY2+sakvl+R0o6SixZizXepsi8NEMuxWI5VF6GP6cvUl+M9wfYrF8pR+ZD+nP1M/i16EcuxWN39zw4nr8jH9PlgktXH0JMD2JxjklPggucruXysrkV4fNvfCMvWRS2P0zKcvjQpRpw2itXzlLnJ97Z1aqo1wUYmhZNzl1MuFhAAAAAAAAAAAAAAAAAAAAGFn+JhrTSTfN227vE5eu1ainXHnv7jaoqb9pmNfQ4vPJulHGYrhTZW2WRiczjsx4nqThW3uWN4IMkxcnUcNXGzf8AS+r7i26tKOXyYjLJ0+GqaGrHAki/QrE84KmjRpyL4sraM7P8qVaGmk1rF/Z9zJtdyddnSziaWIlCXDNNNaNPf/JTZVlZRt7PdG1g8a1s/wDPia66ovYhJJ8m1h8apW01LY2qWzRRKtotxZZnuis9qTvdaeBOFkoy6ovBhpNYZIsXU5yt5L8jbWuuezf7FXkw9CWni5rVTd97O1jK1dqeeow6oehtYDGqem0unXvXU6lGpjavR+hq2VuPwLhslYAAAAAAAAAAAAAAAAAAAABlZhmlvdp2vze9vDqznanW9Ps18+psV053kYdWLvfdvdnGnFuWfU3U9sFPFVEkyqWxOJy2ZY7i0XkjFcHJl3CNTIOzbdqlVd6j08Tv6XR9OJT5+hzb9T1ezHg1cbQipWUUrbmj4rYpTVa7ff0LtHHEXL1MzERtrr0scpo3k8nqhXttqZXBCSNTB4q+hKEsPBXKPc0Ymwiow+0OUxqK9rtdN+V7egba4La54OTblSfOUOvNeKINRnxyX5yX8Hj78yidbRg3sDjdLN8tDNcsbMqnE0YVk1dfobCakslTTRNBpkkosjueJ0NdP98TDjuZyVHi6lNp2s07p8ipW2VSUl2J9EZLB3NOV0n1Sfqeti8rJyWsM9GTAAAAAAAAAAAAAAAAAPFWqoq8nZIjOcYLMnsZSbeEYmOzVz92OkevN/kjkajXOfsw2Rt10dO7M+65GgXlbF4qMVqyudiROMGzlM3zK+z8iuMXN5ZsJdJu9lOzfClXr6Nq6T04V335nf0mmVa658/Q5uovc30x4N6tmdFXSlxNcopteqViyzX0QyurL92/+CuOmsl2Mrver3fieecnJ9Ut33OjstkZ+Z2UWRkiyD3OdwGNd3F7Jk5wwky2Syb+Hr7FbKTYwuLvpzLIz7FUolqL4icZZI8HJdrMvdP+JD4dpLo+vgyXSslsJ5Ry9OvZ6afQm4ZW5PJp4LMOUtH8jXnVjgGpQxzjzKMNPYYya+EzJPf9SyFiRXKBowrplqmmytxwe3NPR+A6s8mMYL+EzWUFaXvxXf7yX3N6jxCdaxL2l+/+SmdClutjYwmOhU+GWvR6NeR1qdTXcvYf8mrOuUOUWS8rAAAAAAAAAAAAABnZhm8aekfen0Wy/qf2NPUa2FWy3f3yXV0uW74MDEYiVR3m/Ll5I49ts7d5m5GEY7IgnVsUSe5YkU8RjlG/PwKZWdixQMqtGpV20XfyIRW+5bsibLcnjCSnJ8Uk7q+qT6pdTZrtlF5WCuaUlg1sS+L4pSl3N3S8FsjNlkp/mk2QilHhYIIx102KH7iefUsJMnFPJBmTntdKL7kYftNIsrOHp1Xe/fc3XHsWdRvZVj76Pc1bK8Mg9zcw9fVMq7kTYw9a/MsgyuSJpRU04ys01Zp7NE4y7MjxujjsV2Ql7R8M0oPVdUunkb+mqVu2SFt7guCel2VjHeUmb60Vffc1XqrOx5r5JOCvTbn/AMX8Xk+f+7mnqPDu9fyNivVp7TKNLEWdndNcno14pnInU08M3FJM08Jj3Eq3iGsmtQzBStfQkp5IOBeun0LWkyvdFmCs01uuZbH2GpLlEXvszRwmbtO09V1S1Xilv5HSo8Q3xZ80a89P3ibFOakk07p7NHVjJSWVwarTTwz0ZMAAAAAAAApY/Mo09Pil0X3fI1r9VCrbl+hbXU5/AwsVmVSpu+GPSP3e7OTbq7Le+F7jahVGJUaS2NbZFpTxOJS3dimcyyMShGu6jdtF17ylttlyikTKEV9+ZJYQyz7Kut0yTafBHBFUzGKMOWTKgVambLyC6mZ6UamVXcE2nd66iPOCuZcnEszlbFaOO7VYmyt1dvLmSojmefQtzhGBhsLUn8EJS8E7euxvxrlLhFUrEuWbGE7P10021H5+TNhaFyXtMoerS4Rp0+KErS0+j8DlajTyqn0yNquxWRyi/h6zi7ms9t0T5NehO5OO5U9ixJXL4TcJKUSDSawz7GB6Gi+Nscrnuc+cHBkn7smXlZWx2Rwqr343a2ktJLz+xTbRC1e0iyFsoflZzOP7P16TvTXtYd3xpd8efivQ5F/h0o7x3X7m9Xqoy/NszMpY3vOZKrBtpmlhMycdCCTiGkzcwOZKWlyyFr4ZVKvBejU15XM9TzuQwT0sc6fwyst7PWPobVWqlUsxe37FcqlPlG7lWPVaHEutn0v3d2p2tHqo6mvrj8H8TTuqdUullw2ioAAAAAA5PPKXspyk78MtVJ7Xd2436/Y4etpcJuXZ/eDfpn1RS9DLli0luaDeFsXpGfjM5SuR6m+CSijm8dnHFzJRobeWWJ4NjL8XGFGHFe7V/XUhOKUmiW73RXxGbJ7GFWyXBQqZh3k1UY6itUx1+ZYqiLkfcA/a1YQ5OWvgtWvREpR6Itkeo/SqC0KocblMuTziNE/AxL2UFuQ5JklOtJ1KkFNqTUbq9rWu15/Q63hlMfLc2uWa+qsal0o6V4GKVlFJdyOqkaZmYzAc0ZMGPj8tU1Z6NbPo/wAjX1FEbo9L/QtqtdbyjEptxbjLRrRr8jzVtbrk4y5R1YyUllGjh8RbbYqzhkmsmrSrJlvUilplvdJrc26rXW1KJVKKksMsUHdHeqtjZHqRoyi4vDLlOJYQJfYJgGLnfZKlXTduCb144qzv/wAl/MvE17tNCzlYfqXV3Sh8D87zXKa+Fl/Ei3G9lNaxfS/4X3M49+llXytvU6Fd0Z8EdDHNGlKpF+TXwecSd1xGrepxRZXCMux8rYlvdtrpf6GtvJF6glwjr+wFVuNVPZONvGzuvkj0fgWVCa7ZX39DleJpKUf1OtO6cwAAAAAAjr0Yzi4zipRe6aumYlFSWGtjKbTyjks37EKV3QqOD/DL3o+TvdL1ObZ4bBvMHg2oauS2lucpi+wGNfOm/wC5r7EY6GUeCz8VE2uyn7O1TaqYpqc1qor4F43+JmzVpUt5FNmob2RjftBwyoYja0ZxU49L7NeN1fzRz9ZS1c2u5u6Wzqrx6HGvFLqV9Be2X8syPFYh/wAOlLh/FJcK9Xv5F8KJS4RRO6MeWdhlP7M5OzxFSy/DD/6f5GzDR/3M1p6r+03sV2bw2FhH2UEpuVuJ3crWber8vUo8QhXVSklu2NPOc5ts8JvppzOSm8cGy0Q4+do37jE3sZgjpslw3BCK6RXrz+dz1NNarrUF2Ry5y6pNmhKJaQIalIwDNxeC5oyDmc/y5te0gryirWXOP5rX5nO1+l8yPXHlfv8A6NvS3dL6XwzKwFe55/B0WaFDEWdjCl2Yccmphqt+ZdBlEkTxquL4l5rr/k2tPqXTLK47ornWprBr4eSaTWx34TU49UeDntNPDLlNEjBNFGQRYrCQqRcZxTTVmnzRhpPZmU8HA9oP2fyu5YVpL8D28ny8DQu0KbzD5G3XqmtpGLhuzWLpu8qV76aNP62OdqPDrZrCRt1ayuLyzdy7sfWqPiqP2a6LV+pLT+DYX/K/l/It8S7QXzO3yzL4UYKEPXm31Z26qoVR6YLCOXZZKcuqRbLCAAAAAAAAAAAABhdpuy9LG+z9o5Lgbs4uzs7XXhoim2mNmMltV0q84Jcu7MYWjrTowT6219dyUaoR4RiVs5cs1oQS2SRYVnoA5ztO71KavtFtrxsl9GcPxd5lBfE39HtFszLnKTNkhxyckoreTUVz3aWvqWxj5lkYruYz0xbO2w0dD1hyCYA+NAEc4AGfi8JzQBxueZb7NupH4W/eitot813P6s4viGk6f+SHHf8Ak6Gmuz7EipSlpqcdxNzJcy6tZ2exiD6XuYms8GrH5F2Cos4Wv7N93Nfdd5uabVOmW/Hf+Sq2pTXvOgoyTSa1T1R34yUllHPaw8MnRIwfQAAAAAAAAAAAAAAAAAAAAAAAAAAcnnVZOvK3JKPmtfv8jzviM+q947JL7+Z0tPHFaKsX3GgWnnDRbxFJLbibflGT+tjb8Pj1ahe7+CF7xUzt4qyPTHLPoAAAB5lEAz8bglJPS6as11RhpNYZlPG5w2Z5bKhK6u6b2f4W/wCV/ZnA1mjdT6o/l+n36nSpvU1h8nim+dznyibCZpYSttcRe+5GS9C7xFzK0Xcux3A0n8Levc+q+5uaPV+U+l8fT77lV1PVuuTojvHPAAAAAAAAAAAAAAAAAAAAAAAAAAAPzTOcdwY2rxaR9pbblZXdvU8zqnH8RJPjJ2aY5pWPQ8YfOZapxXiuZpSsxwW+SjayLEKWIpu26aXc+Fv7NeZ0PDZJXL3/AH/4amqi1WdoejOYAAAAAAfGgChmGAU4yi1pJNPwZGcVKLi+GZjJxeUfnuNwk8PU4JbO/C/xL81dXPOanTypljt2OrVYrFklo1bGngtNXC4m6syyE+zISj3R7e/cYxuZzsbOSZhr7KX9r+bR2PD9T/8AKX6GlqKv+6/U3DrGmAAAAAAAAAAAAAAAAAAAAAAAAAD8x7cYOUcTObXuTs0+V7JNdz0PP+IUSja7MbPH8HW0dqcFHuY2EnqcyeMG4dj2Nw/HVc3tTWn9Urr5Li9UdLwitym5tbL6/wCvqaOuniKj6nbHoTlgAAAAAAAAGXnmTQxEOGS13TW6fVFV1MbY9MiyuxweUfn1WEqFR0qm61T5SXVHndRRKqXSzqVzU11ImhilHU1cFmCVZ3Hazbt4K/eWrK5MdBt9maFStJVZWhCEtLaub6X6I3vDqJWT817RX7v+DW1U4wXQt2/2OvO8c0AAAAAAAAAAAAAAAAAAAAAAAAAEGMwkKsXGcVJPkzDimsMym1ujn8T2LovWDlDw1XozRs8Nok84x8DZjrLFtnJq5HlMcNT4Itybd3J7tmzRRGmHTEptsdkss0i4rAAAAAAAAAABgdrci/eKd46VI6xfXu8Ga2po82GO/Yuot8uWex+X4uU6c3CSaaWz0OBKuUHiWzOxCUZLKNfs9ktTESva0Ocu7u6+JtUaN2vL2X3wa9uoVey5P1HA4VU4KEdkrHchFRSiuEcqUnJ5ZOSMAAAAAAAAAAAAAAAAAAAAAAAAAAAAAAAAAAAAAAAAAAAArV8vpzd5Qi31aMOKZnLJqdJRVkkl3GTB7AAAAAAAAAAAAAAA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7110" name="AutoShape 6" descr="data:image/jpeg;base64,/9j/4AAQSkZJRgABAQAAAQABAAD/2wCEAAkGBxQTEhQUExQVFRUXFBcVGBgXFhgXFhUUGB0WFxcXFRcYHCggGBolGxQUITEhJSkrLi4uGB8zODMsNygtLisBCgoKDg0OGxAQGy8kICQsLCwsLywsLCwsLCwsLCwsLCwsLCwsLCwsLCwsLCwsLCwsLCwsLCwsLCwsLCwsLCwsLP/AABEIAMIBAwMBEQACEQEDEQH/xAAbAAEAAwEBAQEAAAAAAAAAAAAAAwQFBgIBB//EADoQAAIBAgQDBQYDCAIDAAAAAAABAgMRBAUhMRJBUQZhcYGREyIyobHBUtHxBxQjQnKC4fBikhVD0v/EABoBAQACAwEAAAAAAAAAAAAAAAACAwEEBQb/xAAzEQACAgEDAgMGBQQDAQAAAAAAAQIDEQQhMRJBBRNRImFxkbHwFDKBodEVUuHxI0LBQ//aAAwDAQACEQMRAD8A/cQAAAAAAAAAAAAAAAAAAAAAAAAAAAAAAAAAAAAAAAAAAAAAAAAAAAAAAAAAAAAAAAAAAAAAAAAAAAAAAAAAAAAAAAAAAAAAAAAAAAAAAAAAAAAAAAAAeKlWMfiaXi7EZTjFZk8GVFvgqVs3pR/mv4Jv5pGrPxDTxeOr5Jsujp7H2LlKopJNO6ezNqMlJdUeClpp4Z6JGAAAAAfGxkH0AjqV4x+KUVbq0iMpxjy8GVFvhHuMk9VqjKeeDB9MgAAAAAAAAAAAAAAAAAAAAAAAAABgGDSzmo9bQ689vU40fEbH2RuvTRRKs2n0j8yxa+XoiH4dFPGZ9UVopRTavdJuy7ru1ym7xGxLCSRbXpovdmZGvxXbd2+bd3c5Mrup+0bXTjgmVS1jCs6cZHTkswxU4L3JNLdqyfmro3qtTOC9h4XcplVGXIlmc+dR69LL6Iseun3l9CKoXoeXj2t6k/8AszD1clzJ/MKnPYieOT3lJ+LbK3q09nJk/Ja7Hz20CPnV+o6JEc69Mg762ZVciOeMitiuWqS/KTVLfI9vB/oPNix0NFjDZiqbvFtdVun4r7l9Os8p+y/07FcqetbnVYLFRqwUo7P5PoeiptjbBTic6cHB4ZOWkAAAAAAAAAAAAAAAAAAAAAAAfJSSV3okYbSWWEslb9/p/i+T/Io/FVf3FnlT9DjsbN05zS+FSdmtrcrM8zenXZJR4zt8DqVtSis8lP8A8i+ZT1yJ9KI6mNTtrazCbyZSJoS+pXNNZMl6hK9iUZZ2IPYuwa6amzGaXxKnkrYiglry+hmUVySjJ8FLEVlC9v8AWVuWOCxRb5PFPCuaU1K1+7yCr6vaDklsRyoO9lJvy0IuGHgz2yef3eb2a+5jy88BywJYSfcYdMjHWiGeGqfozHlyRnqR4lGS5S9B0sHedmcE6VBKTvKT433N208kkep0NHk0pPl7nK1NnXPP6GsbhQAAAAAAAAAAAAAAAAAAAAAADFz3GWlGGytxPv1aX0OV4hf0yVfblm1p68pyM9YpHO81Gx0HxzTI9eRjBVr5dTnyS8HYw4RkSU5IxsTkFRN+zqRa6SWvyIeWkWq080cPVpxtUta+62KroYW3BOElI0aNbQp25MNF7D1upZCedmiEl6Fi6aL4yTIYwc9m+Fe6do3152KZLDybNctsE+CknHhV2ttxGTawRksPJfjSjay0LEityZXxqlGN7XE8pEoNNlaGZRWj32fjzuYVuNmjDr9CeOOgyXmRfJjoaJqeIg+hOM4Mi4yRMuHk+Hw0J5S/K8Ed+59liZrapP8A7Mk7rVxJ/MwoQ7pH1ZjNf+yfqZWrtW3Uw6YPsTrMqvKo/NRf2Lvxl3aX7L+CHkw9CKrnOI0tNL+1amH4hf6r5Elp6vQ+5bnWIlXpwlKLjJtNKKT2bvfyLdNr7bLYwljf3GLdPXGtyR1p2jnAAAAAAAAAAAAAAAHHdr5tVo9HBW8nK/1OB4on5yfu/wDWdDS/k/Uw4Yh95zMM2SeGLt+pjOBgsUcUIyaDRahiEXKZBxPtR8enL6/4JN9WwWxl1LwlwvRcn1NaccPHYvW6yXYyDWCBYpVGyUW2RaJp0lJNNGwkmsEMtM52rL2E+F/C9U+41JRcJbG4sWRNKji1LVFkZ53KZQwWYVtLFinsVuJSx2Twqe8m4vqra+K5mehMyptHM4+lUov30+G9lJfC+ngR8vJYpJnilj+8i62ZLUMy7/mYcWYwWI5o+pnLMdJLDMe9GdzB8lm3DzMYkZwmRyzq+1h7RJRR0PYqLq1XUa92mrLpxy/xf1R0/DKnKxzfb6s1NZJKPSu52x3TmgAAAAAAAAAAAAAAFHNsshXjwz5O6fNPuKrqYWrEkThY4PKOWxPZCrG/s6ikuj3+Rzp+Gf2s2lqvVGXX7PYqO8FL+l/nY1J+G2rjDLVqYMpe2lTdpxlF96sac6Jw/MsFykpcM1sFTcrSe3IhGO+4bLspWMuWDCRRzGvFLW3cRckWQTK+CxV11XUg8rYnKPc0adTozKyuCvBdoVi+ubSK5RI8ywUasHF+T6PqTklJCE3B5OPdWdGfBPRr0a696NWVfdG7lSWUa1DH3tfch1vuVuBpU6u3eXRk0UtE7akrNLzLc5RDhmNiezFGXwpx/pbt6bF9Vkc4sWfhz/kjJy/6sgXY2+sakvl+R0o6SixZizXepsi8NEMuxWI5VF6GP6cvUl+M9wfYrF8pR+ZD+nP1M/i16EcuxWN39zw4nr8jH9PlgktXH0JMD2JxjklPggucruXysrkV4fNvfCMvWRS2P0zKcvjQpRpw2itXzlLnJ97Z1aqo1wUYmhZNzl1MuFhAAAAAAAAAAAAAAAAAAAAGFn+JhrTSTfN227vE5eu1ainXHnv7jaoqb9pmNfQ4vPJulHGYrhTZW2WRiczjsx4nqThW3uWN4IMkxcnUcNXGzf8AS+r7i26tKOXyYjLJ0+GqaGrHAki/QrE84KmjRpyL4sraM7P8qVaGmk1rF/Z9zJtdyddnSziaWIlCXDNNNaNPf/JTZVlZRt7PdG1g8a1s/wDPia66ovYhJJ8m1h8apW01LY2qWzRRKtotxZZnuis9qTvdaeBOFkoy6ovBhpNYZIsXU5yt5L8jbWuuezf7FXkw9CWni5rVTd97O1jK1dqeeow6oehtYDGqem0unXvXU6lGpjavR+hq2VuPwLhslYAAAAAAAAAAAAAAAAAAAABlZhmlvdp2vze9vDqznanW9Ps18+psV053kYdWLvfdvdnGnFuWfU3U9sFPFVEkyqWxOJy2ZY7i0XkjFcHJl3CNTIOzbdqlVd6j08Tv6XR9OJT5+hzb9T1ezHg1cbQipWUUrbmj4rYpTVa7ff0LtHHEXL1MzERtrr0scpo3k8nqhXttqZXBCSNTB4q+hKEsPBXKPc0Ymwiow+0OUxqK9rtdN+V7egba4La54OTblSfOUOvNeKINRnxyX5yX8Hj78yidbRg3sDjdLN8tDNcsbMqnE0YVk1dfobCakslTTRNBpkkosjueJ0NdP98TDjuZyVHi6lNp2s07p8ipW2VSUl2J9EZLB3NOV0n1Sfqeti8rJyWsM9GTAAAAAAAAAAAAAAAAAPFWqoq8nZIjOcYLMnsZSbeEYmOzVz92OkevN/kjkajXOfsw2Rt10dO7M+65GgXlbF4qMVqyudiROMGzlM3zK+z8iuMXN5ZsJdJu9lOzfClXr6Nq6T04V335nf0mmVa658/Q5uovc30x4N6tmdFXSlxNcopteqViyzX0QyurL92/+CuOmsl2Mrver3fieecnJ9Ut33OjstkZ+Z2UWRkiyD3OdwGNd3F7Jk5wwky2Syb+Hr7FbKTYwuLvpzLIz7FUolqL4icZZI8HJdrMvdP+JD4dpLo+vgyXSslsJ5Ry9OvZ6afQm4ZW5PJp4LMOUtH8jXnVjgGpQxzjzKMNPYYya+EzJPf9SyFiRXKBowrplqmmytxwe3NPR+A6s8mMYL+EzWUFaXvxXf7yX3N6jxCdaxL2l+/+SmdClutjYwmOhU+GWvR6NeR1qdTXcvYf8mrOuUOUWS8rAAAAAAAAAAAAABnZhm8aekfen0Wy/qf2NPUa2FWy3f3yXV0uW74MDEYiVR3m/Ll5I49ts7d5m5GEY7IgnVsUSe5YkU8RjlG/PwKZWdixQMqtGpV20XfyIRW+5bsibLcnjCSnJ8Uk7q+qT6pdTZrtlF5WCuaUlg1sS+L4pSl3N3S8FsjNlkp/mk2QilHhYIIx102KH7iefUsJMnFPJBmTntdKL7kYftNIsrOHp1Xe/fc3XHsWdRvZVj76Pc1bK8Mg9zcw9fVMq7kTYw9a/MsgyuSJpRU04ys01Zp7NE4y7MjxujjsV2Ql7R8M0oPVdUunkb+mqVu2SFt7guCel2VjHeUmb60Vffc1XqrOx5r5JOCvTbn/AMX8Xk+f+7mnqPDu9fyNivVp7TKNLEWdndNcno14pnInU08M3FJM08Jj3Eq3iGsmtQzBStfQkp5IOBeun0LWkyvdFmCs01uuZbH2GpLlEXvszRwmbtO09V1S1Xilv5HSo8Q3xZ80a89P3ibFOakk07p7NHVjJSWVwarTTwz0ZMAAAAAAAApY/Mo09Pil0X3fI1r9VCrbl+hbXU5/AwsVmVSpu+GPSP3e7OTbq7Le+F7jahVGJUaS2NbZFpTxOJS3dimcyyMShGu6jdtF17ylttlyikTKEV9+ZJYQyz7Kut0yTafBHBFUzGKMOWTKgVambLyC6mZ6UamVXcE2nd66iPOCuZcnEszlbFaOO7VYmyt1dvLmSojmefQtzhGBhsLUn8EJS8E7euxvxrlLhFUrEuWbGE7P10021H5+TNhaFyXtMoerS4Rp0+KErS0+j8DlajTyqn0yNquxWRyi/h6zi7ms9t0T5NehO5OO5U9ixJXL4TcJKUSDSawz7GB6Gi+Nscrnuc+cHBkn7smXlZWx2Rwqr343a2ktJLz+xTbRC1e0iyFsoflZzOP7P16TvTXtYd3xpd8efivQ5F/h0o7x3X7m9Xqoy/NszMpY3vOZKrBtpmlhMycdCCTiGkzcwOZKWlyyFr4ZVKvBejU15XM9TzuQwT0sc6fwyst7PWPobVWqlUsxe37FcqlPlG7lWPVaHEutn0v3d2p2tHqo6mvrj8H8TTuqdUullw2ioAAAAAA5PPKXspyk78MtVJ7Xd2436/Y4etpcJuXZ/eDfpn1RS9DLli0luaDeFsXpGfjM5SuR6m+CSijm8dnHFzJRobeWWJ4NjL8XGFGHFe7V/XUhOKUmiW73RXxGbJ7GFWyXBQqZh3k1UY6itUx1+ZYqiLkfcA/a1YQ5OWvgtWvREpR6Itkeo/SqC0KocblMuTziNE/AxL2UFuQ5JklOtJ1KkFNqTUbq9rWu15/Q63hlMfLc2uWa+qsal0o6V4GKVlFJdyOqkaZmYzAc0ZMGPj8tU1Z6NbPo/wAjX1FEbo9L/QtqtdbyjEptxbjLRrRr8jzVtbrk4y5R1YyUllGjh8RbbYqzhkmsmrSrJlvUilplvdJrc26rXW1KJVKKksMsUHdHeqtjZHqRoyi4vDLlOJYQJfYJgGLnfZKlXTduCb144qzv/wAl/MvE17tNCzlYfqXV3Sh8D87zXKa+Fl/Ei3G9lNaxfS/4X3M49+llXytvU6Fd0Z8EdDHNGlKpF+TXwecSd1xGrepxRZXCMux8rYlvdtrpf6GtvJF6glwjr+wFVuNVPZONvGzuvkj0fgWVCa7ZX39DleJpKUf1OtO6cwAAAAAAjr0Yzi4zipRe6aumYlFSWGtjKbTyjks37EKV3QqOD/DL3o+TvdL1ObZ4bBvMHg2oauS2lucpi+wGNfOm/wC5r7EY6GUeCz8VE2uyn7O1TaqYpqc1qor4F43+JmzVpUt5FNmob2RjftBwyoYja0ZxU49L7NeN1fzRz9ZS1c2u5u6Wzqrx6HGvFLqV9Be2X8syPFYh/wAOlLh/FJcK9Xv5F8KJS4RRO6MeWdhlP7M5OzxFSy/DD/6f5GzDR/3M1p6r+03sV2bw2FhH2UEpuVuJ3crWber8vUo8QhXVSklu2NPOc5ts8JvppzOSm8cGy0Q4+do37jE3sZgjpslw3BCK6RXrz+dz1NNarrUF2Ry5y6pNmhKJaQIalIwDNxeC5oyDmc/y5te0gryirWXOP5rX5nO1+l8yPXHlfv8A6NvS3dL6XwzKwFe55/B0WaFDEWdjCl2Yccmphqt+ZdBlEkTxquL4l5rr/k2tPqXTLK47ornWprBr4eSaTWx34TU49UeDntNPDLlNEjBNFGQRYrCQqRcZxTTVmnzRhpPZmU8HA9oP2fyu5YVpL8D28ny8DQu0KbzD5G3XqmtpGLhuzWLpu8qV76aNP62OdqPDrZrCRt1ayuLyzdy7sfWqPiqP2a6LV+pLT+DYX/K/l/It8S7QXzO3yzL4UYKEPXm31Z26qoVR6YLCOXZZKcuqRbLCAAAAAAAAAAAABhdpuy9LG+z9o5Lgbs4uzs7XXhoim2mNmMltV0q84Jcu7MYWjrTowT6219dyUaoR4RiVs5cs1oQS2SRYVnoA5ztO71KavtFtrxsl9GcPxd5lBfE39HtFszLnKTNkhxyckoreTUVz3aWvqWxj5lkYruYz0xbO2w0dD1hyCYA+NAEc4AGfi8JzQBxueZb7NupH4W/eitot813P6s4viGk6f+SHHf8Ak6Gmuz7EipSlpqcdxNzJcy6tZ2exiD6XuYms8GrH5F2Cos4Wv7N93Nfdd5uabVOmW/Hf+Sq2pTXvOgoyTSa1T1R34yUllHPaw8MnRIwfQAAAAAAAAAAAAAAAAAAAAAAAAAAcnnVZOvK3JKPmtfv8jzviM+q947JL7+Z0tPHFaKsX3GgWnnDRbxFJLbibflGT+tjb8Pj1ahe7+CF7xUzt4qyPTHLPoAAAB5lEAz8bglJPS6as11RhpNYZlPG5w2Z5bKhK6u6b2f4W/wCV/ZnA1mjdT6o/l+n36nSpvU1h8nim+dznyibCZpYSttcRe+5GS9C7xFzK0Xcux3A0n8Levc+q+5uaPV+U+l8fT77lV1PVuuTojvHPAAAAAAAAAAAAAAAAAAAAAAAAAAAPzTOcdwY2rxaR9pbblZXdvU8zqnH8RJPjJ2aY5pWPQ8YfOZapxXiuZpSsxwW+SjayLEKWIpu26aXc+Fv7NeZ0PDZJXL3/AH/4amqi1WdoejOYAAAAAAfGgChmGAU4yi1pJNPwZGcVKLi+GZjJxeUfnuNwk8PU4JbO/C/xL81dXPOanTypljt2OrVYrFklo1bGngtNXC4m6syyE+zISj3R7e/cYxuZzsbOSZhr7KX9r+bR2PD9T/8AKX6GlqKv+6/U3DrGmAAAAAAAAAAAAAAAAAAAAAAAAAD8x7cYOUcTObXuTs0+V7JNdz0PP+IUSja7MbPH8HW0dqcFHuY2EnqcyeMG4dj2Nw/HVc3tTWn9Urr5Li9UdLwitym5tbL6/wCvqaOuniKj6nbHoTlgAAAAAAAAGXnmTQxEOGS13TW6fVFV1MbY9MiyuxweUfn1WEqFR0qm61T5SXVHndRRKqXSzqVzU11ImhilHU1cFmCVZ3Hazbt4K/eWrK5MdBt9maFStJVZWhCEtLaub6X6I3vDqJWT817RX7v+DW1U4wXQt2/2OvO8c0AAAAAAAAAAAAAAAAAAAAAAAAAEGMwkKsXGcVJPkzDimsMym1ujn8T2LovWDlDw1XozRs8Nok84x8DZjrLFtnJq5HlMcNT4Itybd3J7tmzRRGmHTEptsdkss0i4rAAAAAAAAAABgdrci/eKd46VI6xfXu8Ga2po82GO/Yuot8uWex+X4uU6c3CSaaWz0OBKuUHiWzOxCUZLKNfs9ktTESva0Ocu7u6+JtUaN2vL2X3wa9uoVey5P1HA4VU4KEdkrHchFRSiuEcqUnJ5ZOSMAAAAAAAAAAAAAAAAAAAAAAAAAAAAAAAAAAAAAAAAAAAArV8vpzd5Qi31aMOKZnLJqdJRVkkl3GTB7AAAAAAAAAAAAAAA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7112" name="AutoShape 8" descr="data:image/jpeg;base64,/9j/4AAQSkZJRgABAQAAAQABAAD/2wCEAAkGBxQTEhQUExQVFRUXFBcVGBgXFhgXFhUUGB0WFxcXFRcYHCggGBolGxQUITEhJSkrLi4uGB8zODMsNygtLisBCgoKDg0OGxAQGy8kICQsLCwsLywsLCwsLCwsLCwsLCwsLCwsLCwsLCwsLCwsLCwsLCwsLCwsLCwsLCwsLCwsLP/AABEIAMIBAwMBEQACEQEDEQH/xAAbAAEAAwEBAQEAAAAAAAAAAAAAAwQFBgIBB//EADoQAAIBAgQDBQYDCAIDAAAAAAABAgMRBAUhMRJBUQZhcYGREyIyobHBUtHxBxQjQnKC4fBikhVD0v/EABoBAQACAwEAAAAAAAAAAAAAAAACAwEEBQb/xAAzEQACAgEDAgMGBQQDAQAAAAAAAQIDEQQhMRJBBRNRImFxkbHwFDKBodEVUuHxI0LBQ//aAAwDAQACEQMRAD8A/cQAAAAAAAAAAAAAAAAAAAAAAAAAAAAAAAAAAAAAAAAAAAAAAAAAAAAAAAAAAAAAAAAAAAAAAAAAAAAAAAAAAAAAAAAAAAAAAAAAAAAAAAAAAAAAAAAAeKlWMfiaXi7EZTjFZk8GVFvgqVs3pR/mv4Jv5pGrPxDTxeOr5Jsujp7H2LlKopJNO6ezNqMlJdUeClpp4Z6JGAAAAAfGxkH0AjqV4x+KUVbq0iMpxjy8GVFvhHuMk9VqjKeeDB9MgAAAAAAAAAAAAAAAAAAAAAAAAABgGDSzmo9bQ689vU40fEbH2RuvTRRKs2n0j8yxa+XoiH4dFPGZ9UVopRTavdJuy7ru1ym7xGxLCSRbXpovdmZGvxXbd2+bd3c5Mrup+0bXTjgmVS1jCs6cZHTkswxU4L3JNLdqyfmro3qtTOC9h4XcplVGXIlmc+dR69LL6Iseun3l9CKoXoeXj2t6k/8AszD1clzJ/MKnPYieOT3lJ+LbK3q09nJk/Ja7Hz20CPnV+o6JEc69Mg762ZVciOeMitiuWqS/KTVLfI9vB/oPNix0NFjDZiqbvFtdVun4r7l9Os8p+y/07FcqetbnVYLFRqwUo7P5PoeiptjbBTic6cHB4ZOWkAAAAAAAAAAAAAAAAAAAAAAAfJSSV3okYbSWWEslb9/p/i+T/Io/FVf3FnlT9DjsbN05zS+FSdmtrcrM8zenXZJR4zt8DqVtSis8lP8A8i+ZT1yJ9KI6mNTtrazCbyZSJoS+pXNNZMl6hK9iUZZ2IPYuwa6amzGaXxKnkrYiglry+hmUVySjJ8FLEVlC9v8AWVuWOCxRb5PFPCuaU1K1+7yCr6vaDklsRyoO9lJvy0IuGHgz2yef3eb2a+5jy88BywJYSfcYdMjHWiGeGqfozHlyRnqR4lGS5S9B0sHedmcE6VBKTvKT433N208kkep0NHk0pPl7nK1NnXPP6GsbhQAAAAAAAAAAAAAAAAAAAAAADFz3GWlGGytxPv1aX0OV4hf0yVfblm1p68pyM9YpHO81Gx0HxzTI9eRjBVr5dTnyS8HYw4RkSU5IxsTkFRN+zqRa6SWvyIeWkWq080cPVpxtUta+62KroYW3BOElI0aNbQp25MNF7D1upZCedmiEl6Fi6aL4yTIYwc9m+Fe6do3152KZLDybNctsE+CknHhV2ttxGTawRksPJfjSjay0LEityZXxqlGN7XE8pEoNNlaGZRWj32fjzuYVuNmjDr9CeOOgyXmRfJjoaJqeIg+hOM4Mi4yRMuHk+Hw0J5S/K8Ed+59liZrapP8A7Mk7rVxJ/MwoQ7pH1ZjNf+yfqZWrtW3Uw6YPsTrMqvKo/NRf2Lvxl3aX7L+CHkw9CKrnOI0tNL+1amH4hf6r5Elp6vQ+5bnWIlXpwlKLjJtNKKT2bvfyLdNr7bLYwljf3GLdPXGtyR1p2jnAAAAAAAAAAAAAAAHHdr5tVo9HBW8nK/1OB4on5yfu/wDWdDS/k/Uw4Yh95zMM2SeGLt+pjOBgsUcUIyaDRahiEXKZBxPtR8enL6/4JN9WwWxl1LwlwvRcn1NaccPHYvW6yXYyDWCBYpVGyUW2RaJp0lJNNGwkmsEMtM52rL2E+F/C9U+41JRcJbG4sWRNKji1LVFkZ53KZQwWYVtLFinsVuJSx2Twqe8m4vqra+K5mehMyptHM4+lUov30+G9lJfC+ngR8vJYpJnilj+8i62ZLUMy7/mYcWYwWI5o+pnLMdJLDMe9GdzB8lm3DzMYkZwmRyzq+1h7RJRR0PYqLq1XUa92mrLpxy/xf1R0/DKnKxzfb6s1NZJKPSu52x3TmgAAAAAAAAAAAAAAFHNsshXjwz5O6fNPuKrqYWrEkThY4PKOWxPZCrG/s6ikuj3+Rzp+Gf2s2lqvVGXX7PYqO8FL+l/nY1J+G2rjDLVqYMpe2lTdpxlF96sac6Jw/MsFykpcM1sFTcrSe3IhGO+4bLspWMuWDCRRzGvFLW3cRckWQTK+CxV11XUg8rYnKPc0adTozKyuCvBdoVi+ubSK5RI8ywUasHF+T6PqTklJCE3B5OPdWdGfBPRr0a696NWVfdG7lSWUa1DH3tfch1vuVuBpU6u3eXRk0UtE7akrNLzLc5RDhmNiezFGXwpx/pbt6bF9Vkc4sWfhz/kjJy/6sgXY2+sakvl+R0o6SixZizXepsi8NEMuxWI5VF6GP6cvUl+M9wfYrF8pR+ZD+nP1M/i16EcuxWN39zw4nr8jH9PlgktXH0JMD2JxjklPggucruXysrkV4fNvfCMvWRS2P0zKcvjQpRpw2itXzlLnJ97Z1aqo1wUYmhZNzl1MuFhAAAAAAAAAAAAAAAAAAAAGFn+JhrTSTfN227vE5eu1ainXHnv7jaoqb9pmNfQ4vPJulHGYrhTZW2WRiczjsx4nqThW3uWN4IMkxcnUcNXGzf8AS+r7i26tKOXyYjLJ0+GqaGrHAki/QrE84KmjRpyL4sraM7P8qVaGmk1rF/Z9zJtdyddnSziaWIlCXDNNNaNPf/JTZVlZRt7PdG1g8a1s/wDPia66ovYhJJ8m1h8apW01LY2qWzRRKtotxZZnuis9qTvdaeBOFkoy6ovBhpNYZIsXU5yt5L8jbWuuezf7FXkw9CWni5rVTd97O1jK1dqeeow6oehtYDGqem0unXvXU6lGpjavR+hq2VuPwLhslYAAAAAAAAAAAAAAAAAAAABlZhmlvdp2vze9vDqznanW9Ps18+psV053kYdWLvfdvdnGnFuWfU3U9sFPFVEkyqWxOJy2ZY7i0XkjFcHJl3CNTIOzbdqlVd6j08Tv6XR9OJT5+hzb9T1ezHg1cbQipWUUrbmj4rYpTVa7ff0LtHHEXL1MzERtrr0scpo3k8nqhXttqZXBCSNTB4q+hKEsPBXKPc0Ymwiow+0OUxqK9rtdN+V7egba4La54OTblSfOUOvNeKINRnxyX5yX8Hj78yidbRg3sDjdLN8tDNcsbMqnE0YVk1dfobCakslTTRNBpkkosjueJ0NdP98TDjuZyVHi6lNp2s07p8ipW2VSUl2J9EZLB3NOV0n1Sfqeti8rJyWsM9GTAAAAAAAAAAAAAAAAAPFWqoq8nZIjOcYLMnsZSbeEYmOzVz92OkevN/kjkajXOfsw2Rt10dO7M+65GgXlbF4qMVqyudiROMGzlM3zK+z8iuMXN5ZsJdJu9lOzfClXr6Nq6T04V335nf0mmVa658/Q5uovc30x4N6tmdFXSlxNcopteqViyzX0QyurL92/+CuOmsl2Mrver3fieecnJ9Ut33OjstkZ+Z2UWRkiyD3OdwGNd3F7Jk5wwky2Syb+Hr7FbKTYwuLvpzLIz7FUolqL4icZZI8HJdrMvdP+JD4dpLo+vgyXSslsJ5Ry9OvZ6afQm4ZW5PJp4LMOUtH8jXnVjgGpQxzjzKMNPYYya+EzJPf9SyFiRXKBowrplqmmytxwe3NPR+A6s8mMYL+EzWUFaXvxXf7yX3N6jxCdaxL2l+/+SmdClutjYwmOhU+GWvR6NeR1qdTXcvYf8mrOuUOUWS8rAAAAAAAAAAAAABnZhm8aekfen0Wy/qf2NPUa2FWy3f3yXV0uW74MDEYiVR3m/Ll5I49ts7d5m5GEY7IgnVsUSe5YkU8RjlG/PwKZWdixQMqtGpV20XfyIRW+5bsibLcnjCSnJ8Uk7q+qT6pdTZrtlF5WCuaUlg1sS+L4pSl3N3S8FsjNlkp/mk2QilHhYIIx102KH7iefUsJMnFPJBmTntdKL7kYftNIsrOHp1Xe/fc3XHsWdRvZVj76Pc1bK8Mg9zcw9fVMq7kTYw9a/MsgyuSJpRU04ys01Zp7NE4y7MjxujjsV2Ql7R8M0oPVdUunkb+mqVu2SFt7guCel2VjHeUmb60Vffc1XqrOx5r5JOCvTbn/AMX8Xk+f+7mnqPDu9fyNivVp7TKNLEWdndNcno14pnInU08M3FJM08Jj3Eq3iGsmtQzBStfQkp5IOBeun0LWkyvdFmCs01uuZbH2GpLlEXvszRwmbtO09V1S1Xilv5HSo8Q3xZ80a89P3ibFOakk07p7NHVjJSWVwarTTwz0ZMAAAAAAAApY/Mo09Pil0X3fI1r9VCrbl+hbXU5/AwsVmVSpu+GPSP3e7OTbq7Le+F7jahVGJUaS2NbZFpTxOJS3dimcyyMShGu6jdtF17ylttlyikTKEV9+ZJYQyz7Kut0yTafBHBFUzGKMOWTKgVambLyC6mZ6UamVXcE2nd66iPOCuZcnEszlbFaOO7VYmyt1dvLmSojmefQtzhGBhsLUn8EJS8E7euxvxrlLhFUrEuWbGE7P10021H5+TNhaFyXtMoerS4Rp0+KErS0+j8DlajTyqn0yNquxWRyi/h6zi7ms9t0T5NehO5OO5U9ixJXL4TcJKUSDSawz7GB6Gi+Nscrnuc+cHBkn7smXlZWx2Rwqr343a2ktJLz+xTbRC1e0iyFsoflZzOP7P16TvTXtYd3xpd8efivQ5F/h0o7x3X7m9Xqoy/NszMpY3vOZKrBtpmlhMycdCCTiGkzcwOZKWlyyFr4ZVKvBejU15XM9TzuQwT0sc6fwyst7PWPobVWqlUsxe37FcqlPlG7lWPVaHEutn0v3d2p2tHqo6mvrj8H8TTuqdUullw2ioAAAAAA5PPKXspyk78MtVJ7Xd2436/Y4etpcJuXZ/eDfpn1RS9DLli0luaDeFsXpGfjM5SuR6m+CSijm8dnHFzJRobeWWJ4NjL8XGFGHFe7V/XUhOKUmiW73RXxGbJ7GFWyXBQqZh3k1UY6itUx1+ZYqiLkfcA/a1YQ5OWvgtWvREpR6Itkeo/SqC0KocblMuTziNE/AxL2UFuQ5JklOtJ1KkFNqTUbq9rWu15/Q63hlMfLc2uWa+qsal0o6V4GKVlFJdyOqkaZmYzAc0ZMGPj8tU1Z6NbPo/wAjX1FEbo9L/QtqtdbyjEptxbjLRrRr8jzVtbrk4y5R1YyUllGjh8RbbYqzhkmsmrSrJlvUilplvdJrc26rXW1KJVKKksMsUHdHeqtjZHqRoyi4vDLlOJYQJfYJgGLnfZKlXTduCb144qzv/wAl/MvE17tNCzlYfqXV3Sh8D87zXKa+Fl/Ei3G9lNaxfS/4X3M49+llXytvU6Fd0Z8EdDHNGlKpF+TXwecSd1xGrepxRZXCMux8rYlvdtrpf6GtvJF6glwjr+wFVuNVPZONvGzuvkj0fgWVCa7ZX39DleJpKUf1OtO6cwAAAAAAjr0Yzi4zipRe6aumYlFSWGtjKbTyjks37EKV3QqOD/DL3o+TvdL1ObZ4bBvMHg2oauS2lucpi+wGNfOm/wC5r7EY6GUeCz8VE2uyn7O1TaqYpqc1qor4F43+JmzVpUt5FNmob2RjftBwyoYja0ZxU49L7NeN1fzRz9ZS1c2u5u6Wzqrx6HGvFLqV9Be2X8syPFYh/wAOlLh/FJcK9Xv5F8KJS4RRO6MeWdhlP7M5OzxFSy/DD/6f5GzDR/3M1p6r+03sV2bw2FhH2UEpuVuJ3crWber8vUo8QhXVSklu2NPOc5ts8JvppzOSm8cGy0Q4+do37jE3sZgjpslw3BCK6RXrz+dz1NNarrUF2Ry5y6pNmhKJaQIalIwDNxeC5oyDmc/y5te0gryirWXOP5rX5nO1+l8yPXHlfv8A6NvS3dL6XwzKwFe55/B0WaFDEWdjCl2Yccmphqt+ZdBlEkTxquL4l5rr/k2tPqXTLK47ornWprBr4eSaTWx34TU49UeDntNPDLlNEjBNFGQRYrCQqRcZxTTVmnzRhpPZmU8HA9oP2fyu5YVpL8D28ny8DQu0KbzD5G3XqmtpGLhuzWLpu8qV76aNP62OdqPDrZrCRt1ayuLyzdy7sfWqPiqP2a6LV+pLT+DYX/K/l/It8S7QXzO3yzL4UYKEPXm31Z26qoVR6YLCOXZZKcuqRbLCAAAAAAAAAAAABhdpuy9LG+z9o5Lgbs4uzs7XXhoim2mNmMltV0q84Jcu7MYWjrTowT6219dyUaoR4RiVs5cs1oQS2SRYVnoA5ztO71KavtFtrxsl9GcPxd5lBfE39HtFszLnKTNkhxyckoreTUVz3aWvqWxj5lkYruYz0xbO2w0dD1hyCYA+NAEc4AGfi8JzQBxueZb7NupH4W/eitot813P6s4viGk6f+SHHf8Ak6Gmuz7EipSlpqcdxNzJcy6tZ2exiD6XuYms8GrH5F2Cos4Wv7N93Nfdd5uabVOmW/Hf+Sq2pTXvOgoyTSa1T1R34yUllHPaw8MnRIwfQAAAAAAAAAAAAAAAAAAAAAAAAAAcnnVZOvK3JKPmtfv8jzviM+q947JL7+Z0tPHFaKsX3GgWnnDRbxFJLbibflGT+tjb8Pj1ahe7+CF7xUzt4qyPTHLPoAAAB5lEAz8bglJPS6as11RhpNYZlPG5w2Z5bKhK6u6b2f4W/wCV/ZnA1mjdT6o/l+n36nSpvU1h8nim+dznyibCZpYSttcRe+5GS9C7xFzK0Xcux3A0n8Levc+q+5uaPV+U+l8fT77lV1PVuuTojvHPAAAAAAAAAAAAAAAAAAAAAAAAAAAPzTOcdwY2rxaR9pbblZXdvU8zqnH8RJPjJ2aY5pWPQ8YfOZapxXiuZpSsxwW+SjayLEKWIpu26aXc+Fv7NeZ0PDZJXL3/AH/4amqi1WdoejOYAAAAAAfGgChmGAU4yi1pJNPwZGcVKLi+GZjJxeUfnuNwk8PU4JbO/C/xL81dXPOanTypljt2OrVYrFklo1bGngtNXC4m6syyE+zISj3R7e/cYxuZzsbOSZhr7KX9r+bR2PD9T/8AKX6GlqKv+6/U3DrGmAAAAAAAAAAAAAAAAAAAAAAAAAD8x7cYOUcTObXuTs0+V7JNdz0PP+IUSja7MbPH8HW0dqcFHuY2EnqcyeMG4dj2Nw/HVc3tTWn9Urr5Li9UdLwitym5tbL6/wCvqaOuniKj6nbHoTlgAAAAAAAAGXnmTQxEOGS13TW6fVFV1MbY9MiyuxweUfn1WEqFR0qm61T5SXVHndRRKqXSzqVzU11ImhilHU1cFmCVZ3Hazbt4K/eWrK5MdBt9maFStJVZWhCEtLaub6X6I3vDqJWT817RX7v+DW1U4wXQt2/2OvO8c0AAAAAAAAAAAAAAAAAAAAAAAAAEGMwkKsXGcVJPkzDimsMym1ujn8T2LovWDlDw1XozRs8Nok84x8DZjrLFtnJq5HlMcNT4Itybd3J7tmzRRGmHTEptsdkss0i4rAAAAAAAAAABgdrci/eKd46VI6xfXu8Ga2po82GO/Yuot8uWex+X4uU6c3CSaaWz0OBKuUHiWzOxCUZLKNfs9ktTESva0Ocu7u6+JtUaN2vL2X3wa9uoVey5P1HA4VU4KEdkrHchFRSiuEcqUnJ5ZOSMAAAAAAAAAAAAAAAAAAAAAAAAAAAAAAAAAAAAAAAAAAAArV8vpzd5Qi31aMOKZnLJqdJRVkkl3GTB7AAAAAAAAAAAAAAA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7114" name="Picture 10" descr="https://encrypted-tbn2.gstatic.com/images?q=tbn:ANd9GcRt7TgyULsn3mtsUcGln0i5o-qvWNEzmD0DATDLNwNJfT-hyPes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857760"/>
            <a:ext cx="2514600" cy="1819276"/>
          </a:xfrm>
          <a:prstGeom prst="rect">
            <a:avLst/>
          </a:prstGeom>
          <a:noFill/>
        </p:spPr>
      </p:pic>
      <p:pic>
        <p:nvPicPr>
          <p:cNvPr id="10" name="Picture 4" descr="https://encrypted-tbn3.gstatic.com/images?q=tbn:ANd9GcTiJI2eNqq17IBG1XVe1UsOSlNse80R_Jo65v4xz-qo2H5pOcVY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905375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KALORIE </a:t>
            </a: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Z</a:t>
            </a:r>
            <a:r>
              <a:rPr lang="pl-PL" dirty="0" smtClean="0">
                <a:latin typeface="Arial Black" pitchFamily="34" charset="0"/>
              </a:rPr>
              <a:t> BĄBELKAMI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Bary szybkiej obsługi to także królestwo napojów gazowanych. Taka </a:t>
            </a:r>
            <a:r>
              <a:rPr lang="pl-PL" sz="3600" b="1" i="1" dirty="0" smtClean="0">
                <a:solidFill>
                  <a:srgbClr val="FF0000"/>
                </a:solidFill>
              </a:rPr>
              <a:t>"przyjemność" 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składa się z </a:t>
            </a:r>
            <a:r>
              <a:rPr lang="pl-PL" sz="3600" b="1" i="1" dirty="0" smtClean="0">
                <a:solidFill>
                  <a:srgbClr val="C00000"/>
                </a:solidFill>
              </a:rPr>
              <a:t>wody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l-PL" sz="3600" b="1" i="1" dirty="0" smtClean="0">
                <a:solidFill>
                  <a:srgbClr val="C00000"/>
                </a:solidFill>
              </a:rPr>
              <a:t>cukru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pl-PL" sz="3600" b="1" i="1" dirty="0" smtClean="0">
                <a:solidFill>
                  <a:srgbClr val="C00000"/>
                </a:solidFill>
              </a:rPr>
              <a:t>sztucznych dodatków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, które mogą podrażniać błonę śluzową żołądka, powodować bóle brzucha. </a:t>
            </a:r>
            <a:r>
              <a:rPr lang="pl-PL" sz="3600" b="1" i="1" dirty="0" smtClean="0">
                <a:solidFill>
                  <a:srgbClr val="FF0000"/>
                </a:solidFill>
              </a:rPr>
              <a:t>Cola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pl-PL" sz="3600" b="1" i="1" dirty="0" smtClean="0">
                <a:solidFill>
                  <a:srgbClr val="FF0000"/>
                </a:solidFill>
              </a:rPr>
              <a:t>pepsi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 zawierają </a:t>
            </a:r>
            <a:r>
              <a:rPr lang="pl-PL" sz="3600" b="1" i="1" dirty="0" smtClean="0"/>
              <a:t>kofeinę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, która pobudza, ma właściwości odwadniające, nasila wydzielanie kwasu solnego w żołądku, a także zaburza przyswajanie wapnia i żelaza. Brytyjskie czasopismo medyczne "</a:t>
            </a:r>
            <a:r>
              <a:rPr lang="pl-PL" sz="3600" b="1" i="1" dirty="0" err="1" smtClean="0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pl-PL" sz="3600" b="1" i="1" dirty="0" smtClean="0">
                <a:solidFill>
                  <a:schemeClr val="accent5">
                    <a:lumMod val="75000"/>
                  </a:schemeClr>
                </a:solidFill>
              </a:rPr>
              <a:t> Lancet" opisało wyniki badań bostońskich naukowców, którzy dowiedli, że codzienne, regularne picie przez dzieci napojów gazowanych zwiększa ryzyko otyłości o prawie 50 procent. </a:t>
            </a:r>
            <a:endParaRPr lang="pl-PL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8130" name="Picture 2" descr="http://www.marwys.pl/images/woda/jurajska-napoje-330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86457"/>
            <a:ext cx="3857652" cy="1971543"/>
          </a:xfrm>
          <a:prstGeom prst="rect">
            <a:avLst/>
          </a:prstGeom>
          <a:noFill/>
        </p:spPr>
      </p:pic>
      <p:pic>
        <p:nvPicPr>
          <p:cNvPr id="48132" name="Picture 4" descr="http://abcpracownika.pl/wp-content/themes/city-desk/timthumb.php?src=http%3A%2F%2Fabcpracownika.pl%2Fwp-content%2Fuploads%2F2013%2F04%2F%C5%9Bwie%C5%BCe_soki.jpg&amp;q=90&amp;w=640&amp;h=350&amp;zc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787432"/>
            <a:ext cx="3786182" cy="207056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 Black" pitchFamily="34" charset="0"/>
              </a:rPr>
              <a:t>CZYM JEST DIETETYKA ???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                                 - </a:t>
            </a:r>
            <a:r>
              <a:rPr lang="pl-PL" i="1" dirty="0" smtClean="0"/>
              <a:t>nauka medyczna o żywieniu człowieka zdrowego i chorego zajmująca się: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zasadami żywienia człowieka zdrowego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zasadami żywienia człowieka chorego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oceny stanu odżywienia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oceny wzajemnego wpływu farmakoterapii i żywienia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zapobiegania chorobom zależnym od żywienia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kontrolowania jakości produktów żywnościowych i warunków ich przechowywania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Biochemicznymi podstawami żywienia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prowadzenia edukacji żywieniowej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psychologią żywienia</a:t>
            </a:r>
          </a:p>
          <a:p>
            <a:pPr>
              <a:buFont typeface="Wingdings" pitchFamily="2" charset="2"/>
              <a:buChar char="v"/>
            </a:pPr>
            <a:r>
              <a:rPr lang="pl-PL" i="1" dirty="0" smtClean="0"/>
              <a:t>technologiami gastronomicznymi.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57158" y="1500174"/>
            <a:ext cx="26885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DIETETYKA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986" name="Picture 2" descr="http://z1.demoty.pl/fd76f201bfbcbd07fc34d6e514c4600b431986f5/fast-food"/>
          <p:cNvPicPr>
            <a:picLocks noChangeAspect="1" noChangeArrowheads="1"/>
          </p:cNvPicPr>
          <p:nvPr/>
        </p:nvPicPr>
        <p:blipFill>
          <a:blip r:embed="rId2"/>
          <a:srcRect b="3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010" name="Picture 2" descr="http://4.bp.blogspot.com/-e5JBN40hLWk/ULKFCTLkX4I/AAAAAAAAA58/pBMrNremypE/s1600/cheeseburger+kalorie-smart+swap.jpg"/>
          <p:cNvPicPr>
            <a:picLocks noChangeAspect="1" noChangeArrowheads="1"/>
          </p:cNvPicPr>
          <p:nvPr/>
        </p:nvPicPr>
        <p:blipFill>
          <a:blip r:embed="rId2"/>
          <a:srcRect r="1442" b="3846"/>
          <a:stretch>
            <a:fillRect/>
          </a:stretch>
        </p:blipFill>
        <p:spPr bwMode="auto">
          <a:xfrm>
            <a:off x="357158" y="571480"/>
            <a:ext cx="8786842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4036" name="Picture 4" descr="http://dzidziusiowo.pl/images/stories/dzidzius/00000/mamy_dziecko/zywienie/tabela-m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98235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 </a:t>
            </a:r>
            <a:r>
              <a:rPr lang="pl-PL" b="1" dirty="0" smtClean="0">
                <a:solidFill>
                  <a:srgbClr val="FF0000"/>
                </a:solidFill>
              </a:rPr>
              <a:t>wiesz</a:t>
            </a:r>
            <a:r>
              <a:rPr lang="pl-PL" b="1" dirty="0" smtClean="0"/>
              <a:t>, co </a:t>
            </a:r>
            <a:r>
              <a:rPr lang="pl-PL" b="1" dirty="0" smtClean="0">
                <a:solidFill>
                  <a:srgbClr val="FF0000"/>
                </a:solidFill>
              </a:rPr>
              <a:t>jesz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400" b="1" i="1" dirty="0" smtClean="0"/>
              <a:t>- Frytki duża porcja (200 g) - 606 kcal, 30 g tłuszczu (połowa dziennego zapotrzebowania. Taka sama porcja ziemniaków z wody ma tylko 2,8 g tłuszczu i 180 </a:t>
            </a:r>
            <a:r>
              <a:rPr lang="pl-PL" sz="4400" b="1" i="1" dirty="0" err="1" smtClean="0"/>
              <a:t>kcal</a:t>
            </a:r>
            <a:r>
              <a:rPr lang="pl-PL" sz="4400" b="1" i="1" dirty="0" smtClean="0"/>
              <a:t>.</a:t>
            </a:r>
            <a:br>
              <a:rPr lang="pl-PL" sz="4400" b="1" i="1" dirty="0" smtClean="0"/>
            </a:br>
            <a:r>
              <a:rPr lang="pl-PL" sz="4400" b="1" i="1" dirty="0" smtClean="0"/>
              <a:t/>
            </a:r>
            <a:br>
              <a:rPr lang="pl-PL" sz="4400" b="1" i="1" dirty="0" smtClean="0"/>
            </a:br>
            <a:r>
              <a:rPr lang="pl-PL" sz="4400" b="1" i="1" dirty="0" smtClean="0"/>
              <a:t>- Hamburger (150 g) - 320 kcal (18 g tłuszczu). Domowy kotlet z polędwicy (z dużą zawartością żelaza, cynku i witaminy B12, bez tłuszczu i panierki) to tylko 6 g tłuszczu i 60 kcal mniej.</a:t>
            </a:r>
            <a:br>
              <a:rPr lang="pl-PL" sz="4400" b="1" i="1" dirty="0" smtClean="0"/>
            </a:br>
            <a:r>
              <a:rPr lang="pl-PL" sz="4400" b="1" i="1" dirty="0" smtClean="0"/>
              <a:t/>
            </a:r>
            <a:br>
              <a:rPr lang="pl-PL" sz="4400" b="1" i="1" dirty="0" smtClean="0"/>
            </a:br>
            <a:r>
              <a:rPr lang="pl-PL" sz="4400" b="1" i="1" dirty="0" smtClean="0"/>
              <a:t>- Pizza (jeden trójkąt, 150 g) - 540 kcal (20 g tłuszczu).</a:t>
            </a:r>
            <a:br>
              <a:rPr lang="pl-PL" sz="4400" b="1" i="1" dirty="0" smtClean="0"/>
            </a:br>
            <a:r>
              <a:rPr lang="pl-PL" sz="4400" b="1" i="1" dirty="0" smtClean="0"/>
              <a:t/>
            </a:r>
            <a:br>
              <a:rPr lang="pl-PL" sz="4400" b="1" i="1" dirty="0" smtClean="0"/>
            </a:br>
            <a:r>
              <a:rPr lang="pl-PL" sz="4400" b="1" i="1" dirty="0" smtClean="0"/>
              <a:t>- Cola lub pepsi (pół litra) - 210 </a:t>
            </a:r>
            <a:r>
              <a:rPr lang="pl-PL" sz="4400" b="1" i="1" dirty="0" err="1" smtClean="0"/>
              <a:t>kcal</a:t>
            </a:r>
            <a:r>
              <a:rPr lang="pl-PL" sz="4400" b="1" i="1" dirty="0" smtClean="0"/>
              <a:t>. Napój zawiera kofeinę i kwas ortofosforowy, który wypłukuje z organizmu magnez i wapń. Kaloryczne i bezwartościowe są też inne słodkie napoje gazowane.</a:t>
            </a:r>
            <a:br>
              <a:rPr lang="pl-PL" sz="4400" b="1" i="1" dirty="0" smtClean="0"/>
            </a:br>
            <a:endParaRPr lang="pl-PL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5058" name="Picture 2" descr="http://i.pinger.pl/pgr223/f96172a30002c6674f173f87/demotywator-mcdonald-762.jpg"/>
          <p:cNvPicPr>
            <a:picLocks noChangeAspect="1" noChangeArrowheads="1"/>
          </p:cNvPicPr>
          <p:nvPr/>
        </p:nvPicPr>
        <p:blipFill>
          <a:blip r:embed="rId2"/>
          <a:srcRect b="3795"/>
          <a:stretch>
            <a:fillRect/>
          </a:stretch>
        </p:blipFill>
        <p:spPr bwMode="auto">
          <a:xfrm>
            <a:off x="1142976" y="357166"/>
            <a:ext cx="6929486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54" y="1357298"/>
            <a:ext cx="8358246" cy="42148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6400" dirty="0" smtClean="0">
                <a:solidFill>
                  <a:srgbClr val="92D050"/>
                </a:solidFill>
              </a:rPr>
              <a:t>WYKONANIE:</a:t>
            </a:r>
          </a:p>
          <a:p>
            <a:pPr>
              <a:buNone/>
            </a:pPr>
            <a:endParaRPr lang="pl-PL" sz="54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   </a:t>
            </a:r>
            <a:r>
              <a:rPr lang="pl-PL" sz="5200" dirty="0" smtClean="0">
                <a:solidFill>
                  <a:srgbClr val="FFC000"/>
                </a:solidFill>
              </a:rPr>
              <a:t>Agnieszka Kowalczyk</a:t>
            </a:r>
          </a:p>
          <a:p>
            <a:pPr>
              <a:buNone/>
            </a:pPr>
            <a:r>
              <a:rPr lang="pl-PL" sz="5200" dirty="0" smtClean="0">
                <a:solidFill>
                  <a:srgbClr val="FF0000"/>
                </a:solidFill>
              </a:rPr>
              <a:t>      Monika Maro</a:t>
            </a:r>
          </a:p>
          <a:p>
            <a:pPr>
              <a:buNone/>
            </a:pPr>
            <a:r>
              <a:rPr lang="pl-PL" sz="5200" dirty="0" smtClean="0">
                <a:solidFill>
                  <a:srgbClr val="FFFF00"/>
                </a:solidFill>
              </a:rPr>
              <a:t>           Małgorzata Joniec</a:t>
            </a:r>
          </a:p>
          <a:p>
            <a:pPr>
              <a:buNone/>
            </a:pPr>
            <a:r>
              <a:rPr lang="pl-PL" sz="5200" dirty="0" smtClean="0">
                <a:solidFill>
                  <a:srgbClr val="00B050"/>
                </a:solidFill>
              </a:rPr>
              <a:t>                Wiktoria Sadłos</a:t>
            </a:r>
          </a:p>
          <a:p>
            <a:pPr>
              <a:buNone/>
            </a:pPr>
            <a:r>
              <a:rPr lang="pl-PL" sz="5200" dirty="0" smtClean="0">
                <a:solidFill>
                  <a:srgbClr val="00B050"/>
                </a:solidFill>
              </a:rPr>
              <a:t>                        </a:t>
            </a:r>
            <a:r>
              <a:rPr lang="pl-PL" sz="5200" dirty="0" smtClean="0">
                <a:solidFill>
                  <a:schemeClr val="accent6">
                    <a:lumMod val="75000"/>
                  </a:schemeClr>
                </a:solidFill>
              </a:rPr>
              <a:t>Klasa 1 „tb”</a:t>
            </a:r>
            <a:endParaRPr lang="pl-PL" sz="5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0" name="Picture 2" descr="zdrowy uśmiech: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3747403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QTEhUUExQTFhQXFxgYFRUXFRQWGBcYFRUYFxcXFxYYHCggGBolGxQXITEhJSkrLi4uGB8zODMsNygtLiwBCgoKDg0OGxAQGzQmICQsLCwsNDQvLC8sNSwsLCwsLCwsLCwsLC8vLC8sLCwsLCwsLCwsLCwsLCwsLCwsLCwsLP/AABEIAMIBAwMBEQACEQEDEQH/xAAbAAEAAgMBAQAAAAAAAAAAAAAAAwUBAgQGB//EAD0QAAEDAgQDBQcDAgQHAQAAAAEAAhEDIQQFMUESUWEGcYGRoRMiMrHB0fAHQuFScjNEwvEXQ2KCkqLSFf/EABsBAQACAwEBAAAAAAAAAAAAAAACAwEEBQYH/8QAMxEAAgEDAwEFCAMAAgMBAAAAAAECAwQREiExQQUTIlFhMnGBkaHR4fAUscEj8TNCUgb/2gAMAwEAAhEDEQA/APuKAIAgCAIAgCAIAgCAIAgCAIAgCAIAgCAIAgCAIAgCAIAgCAIAgCAIAgCAIAgCAIAgCAIAgCAIAgCAIAgCAIAgCAIAgCAIAgCAIAgCAIAgCAIAgCAIAgCAIAgCAIAgCAIAgCAIAgCAIAgCAIAgCAIAgCAIAgCAIAgCAIAgCAIAgCAIAgCAIAgCAIAgCAIAgI6ldrdXAd5Vc6sIe00icYSlwjSpi2DVw8L/ACUJ3NKHMjMaU5cIifmTBzPUCyplf0Vxv7ixW02TUsU12h+iup3NKp7LK5UpR5RMrysIAgCAIAgCAIAgCAIAgCAIAgCAIAgCAIAgCAIAgCAICOtWDRLjAUZSUVlkoQcnhFHi86JMNsPVcytetvEdjpUrJJZlucD8e8/ud5lcud3Ub5eDaVCC6ETqpNybrRuK0nu2TUEuAKhK5zrVcYjx+/UOKJmVCLykbmrHxZ2/fmVuKexKx8XhbkLnT4mvsQcclnhMfFjcfJd6z7RxhSeUadW3zui0Y8ESLhdyMlJZRpNNPDNlIwEBHQrNe0OaZB0KxGSksozKLi8MkWTAQBAEAQBAEAQBAEAQBAEAQBAEAQBAEAQGlWoGgkmAFiUlFZZKMXJ4R5TNMxNR3TYLiXVzqZ3Le3VOJWuqLnylsbaiZa9akpGHE2a5a78RhompO5GOi12nl6XgrkvM7KNHc8pA38lZTtc4lLnn1/fLdFEp9ESuomJg+RhXTtpKOcP5bfv0K1NZI+mvW4WbdVHLTFavmvqT254O3DZiKdiZ6TovQ0LnuI4k8mtUtnU34JG580mOE9Ssx7YjOemMc+pF2Eks5NanaATZvqoVu24QaSiZj2e8bs5MNmnsw4NAguc6D+3iMkDmJVEe2MZUV8y2VmpYcjLcw4nS8F3TieAPAGFGHajc/wDk3+a/BGdnHG2xX5tmjWkNh1ME2qMe7bQxPputuj2hB1NGMJ8NP5FNewfcupF8colwPao0iGVw97DZtdo4p/ua0SF0u/0vElt5nHjXcXiXzPXU6gcAQZB0K2TaTybIAgCAIAgCAIAgCAIAgCAIDR9Vo1IHeQFXOrCG8pJe9klGT4RgV27EHuvrooq5pPiSM93Jcoe3bpPoVj+TSzjI0S5KPP67ne60OLReQDc/h9VpXdzGSwnsdGypxj4pPc829xGoPkuPKWdzsJJ8ERqKqTJ6TZtRUSMOJlr5WrUWNsmHHB04apDr+ijTxCe/0KakcotsHqJmR4mCBDuoEQunbw8azyvnh4w/XGMGjV426/uDsxuIawRMu/NQdu5dScIpYzl/vT7GvRpym88Ipq2KJ3WvOoorStjowpJHM6qtCpJz8K6/0WqBqKuvqpNqnT0xM6TZr1oSnp+JhxNr/f118lGOcZMbElPaZnaFN09STbfpghL0Nczy/wBowggyL9x+yn3dSDz5b/v3MUqsU8Ph7HmcqzI0XOpvDtYjhNQdJEyfC69Rb3cJxTXU8tdW9S1qOMk8dHjKwdtTOcVhcQWyz2ZuCQWt0Jgna1pM3W05ThLBqOpUpzx0PoOR5szE0hUbY/uadWnqtmMtSyb8JqSyWKkTCAIAgCAIAgCAIDDnACTYLEpKKy3sZSb2RyDFF5imLDVxmPAbrm/zpVpabdZS5b4+HmXOkoLM38AcMTd7yRuPhHooSta03qqVXjrjZDvEtox/0iFegzdvlPr4rXjX7No7ak38/qT7uvPow/M6Y0E9RF7KMu27am2qcc+qwZVrUfJB/wDuibsMc5VC/wD0UM709vf+Cz+A8bSJmZxTPMGJiFtrty0knqTWPQrdnVRq7MaJFxb+0KuXatjJLVHZ+n2JK3rLh/UiOBw1WwDZ6WP8qdKFjc+GlLf6k+/uqO7zgrMf2ac29M8Q5Gx891rXHZtWG8d0blHtKMtqiwUFUFjocCCNiFxKkd2nyjqRanHMWb0qtx+d6rp41rC/epGUNizw2YcLbEEzA/7bD0GnVdi1qOK2ed/62Rp1LfVLdfrOatiHEybzqrZ1GXQpxWyIJWq/MswOPuWF5saTHFzVU5mcY4N2OvbZacvFLYi1tuS8RO1+ltljMn039CGEjrpRY7QBAtI7+9btFLCl6L0z5/Xk15Z4O99K0mWjb4iPP6LbnSeNUtvm18/8NZTWcLc8H2yy48XHvzH0IWvTnKFTD/B04aatHHkQZZmftWsZV4jUpmGniPvtdDQH8yJ1vou9b3KqJRlyjy/aVo6b1pbf1+C8yrHvoVJ0Mw4bPbJG1pt5rei2uTQhKUeT6Jg8U2qwPYZB9DyPVbCeTcTTWUTrJkIAgCAIAgCAjr1gwFzjACrrVoUoOc3hIlCDm8ROKlTdVPE+zf2st5u5rkxhVvXrqbQ6L/WbMpRpLTDd9X9iTG4sUxYS7losX17CxilFZl8vmQo0XVe/BT4nHOeIJtrbQLztxe1bmPjl6+hv06EYPZHA4arm6XlpI2kahVqO5kyBKsjBvccGGiT+clDnYN4RkkmyytUsRGy3NuHfkrNKfHQxk7cNmr2nUvHI7dxXWte1K9GS0vXHyf8AjNapaQkvJlpicJSxLLgTGu7Ty6Lvzt6F9T1w56+/yZp061W2n+7nic6yx+HNxLZs/wC/JecuLaVGWlr4norS5hcLbnyNMMYbJ1Oq3beCjDL6kqm8sIyX/hUKktzGDM+KrbGMGrnfgCg5t7GUg16pqSDRK0j+DvcaLX2axwQaZNQBdIBmLxpMfws04OeYxfrjzwVzxHdnbQdxGAYkRexEGR9lu0pqfhTxlY35W+fwa01p3fQuqVYQOL3ZAIk7jbxXYjVjha9spc+fl8Tnyg99O+MlJ2nwXEw20joHE6HyWheUtPiXTHxz1+R0LCrvh9T547DlrrbKqnWaw0blehGacZLZltUxk0mjRwPu9eI3H1Xet7tVobbNHkb6zlayw+Hw/wB6ll2Z7SeyeOL4DAf/APXeFs062HuatOeln04GVum4ZQBAEAQBAEBXsiq4kzwNMNGxI1PVcl4u6rz7Mdl6vzNp5pRSXL5+xPjMW2m2T4BWXt9Tsob89EV0qUqssI89i8XxniIAnlf5rx11c/yJ97Nc+X5OpTo6FhEBYIsZPIBUulBx8Ly/It1PO5GoLfDXJM34gBbVbEnFRenkjhsN+aqhz7wzUNE+arlCKk8mW3g2azklKm3sjDl5m5bt/PyWxKMNSj1/fIin1IzSJkT85VGG5NZ3+JPUjuyiu2lJhxkbQun2Z2hStG24t5Xp+/Y1bqnKrhFuK1KuCwwZFwV6GF1adoJwT3+vw/Bo6KtBqR5DtDljqBkAmmTY8u9aF1SnQ2l8DvWNzGusP2ilZUlcpy1HQccEod19Vh4ZDBtxJlGMGZ71TJp8jGDcenNVST5IktE35dR80WM7lc+DrcTaQJaO6RsQd9VfLLxqw2l8103KFjfHDLrB4jjZHCHxEA623k6rsUKyq08JKWEuf7y/wc+rT0TznGRjocx5kkCZkyJNvGLrNWUZQlJPZZ92fwKOYyS/cfk8BmOH4XFcmOY+FnoViccihhG1AWOmHCO7kVZSrulNSRrXltCtRcJopMZhH0qvs3WOxGhGxH5svQUakaqTR4O6ozoS0s+0dmC44SjxmXcABPdYei7EFiKRtUW3BZLRSLAgCAIAgOXM6vDTPM+6O91lp9oVXToSa5ey972LreGqovTf5DCM4GAHYLXsYOhQ/wCTpuKstc8rqeex2MLySYidOi8VeXk7qq5y+HuOtRoqCORzvJQk9k0XJGp71jS887kjcP5/yp6nF5k/uRx5GQeRupQeXs9zDXmT4JvG/g0J9Oq2rak7ip3T2b4+5XWeiOs6cPk1T2kugATeQZnSAt2j2Jcuo3Ux13zz5YKal7T0YjyZdlz2i8Ac59AFqVOzbmhHx4S887+5GFcQk9iHh4RyHdJ81qKMoQedl838yzOpkRjWDHqeqrk441OO31fqTWeMkTnWWtysk0tzNMwQQXcWukabgrYpx0tSi3q+XyEllNPgv6Dm4ikQ8A7OH18l663qR7QtszXiXPv8/icualbVcwfuPn+cZecPV4T8Ju2/p4LhVKbhJxfJ6m1uFcU9XXqRsf0lVtvoiTRJxFRbk9yOEZBVUn5jBtKjjcib03dP4SPuItHZhKpAJBFiLHcaG2isozcMyi910/v0KKsNTw0T4asBMF0TYaCJ3HJXUpxWcN87e71KqkGzqe+R1M/CYudjz3SU9e/OfJ438vXqylR0soMwp3v3/wAKC5xI6dCW2wy6nLgTue7yWdm05dTNeWItI07eYEuoMrNF6buFx5NcLf8AtHmu1Y5cMrp8v3c8p2pBOOT33ZipxYSgedJnyuvR03mKZp0vYRaKZYEAQBAEBX5qRNMEgDj+QsuV2phxpxk9tRtWyeJNeR0YphNNwGvCY8lbdU3K1nCHOl/0VU2lNN+Z5NzesHfQRC8FpT2zh/A7ieAxoI1Hj81fSUWsZX71DbT4JKtNp+Fx/wDGPUranClLaEvp9yMZSXK+pGI05bwq3CL2Jb8mhoEk8M9IBVat8ybhn02Ja0l4i+7P0arQeOzdp18OQXpex6NxSi+82j68nMvp0pNaOS2qAnTmu3LxLws0Y4XIe0EQbqM4wqLTJZCbjuilr1eFxaGEcuL+bLxtetOnUdONLGPP87fE6EI6llyOOpVm5WoqufFNGwo42RI6o0tEkgjk2QfHZbsqlKVFZbT9Ft+CCjJS2RCaJiWttvbXxIWr/Fq6c047ddufi0yzWs+Jk+SVy2pwn91jblotvsWs6Nxof/ts/wDCu8gpw1LoS9scvFSgT+5nvDw2XY7Xt44VRc8EOyrh06yXR7HzqjVXnZI9ZOJ1MeqmilxJWFRZWzaVFoxg3addrfgUs5eXsRfQlZ8IO8rGEo59SD9rB2YdzrXuNPWyynPKw/d6FFRR32J5B58/HmpU1rfH/fn+PqVbo4sTTn+NVfTp+v3NinLBLgKV+vPkpSXiSXL+hCtLYuq2AbVw9SkdHMvPQg/Rd/synGMdPocK+8cXk7uyLOHCUW/0gt8nEQuzBYjg51H2EXCmWhAEAQBAV+btsw8nj1BuuZ2pBSpxb6SRtWr3kvQ7mFblJpxTRrNHlMdVLnONhfkAvn1zVq1as5N439x26MdMUjlCohHbOS9kx4YuCDzn6LedOm4rKaf70K1qzsaiidiY3J/LKUKElHKbx++8y5rqT4SoAbk8I1MkX6cytijWgs6m8LrnHy9SurFtbck9XtGQRwttuSZK2n29JSShHb15K49mprxPc7q1V1ahxNkcwNwOS3LydW6su8pbeeOprRhGjW0yKaniHU3S0meukdy87Qr1KEswk8rz4+RvypxqRw0dWLxXtIIJB5TbTUfZXXl5/LlqTafll445X2KaVLutmsnK1ttvK/iufGnlZz9P7L29zZ7nAQY2MfJWVZVoRUJY88fvQilFvKDDw6ieU6eAWYTlQe6z5Z4+CMtauGdFLMSDIawR0+y3qPalZSU9MVj0KZW6aw2y9c4VKUxIc2Y8NF6mtKNzaa0uVk5iTp1MeTPkNZnDUe3+lzh5FeUZ7yD1U4y80iamVU0QaOhjrKONipolWNPmQJGrKx1IMlYYseceay1h7fgg1k6aJ9NVmMF05RTInYPzkp04b5K2yOoyVsJbEk8HZg6fRTjHL4NerIvqeHmk9o1NNzQd7heisqWmOPTByLiWo5ewpqHBUnVfjdxOO3xPcR6LcotuCbOdbau7Wrnf+y/VpsBAEAQBAcuZU+Km4ePkqLmkqlJxZdby01EyPK8TxMA0IsRK0LGvmOjqtmTuaWiXoyozvD8LyYABvPzXmu2LWVO4cv8A1e/3N+0qaoY6lfTJ2/3WpScnhQRtNLqbvceKA0jaDc+uiulJqbUYemHu/wAfDgiktOWzVx5knpMAKmcm9ufTOxleg4tPz0Va2w5PP75DBzihJOw3PL7qWnMs9P3Yt7zCLXDZqaYFNrYEGCTeddF1aPa06MO5hHC3x7zSqWiqPvJPc5ahDjxaE62subKUZ+PGG+fL3l0cxWnoRvKon4lnoTRqypzlVJrPi/Jlx8iQVB1V8KsF5kXFmHnlCjUks7fv+BLzMO4Y+Ig8o+o+yxiLW8sNen+p/wCGVqzxsenwlM06ABN4k9JuvYwjO17Ow3vjPz3/AAcarJVKzaPlGZvmvV3993zXClvue1tf/DFeiMsVLRJnVT09VhIplySNf+Qs9NiDRKw/NSUMkGTtCkoY4KmdFJ0BSikiqSyyZhspxRWzdqsXqRZ34Rq2aEXk1qrPR4OnwtE6m5Xorem4Q35ORVlqkTq8rCAIAgCAIDDhNkMp4PMDFGjVcDpJn6Lzt4pUKjqwXvOx3SrUk0W44a7IdHMRBI6qVOcO0KThVSyuOrRo+KhLKKbGZfUY4cIcTsQLeey4tzYV6M46ct+a4OhSuKc4vUQmRImTuRz3knTRVxyotc/f1f8A2WbPDOT2i5/eN/Ev0kgpR8Ugctz4bKXdyhvNYRDVn2Tbi4iBoO76Kym+8ms8GMaUYqi89ynWeOf1GY8AWi6oi2sNP9+xh7mzn6kR3cuqnKeMuKX29TCXmaBkm8fncqo023u0SzjglFIHRwNja/yVroxk/BJdfP8Aohra5RDEW1la2GnhFnO53ZdgfaOA2F3EX8JhdawsO/qqLey3f24/1mtXr93HPXoWnaHHijRcTs0nwH1Xou1avgVGPX+jQs6TqVEfHWYiSXHUkk95MlcWceh7CEsLB30qgWu0W8nXTqd6hwVSiTMGn5qi5K5ErD+dytRBkzSprcrZ0t2ViiVMlYsqJWzophWKJVIvMqw0mToF1rOhl5ZzbmrjZF2uwc4IAgCAIAgCAIDz3ajB6VB3O+hWjeUsrUjq9nVuab+BU5XmhYSARJXm6iqW7c7fl8m9cWqmtz1eAxIe2fNdns+6Vaks89TiVqTpywcmJyUOPuu4RM8JEjylUVux41HmEsJb45RdTvXFeJZ9epTPo8JcQAIOp58gF5uUMSk4rGH1/pL9950FPUlk5qxNpi/335LXqZSWf39+ZfBGrHrCqNPJloOcSlSUpJZCWDemfnfrCjFuPuyRkjafBZ1777EcGrjZSdTbHQyluGmY/wBh5hSi9TT5+n1Rl7F5leCa8Evh0GzoIm286969J2fYUqycqm7T5xj5+fvObc1pQeI7ehZVntpNsB3cyujd16VpTxBb+RpxjKrLc+a9t8e+qIE8HFLjsSNB3LiUKc5p1Zdf35HoLaiqa9Tx9MwYkKU4m9GZYUXLVki+MixwwlV6csnJ7HYwKahuUtkzApqJW2TMU0itkzFYkVsnoM/hWxplc2WeX4MvP5A71uULZzZpV6ygj09CkGgALtwgoLCONObk8skUyIQBAEAQBAYKAhrVw0EuIAAkkmAANSSmUllmT5j2u/UQv4qOFA4Lh1VwniG4Y06DqfRcu5vNScI8eZhVXCSlHlFZlua+0aDN9+hXnqsqkHhnsLOvC5pqa56l/luZuaQZNuqrjB6u8pvDMXFrGW2D1mX581wPFY9FvQ7YlTT75Y9xw69hKD8JNicKytdpAd8+9RnSoX71weJldOrOjs+CjxeW1GTIJ6gSP4XJuOzq1DOpZ9Vujo0rmnPhnOKZ5RAm/etXu3u+OpdqRsadwJHWOisdLxKOef8ADGrbJJh6NiToLwPL6hThQxFynwv+vsQnPdJcmm3jotXT4csl1Omhl9R/wtt1sFuW/Z1xWfgjt9CmdxTh7TLXC5E0fF4gfdegodhQiv8Akf77zRqX0n7J31qraTNoGy3a9zTs6eILJrRhKrI+f9ru0sNMESfhE/EeQ6XXnKdOd3V33y939jsxhC1p65c9F6nzWs1xlz3uM3Mkm/dt4L02IwjiK2Rxp15NttnI+lKolMr7zqW+V4ktgOMjmtGvRTWqJ1LHtPE+7qvbo/uejwtUFc5pLk9KnlbFhTKti0VSRMxTW5Wyem1WRRW2dFJver4QKpMvMryouhzpA+fcF06Fo3uzmXN2o7Lk9FRpBogCF0oxUVhHKlNyeWbqREIAgCAIAgCAiqPQHy79TO0hc44Wmfdb/ikfudqG9w369y5d7Xy9C46kJy6Hzh71oJZKGzbBY/2RLknRVRaWb1hdSt56lx1PY5bjw8AgyFy3GVKWGe0pVYVoaostqVaLhXNRmsSIygnyWOFzRzTqtR2el6qTwzUqWsZLgtcPnztz8llVr2ksZyjRqWEeiO+lnDD8UEdwV9LtOecVo5XuNWVnNeydFOph3GYYCOgC6FCpY1llxSa9CuUbmKxlnTTr0QIBYBysFuwrWsI6Y4wUyhWby8nOMTh2kn3R3D6LVhWsYSbUfXj/AAtdO4ksbipntIaGeitl2rHHgixGxqvkr8Vnhd8K0qtW4uGm3hehtU7FR9o832hzf2bZqHXQbk62CrnauXhXLNxSpUI6n+WfP8XjC95c6DeAAbR05rpW1KNGGhHCubqdeev5ehxvIOhdroVicsbbmo577o1A2Kp5I5yddDh3kdI8+9VTTzgg8o6qVQAmC8cutlVKEWdWh2nWpRxnPvJKOa1wYDG1J0gkG3MLMLSE/ZeGdm27UVVYa3LbB47EO/y7/NWRsZrqbbuIPlF5gsHin/8ALDepkrZp2UupRO5po9TlGUubdxkro0bdQOZc3alsj0NNsLdRypPJuhgIAgCAIAgMEoCKpUQHnO1naIYWlIg1HWpt+bj0Cpr1e7j6ldWqoL1PiGNrEuLnEkkkkm8k6krhvLe5RHLWSvqPKsSRPTgjbWhWIshPB14PMxS0teTyP2WJ0Y1FhnQtLx0H4T2GT50yq2x94aj69y0J206Z6W3u6ddbPctmVlr5wbLgTsqqamVuJIKizsyGlGZ6qOiIwbA9VLu4kTYKSgjD2JqbJV0aeSuTwWWHy97mktAmLcWk9ei36Nq2jRrXCifOu0uTY9jzUr0y9uz2DibE6FoktEFWujKPQ5FeUpvOclBRrCATB7jBnaVW0a6i8kjy20GdJkRc8omVXIzJLBMylxH3S02vsNJPxfRV9UinPQjZUggjUTrcX6KuSMSaS3JG1HAkxM6xoouBDKwZp4tzIc0wWu4gdwdPqswTi9jKnpeU9z6p2M7V0MSG06gbTr6Ro2oebTsf+nyXYo1Yy2fJswu5T2b3PaNpAbLbwiTk2bAIYMoYMoAgCAIAgCAge5ZwCh7RZ4zDNlxl5+BgN3H6Dqq6lRQXqVVa0aa35PntTJcbjahq1GcIcQQah4QG7AN+IDwWjKjUqyy+DQVOrUetr5nQ/wDTYm5xDWzqAwkDuJddSdh6m7CDXLODMv02cP8ACxDHdHtLfUErLsmvZZNplZ/w8rR71WkP7Q530CK1a5ZlRZpS7BuJDXVJHRsepWVR35Lo0n1PSZdktHCsIY33iIc43J6dyvSjFF8ab6FVjq7mmWC3LZc+tZ0p7rY7FC7qwWHuQ08/j42uHUCVz52E1w8nQjeU5crB10+0VLd0d4IVLtqy6Fne0n1Jhn9L+seElZVGr/8AIc6f/wBEtPO2H4Q93c0/VWxt6nkVupT8yxwdSo/4aZHU/ZbELaXUqlVgj0uW5a7Vy3qVBI59e5XCPQYehC3YrBy6lTJ1BqmUtlZmPZvDV71KTCf6gIPmFCVOMuUZVRo81jf0zoOvTcW9CJWvK0i+GT7yL5RSYr9Mao+B7T4kH1CqdnJcMg402V5/T3Eg3aT3cJ+qqdrPyIOjB9foTU+wtTd1VvfR4h5hyyrb0ZXK0zxM6mfp453+ZaD1ouH+pWK1T5f0Kv4UvM1r/pjXiadeg42tD2XG83g7qf8AGeNmVfxJrqdOEzrM8uIGLpPrYcWLxDywdKjf9fmpKVSnzwZ7yrT9tZR9AyXOqOKp+0oPDhuP3NPJzdQVsxmpLY2YTjNZiywCkTMoAgCAIAgCA58S13CeAAuj3ZMCepGyNvGxh5xsUmV9mWtea1Z3ta5/efhb0YDoFXCkk8y3ZTToJPVLd/vBcnDBXF5E/AgrAwQvy4ckMrBA7LTyCjgmmQOygqOkmpnNVyAlRcS2NZI5KnZQHZQdMtVyjnd2Jadgsd0TV0jDewVPcBY7kz/LR2UOw9IftHkFnuSLvS0w3Zmk3Ro8lJUUVu8kWVHLmt0AU1TSKZXEmdLaQCngpc2zcNWSOTMIYMoDEIBCAQgCyZEIDXgHJYGWCxMDJ5vE9j6Yq+3wrzhqu/swPZv6Pp6Ed0Kp0lnMdil0Y51R2f7yj0rJgTE7xYT3K0tNkAQBAEAQBAYQCEAhAZQGIQCEAhAIQCEAhAIQGYQBAEAQBAEAQBAEAQBAEBhAEAQGUAQBAEAQBAEAQBAEAQBAEAQBAEAQBAEAQBAEAQBAEAQBAEAQBAEAQBAEAQBAEAQBAEAQBAEAQBAEAQBAEAQBAEAQBAEAQBAEAQBAEAQBAEAQBAEAQBAEAQBAEAQBA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CEAAkGBxQTEhUUExQTFhQXFxgYFRUXFRQWGBcYFRUYFxcXFxYYHCggGBolGxQXITEhJSkrLi4uGB8zODMsNygtLiwBCgoKDg0OGxAQGzQmICQsLCwsNDQvLC8sNSwsLCwsLCwsLCwsLC8vLC8sLCwsLCwsLCwsLCwsLCwsLCwsLCwsLP/AABEIAMIBAwMBEQACEQEDEQH/xAAbAAEAAgMBAQAAAAAAAAAAAAAAAwUBAgQGB//EAD0QAAEDAgQDBQcDAgQHAQAAAAEAAhEDIQQFMUESUWEGcYGRoRMiMrHB0fAHQuFScjNEwvEXQ2KCkqLSFf/EABsBAQACAwEBAAAAAAAAAAAAAAACAwEEBQYH/8QAMxEAAgEDAwEFCAMAAgMBAAAAAAECAwQREiExQQUTIlFhMnGBkaHR4fAUscEj8TNCUgb/2gAMAwEAAhEDEQA/APuKAIAgCAIAgCAIAgCAIAgCAIAgCAIAgCAIAgCAIAgCAIAgCAIAgCAIAgCAIAgCAIAgCAIAgCAIAgCAIAgCAIAgCAIAgCAIAgCAIAgCAIAgCAIAgCAIAgCAIAgCAIAgCAIAgCAIAgCAIAgCAIAgCAIAgCAIAgCAIAgCAIAgCAIAgCAIAgCAIAgCAIAgCAIAgI6ldrdXAd5Vc6sIe00icYSlwjSpi2DVw8L/ACUJ3NKHMjMaU5cIifmTBzPUCyplf0Vxv7ixW02TUsU12h+iup3NKp7LK5UpR5RMrysIAgCAIAgCAIAgCAIAgCAIAgCAIAgCAIAgCAIAgCAICOtWDRLjAUZSUVlkoQcnhFHi86JMNsPVcytetvEdjpUrJJZlucD8e8/ud5lcud3Ub5eDaVCC6ETqpNybrRuK0nu2TUEuAKhK5zrVcYjx+/UOKJmVCLykbmrHxZ2/fmVuKexKx8XhbkLnT4mvsQcclnhMfFjcfJd6z7RxhSeUadW3zui0Y8ESLhdyMlJZRpNNPDNlIwEBHQrNe0OaZB0KxGSksozKLi8MkWTAQBAEAQBAEAQBAEAQBAEAQBAEAQBAEAQGlWoGgkmAFiUlFZZKMXJ4R5TNMxNR3TYLiXVzqZ3Le3VOJWuqLnylsbaiZa9akpGHE2a5a78RhompO5GOi12nl6XgrkvM7KNHc8pA38lZTtc4lLnn1/fLdFEp9ESuomJg+RhXTtpKOcP5bfv0K1NZI+mvW4WbdVHLTFavmvqT254O3DZiKdiZ6TovQ0LnuI4k8mtUtnU34JG580mOE9Ssx7YjOemMc+pF2Eks5NanaATZvqoVu24QaSiZj2e8bs5MNmnsw4NAguc6D+3iMkDmJVEe2MZUV8y2VmpYcjLcw4nS8F3TieAPAGFGHajc/wDk3+a/BGdnHG2xX5tmjWkNh1ME2qMe7bQxPputuj2hB1NGMJ8NP5FNewfcupF8colwPao0iGVw97DZtdo4p/ua0SF0u/0vElt5nHjXcXiXzPXU6gcAQZB0K2TaTybIAgCAIAgCAIAgCAIAgCAIDR9Vo1IHeQFXOrCG8pJe9klGT4RgV27EHuvrooq5pPiSM93Jcoe3bpPoVj+TSzjI0S5KPP67ne60OLReQDc/h9VpXdzGSwnsdGypxj4pPc829xGoPkuPKWdzsJJ8ERqKqTJ6TZtRUSMOJlr5WrUWNsmHHB04apDr+ijTxCe/0KakcotsHqJmR4mCBDuoEQunbw8azyvnh4w/XGMGjV426/uDsxuIawRMu/NQdu5dScIpYzl/vT7GvRpym88Ipq2KJ3WvOoorStjowpJHM6qtCpJz8K6/0WqBqKuvqpNqnT0xM6TZr1oSnp+JhxNr/f118lGOcZMbElPaZnaFN09STbfpghL0Nczy/wBowggyL9x+yn3dSDz5b/v3MUqsU8Ph7HmcqzI0XOpvDtYjhNQdJEyfC69Rb3cJxTXU8tdW9S1qOMk8dHjKwdtTOcVhcQWyz2ZuCQWt0Jgna1pM3W05ThLBqOpUpzx0PoOR5szE0hUbY/uadWnqtmMtSyb8JqSyWKkTCAIAgCAIAgCAIDDnACTYLEpKKy3sZSb2RyDFF5imLDVxmPAbrm/zpVpabdZS5b4+HmXOkoLM38AcMTd7yRuPhHooSta03qqVXjrjZDvEtox/0iFegzdvlPr4rXjX7No7ak38/qT7uvPow/M6Y0E9RF7KMu27am2qcc+qwZVrUfJB/wDuibsMc5VC/wD0UM709vf+Cz+A8bSJmZxTPMGJiFtrty0knqTWPQrdnVRq7MaJFxb+0KuXatjJLVHZ+n2JK3rLh/UiOBw1WwDZ6WP8qdKFjc+GlLf6k+/uqO7zgrMf2ac29M8Q5Gx891rXHZtWG8d0blHtKMtqiwUFUFjocCCNiFxKkd2nyjqRanHMWb0qtx+d6rp41rC/epGUNizw2YcLbEEzA/7bD0GnVdi1qOK2ed/62Rp1LfVLdfrOatiHEybzqrZ1GXQpxWyIJWq/MswOPuWF5saTHFzVU5mcY4N2OvbZacvFLYi1tuS8RO1+ltljMn039CGEjrpRY7QBAtI7+9btFLCl6L0z5/Xk15Z4O99K0mWjb4iPP6LbnSeNUtvm18/8NZTWcLc8H2yy48XHvzH0IWvTnKFTD/B04aatHHkQZZmftWsZV4jUpmGniPvtdDQH8yJ1vou9b3KqJRlyjy/aVo6b1pbf1+C8yrHvoVJ0Mw4bPbJG1pt5rei2uTQhKUeT6Jg8U2qwPYZB9DyPVbCeTcTTWUTrJkIAgCAIAgCAjr1gwFzjACrrVoUoOc3hIlCDm8ROKlTdVPE+zf2st5u5rkxhVvXrqbQ6L/WbMpRpLTDd9X9iTG4sUxYS7losX17CxilFZl8vmQo0XVe/BT4nHOeIJtrbQLztxe1bmPjl6+hv06EYPZHA4arm6XlpI2kahVqO5kyBKsjBvccGGiT+clDnYN4RkkmyytUsRGy3NuHfkrNKfHQxk7cNmr2nUvHI7dxXWte1K9GS0vXHyf8AjNapaQkvJlpicJSxLLgTGu7Ty6Lvzt6F9T1w56+/yZp061W2n+7nic6yx+HNxLZs/wC/JecuLaVGWlr4norS5hcLbnyNMMYbJ1Oq3beCjDL6kqm8sIyX/hUKktzGDM+KrbGMGrnfgCg5t7GUg16pqSDRK0j+DvcaLX2axwQaZNQBdIBmLxpMfws04OeYxfrjzwVzxHdnbQdxGAYkRexEGR9lu0pqfhTxlY35W+fwa01p3fQuqVYQOL3ZAIk7jbxXYjVjha9spc+fl8Tnyg99O+MlJ2nwXEw20joHE6HyWheUtPiXTHxz1+R0LCrvh9T547DlrrbKqnWaw0blehGacZLZltUxk0mjRwPu9eI3H1Xet7tVobbNHkb6zlayw+Hw/wB6ll2Z7SeyeOL4DAf/APXeFs062HuatOeln04GVum4ZQBAEAQBAEBXsiq4kzwNMNGxI1PVcl4u6rz7Mdl6vzNp5pRSXL5+xPjMW2m2T4BWXt9Tsob89EV0qUqssI89i8XxniIAnlf5rx11c/yJ97Nc+X5OpTo6FhEBYIsZPIBUulBx8Ly/It1PO5GoLfDXJM34gBbVbEnFRenkjhsN+aqhz7wzUNE+arlCKk8mW3g2azklKm3sjDl5m5bt/PyWxKMNSj1/fIin1IzSJkT85VGG5NZ3+JPUjuyiu2lJhxkbQun2Z2hStG24t5Xp+/Y1bqnKrhFuK1KuCwwZFwV6GF1adoJwT3+vw/Bo6KtBqR5DtDljqBkAmmTY8u9aF1SnQ2l8DvWNzGusP2ilZUlcpy1HQccEod19Vh4ZDBtxJlGMGZ71TJp8jGDcenNVST5IktE35dR80WM7lc+DrcTaQJaO6RsQd9VfLLxqw2l8103KFjfHDLrB4jjZHCHxEA623k6rsUKyq08JKWEuf7y/wc+rT0TznGRjocx5kkCZkyJNvGLrNWUZQlJPZZ92fwKOYyS/cfk8BmOH4XFcmOY+FnoViccihhG1AWOmHCO7kVZSrulNSRrXltCtRcJopMZhH0qvs3WOxGhGxH5svQUakaqTR4O6ozoS0s+0dmC44SjxmXcABPdYei7EFiKRtUW3BZLRSLAgCAIAgOXM6vDTPM+6O91lp9oVXToSa5ey972LreGqovTf5DCM4GAHYLXsYOhQ/wCTpuKstc8rqeex2MLySYidOi8VeXk7qq5y+HuOtRoqCORzvJQk9k0XJGp71jS887kjcP5/yp6nF5k/uRx5GQeRupQeXs9zDXmT4JvG/g0J9Oq2rak7ip3T2b4+5XWeiOs6cPk1T2kugATeQZnSAt2j2Jcuo3Ux13zz5YKal7T0YjyZdlz2i8Ac59AFqVOzbmhHx4S887+5GFcQk9iHh4RyHdJ81qKMoQedl838yzOpkRjWDHqeqrk441OO31fqTWeMkTnWWtysk0tzNMwQQXcWukabgrYpx0tSi3q+XyEllNPgv6Dm4ikQ8A7OH18l663qR7QtszXiXPv8/icualbVcwfuPn+cZecPV4T8Ju2/p4LhVKbhJxfJ6m1uFcU9XXqRsf0lVtvoiTRJxFRbk9yOEZBVUn5jBtKjjcib03dP4SPuItHZhKpAJBFiLHcaG2isozcMyi910/v0KKsNTw0T4asBMF0TYaCJ3HJXUpxWcN87e71KqkGzqe+R1M/CYudjz3SU9e/OfJ438vXqylR0soMwp3v3/wAKC5xI6dCW2wy6nLgTue7yWdm05dTNeWItI07eYEuoMrNF6buFx5NcLf8AtHmu1Y5cMrp8v3c8p2pBOOT33ZipxYSgedJnyuvR03mKZp0vYRaKZYEAQBAEBX5qRNMEgDj+QsuV2phxpxk9tRtWyeJNeR0YphNNwGvCY8lbdU3K1nCHOl/0VU2lNN+Z5NzesHfQRC8FpT2zh/A7ieAxoI1Hj81fSUWsZX71DbT4JKtNp+Fx/wDGPUranClLaEvp9yMZSXK+pGI05bwq3CL2Jb8mhoEk8M9IBVat8ybhn02Ja0l4i+7P0arQeOzdp18OQXpex6NxSi+82j68nMvp0pNaOS2qAnTmu3LxLws0Y4XIe0EQbqM4wqLTJZCbjuilr1eFxaGEcuL+bLxtetOnUdONLGPP87fE6EI6llyOOpVm5WoqufFNGwo42RI6o0tEkgjk2QfHZbsqlKVFZbT9Ft+CCjJS2RCaJiWttvbXxIWr/Fq6c047ddufi0yzWs+Jk+SVy2pwn91jblotvsWs6Nxof/ts/wDCu8gpw1LoS9scvFSgT+5nvDw2XY7Xt44VRc8EOyrh06yXR7HzqjVXnZI9ZOJ1MeqmilxJWFRZWzaVFoxg3addrfgUs5eXsRfQlZ8IO8rGEo59SD9rB2YdzrXuNPWyynPKw/d6FFRR32J5B58/HmpU1rfH/fn+PqVbo4sTTn+NVfTp+v3NinLBLgKV+vPkpSXiSXL+hCtLYuq2AbVw9SkdHMvPQg/Rd/synGMdPocK+8cXk7uyLOHCUW/0gt8nEQuzBYjg51H2EXCmWhAEAQBAV+btsw8nj1BuuZ2pBSpxb6SRtWr3kvQ7mFblJpxTRrNHlMdVLnONhfkAvn1zVq1as5N439x26MdMUjlCohHbOS9kx4YuCDzn6LedOm4rKaf70K1qzsaiidiY3J/LKUKElHKbx++8y5rqT4SoAbk8I1MkX6cytijWgs6m8LrnHy9SurFtbck9XtGQRwttuSZK2n29JSShHb15K49mprxPc7q1V1ahxNkcwNwOS3LydW6su8pbeeOprRhGjW0yKaniHU3S0meukdy87Qr1KEswk8rz4+RvypxqRw0dWLxXtIIJB5TbTUfZXXl5/LlqTafll445X2KaVLutmsnK1ttvK/iufGnlZz9P7L29zZ7nAQY2MfJWVZVoRUJY88fvQilFvKDDw6ieU6eAWYTlQe6z5Z4+CMtauGdFLMSDIawR0+y3qPalZSU9MVj0KZW6aw2y9c4VKUxIc2Y8NF6mtKNzaa0uVk5iTp1MeTPkNZnDUe3+lzh5FeUZ7yD1U4y80iamVU0QaOhjrKONipolWNPmQJGrKx1IMlYYseceay1h7fgg1k6aJ9NVmMF05RTInYPzkp04b5K2yOoyVsJbEk8HZg6fRTjHL4NerIvqeHmk9o1NNzQd7heisqWmOPTByLiWo5ewpqHBUnVfjdxOO3xPcR6LcotuCbOdbau7Wrnf+y/VpsBAEAQBAcuZU+Km4ePkqLmkqlJxZdby01EyPK8TxMA0IsRK0LGvmOjqtmTuaWiXoyozvD8LyYABvPzXmu2LWVO4cv8A1e/3N+0qaoY6lfTJ2/3WpScnhQRtNLqbvceKA0jaDc+uiulJqbUYemHu/wAfDgiktOWzVx5knpMAKmcm9ufTOxleg4tPz0Va2w5PP75DBzihJOw3PL7qWnMs9P3Yt7zCLXDZqaYFNrYEGCTeddF1aPa06MO5hHC3x7zSqWiqPvJPc5ahDjxaE62subKUZ+PGG+fL3l0cxWnoRvKon4lnoTRqypzlVJrPi/Jlx8iQVB1V8KsF5kXFmHnlCjUks7fv+BLzMO4Y+Ig8o+o+yxiLW8sNen+p/wCGVqzxsenwlM06ABN4k9JuvYwjO17Ow3vjPz3/AAcarJVKzaPlGZvmvV3993zXClvue1tf/DFeiMsVLRJnVT09VhIplySNf+Qs9NiDRKw/NSUMkGTtCkoY4KmdFJ0BSikiqSyyZhspxRWzdqsXqRZ34Rq2aEXk1qrPR4OnwtE6m5Xorem4Q35ORVlqkTq8rCAIAgCAIDDhNkMp4PMDFGjVcDpJn6Lzt4pUKjqwXvOx3SrUk0W44a7IdHMRBI6qVOcO0KThVSyuOrRo+KhLKKbGZfUY4cIcTsQLeey4tzYV6M46ct+a4OhSuKc4vUQmRImTuRz3knTRVxyotc/f1f8A2WbPDOT2i5/eN/Ev0kgpR8Ugctz4bKXdyhvNYRDVn2Tbi4iBoO76Kym+8ms8GMaUYqi89ynWeOf1GY8AWi6oi2sNP9+xh7mzn6kR3cuqnKeMuKX29TCXmaBkm8fncqo023u0SzjglFIHRwNja/yVroxk/BJdfP8Aohra5RDEW1la2GnhFnO53ZdgfaOA2F3EX8JhdawsO/qqLey3f24/1mtXr93HPXoWnaHHijRcTs0nwH1Xou1avgVGPX+jQs6TqVEfHWYiSXHUkk95MlcWceh7CEsLB30qgWu0W8nXTqd6hwVSiTMGn5qi5K5ErD+dytRBkzSprcrZ0t2ViiVMlYsqJWzophWKJVIvMqw0mToF1rOhl5ZzbmrjZF2uwc4IAgCAIAgCAIDz3ajB6VB3O+hWjeUsrUjq9nVuab+BU5XmhYSARJXm6iqW7c7fl8m9cWqmtz1eAxIe2fNdns+6Vaks89TiVqTpywcmJyUOPuu4RM8JEjylUVux41HmEsJb45RdTvXFeJZ9epTPo8JcQAIOp58gF5uUMSk4rGH1/pL9950FPUlk5qxNpi/335LXqZSWf39+ZfBGrHrCqNPJloOcSlSUpJZCWDemfnfrCjFuPuyRkjafBZ1777EcGrjZSdTbHQyluGmY/wBh5hSi9TT5+n1Rl7F5leCa8Evh0GzoIm286969J2fYUqycqm7T5xj5+fvObc1pQeI7ehZVntpNsB3cyujd16VpTxBb+RpxjKrLc+a9t8e+qIE8HFLjsSNB3LiUKc5p1Zdf35HoLaiqa9Tx9MwYkKU4m9GZYUXLVki+MixwwlV6csnJ7HYwKahuUtkzApqJW2TMU0itkzFYkVsnoM/hWxplc2WeX4MvP5A71uULZzZpV6ygj09CkGgALtwgoLCONObk8skUyIQBAEAQBAYKAhrVw0EuIAAkkmAANSSmUllmT5j2u/UQv4qOFA4Lh1VwniG4Y06DqfRcu5vNScI8eZhVXCSlHlFZlua+0aDN9+hXnqsqkHhnsLOvC5pqa56l/luZuaQZNuqrjB6u8pvDMXFrGW2D1mX581wPFY9FvQ7YlTT75Y9xw69hKD8JNicKytdpAd8+9RnSoX71weJldOrOjs+CjxeW1GTIJ6gSP4XJuOzq1DOpZ9Vujo0rmnPhnOKZ5RAm/etXu3u+OpdqRsadwJHWOisdLxKOef8ADGrbJJh6NiToLwPL6hThQxFynwv+vsQnPdJcmm3jotXT4csl1Omhl9R/wtt1sFuW/Z1xWfgjt9CmdxTh7TLXC5E0fF4gfdegodhQiv8Akf77zRqX0n7J31qraTNoGy3a9zTs6eILJrRhKrI+f9ru0sNMESfhE/EeQ6XXnKdOd3V33y939jsxhC1p65c9F6nzWs1xlz3uM3Mkm/dt4L02IwjiK2Rxp15NttnI+lKolMr7zqW+V4ktgOMjmtGvRTWqJ1LHtPE+7qvbo/uejwtUFc5pLk9KnlbFhTKti0VSRMxTW5Wyem1WRRW2dFJver4QKpMvMryouhzpA+fcF06Fo3uzmXN2o7Lk9FRpBogCF0oxUVhHKlNyeWbqREIAgCAIAgCAiqPQHy79TO0hc44Wmfdb/ikfudqG9w369y5d7Xy9C46kJy6Hzh71oJZKGzbBY/2RLknRVRaWb1hdSt56lx1PY5bjw8AgyFy3GVKWGe0pVYVoaostqVaLhXNRmsSIygnyWOFzRzTqtR2el6qTwzUqWsZLgtcPnztz8llVr2ksZyjRqWEeiO+lnDD8UEdwV9LtOecVo5XuNWVnNeydFOph3GYYCOgC6FCpY1llxSa9CuUbmKxlnTTr0QIBYBysFuwrWsI6Y4wUyhWby8nOMTh2kn3R3D6LVhWsYSbUfXj/AAtdO4ksbipntIaGeitl2rHHgixGxqvkr8Vnhd8K0qtW4uGm3hehtU7FR9o832hzf2bZqHXQbk62CrnauXhXLNxSpUI6n+WfP8XjC95c6DeAAbR05rpW1KNGGhHCubqdeev5ehxvIOhdroVicsbbmo577o1A2Kp5I5yddDh3kdI8+9VTTzgg8o6qVQAmC8cutlVKEWdWh2nWpRxnPvJKOa1wYDG1J0gkG3MLMLSE/ZeGdm27UVVYa3LbB47EO/y7/NWRsZrqbbuIPlF5gsHin/8ALDepkrZp2UupRO5po9TlGUubdxkro0bdQOZc3alsj0NNsLdRypPJuhgIAgCAIAgMEoCKpUQHnO1naIYWlIg1HWpt+bj0Cpr1e7j6ldWqoL1PiGNrEuLnEkkkkm8k6krhvLe5RHLWSvqPKsSRPTgjbWhWIshPB14PMxS0teTyP2WJ0Y1FhnQtLx0H4T2GT50yq2x94aj69y0J206Z6W3u6ddbPctmVlr5wbLgTsqqamVuJIKizsyGlGZ6qOiIwbA9VLu4kTYKSgjD2JqbJV0aeSuTwWWHy97mktAmLcWk9ei36Nq2jRrXCifOu0uTY9jzUr0y9uz2DibE6FoktEFWujKPQ5FeUpvOclBRrCATB7jBnaVW0a6i8kjy20GdJkRc8omVXIzJLBMylxH3S02vsNJPxfRV9UinPQjZUggjUTrcX6KuSMSaS3JG1HAkxM6xoouBDKwZp4tzIc0wWu4gdwdPqswTi9jKnpeU9z6p2M7V0MSG06gbTr6Ro2oebTsf+nyXYo1Yy2fJswu5T2b3PaNpAbLbwiTk2bAIYMoYMoAgCAIAgCAge5ZwCh7RZ4zDNlxl5+BgN3H6Dqq6lRQXqVVa0aa35PntTJcbjahq1GcIcQQah4QG7AN+IDwWjKjUqyy+DQVOrUetr5nQ/wDTYm5xDWzqAwkDuJddSdh6m7CDXLODMv02cP8ACxDHdHtLfUErLsmvZZNplZ/w8rR71WkP7Q530CK1a5ZlRZpS7BuJDXVJHRsepWVR35Lo0n1PSZdktHCsIY33iIc43J6dyvSjFF8ab6FVjq7mmWC3LZc+tZ0p7rY7FC7qwWHuQ08/j42uHUCVz52E1w8nQjeU5crB10+0VLd0d4IVLtqy6Fne0n1Jhn9L+seElZVGr/8AIc6f/wBEtPO2H4Q93c0/VWxt6nkVupT8yxwdSo/4aZHU/ZbELaXUqlVgj0uW5a7Vy3qVBI59e5XCPQYehC3YrBy6lTJ1BqmUtlZmPZvDV71KTCf6gIPmFCVOMuUZVRo81jf0zoOvTcW9CJWvK0i+GT7yL5RSYr9Mao+B7T4kH1CqdnJcMg402V5/T3Eg3aT3cJ+qqdrPyIOjB9foTU+wtTd1VvfR4h5hyyrb0ZXK0zxM6mfp453+ZaD1ouH+pWK1T5f0Kv4UvM1r/pjXiadeg42tD2XG83g7qf8AGeNmVfxJrqdOEzrM8uIGLpPrYcWLxDywdKjf9fmpKVSnzwZ7yrT9tZR9AyXOqOKp+0oPDhuP3NPJzdQVsxmpLY2YTjNZiywCkTMoAgCAIAgCA58S13CeAAuj3ZMCepGyNvGxh5xsUmV9mWtea1Z3ta5/efhb0YDoFXCkk8y3ZTToJPVLd/vBcnDBXF5E/AgrAwQvy4ckMrBA7LTyCjgmmQOygqOkmpnNVyAlRcS2NZI5KnZQHZQdMtVyjnd2Jadgsd0TV0jDewVPcBY7kz/LR2UOw9IftHkFnuSLvS0w3Zmk3Ro8lJUUVu8kWVHLmt0AU1TSKZXEmdLaQCngpc2zcNWSOTMIYMoDEIBCAQgCyZEIDXgHJYGWCxMDJ5vE9j6Yq+3wrzhqu/swPZv6Pp6Ed0Kp0lnMdil0Y51R2f7yj0rJgTE7xYT3K0tNkAQBAEAQBAYQCEAhAZQGIQCEAhAIQCEAhAIQGYQBAEAQBAEAQBAEAQBAEBhAEAQGUAQBAEAQBAEAQBAEAQBAEAQBAEAQBAEAQBAEAQBAEAQBAEAQBAEAQBAEAQBAEAQBAEAQBAEAQBAEAQBAEAQBAEAQBAEAQBAEAQBAEAQBAEAQBAEAQBAEAQBAEAQBA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ata:image/jpeg;base64,/9j/4AAQSkZJRgABAQAAAQABAAD/2wCEAAkGBxQTEhUUExQTFhQXFxgYFRUXFRQWGBcYFRUYFxcXFxYYHCggGBolGxQXITEhJSkrLi4uGB8zODMsNygtLiwBCgoKDg0OGxAQGzQmICQsLCwsNDQvLC8sNSwsLCwsLCwsLCwsLC8vLC8sLCwsLCwsLCwsLCwsLCwsLCwsLCwsLP/AABEIAMIBAwMBEQACEQEDEQH/xAAbAAEAAgMBAQAAAAAAAAAAAAAAAwUBAgQGB//EAD0QAAEDAgQDBQcDAgQHAQAAAAEAAhEDIQQFMUESUWEGcYGRoRMiMrHB0fAHQuFScjNEwvEXQ2KCkqLSFf/EABsBAQACAwEBAAAAAAAAAAAAAAACAwEEBQYH/8QAMxEAAgEDAwEFCAMAAgMBAAAAAAECAwQREiExQQUTIlFhMnGBkaHR4fAUscEj8TNCUgb/2gAMAwEAAhEDEQA/APuKAIAgCAIAgCAIAgCAIAgCAIAgCAIAgCAIAgCAIAgCAIAgCAIAgCAIAgCAIAgCAIAgCAIAgCAIAgCAIAgCAIAgCAIAgCAIAgCAIAgCAIAgCAIAgCAIAgCAIAgCAIAgCAIAgCAIAgCAIAgCAIAgCAIAgCAIAgCAIAgCAIAgCAIAgCAIAgCAIAgCAIAgCAIAgI6ldrdXAd5Vc6sIe00icYSlwjSpi2DVw8L/ACUJ3NKHMjMaU5cIifmTBzPUCyplf0Vxv7ixW02TUsU12h+iup3NKp7LK5UpR5RMrysIAgCAIAgCAIAgCAIAgCAIAgCAIAgCAIAgCAIAgCAICOtWDRLjAUZSUVlkoQcnhFHi86JMNsPVcytetvEdjpUrJJZlucD8e8/ud5lcud3Ub5eDaVCC6ETqpNybrRuK0nu2TUEuAKhK5zrVcYjx+/UOKJmVCLykbmrHxZ2/fmVuKexKx8XhbkLnT4mvsQcclnhMfFjcfJd6z7RxhSeUadW3zui0Y8ESLhdyMlJZRpNNPDNlIwEBHQrNe0OaZB0KxGSksozKLi8MkWTAQBAEAQBAEAQBAEAQBAEAQBAEAQBAEAQGlWoGgkmAFiUlFZZKMXJ4R5TNMxNR3TYLiXVzqZ3Le3VOJWuqLnylsbaiZa9akpGHE2a5a78RhompO5GOi12nl6XgrkvM7KNHc8pA38lZTtc4lLnn1/fLdFEp9ESuomJg+RhXTtpKOcP5bfv0K1NZI+mvW4WbdVHLTFavmvqT254O3DZiKdiZ6TovQ0LnuI4k8mtUtnU34JG580mOE9Ssx7YjOemMc+pF2Eks5NanaATZvqoVu24QaSiZj2e8bs5MNmnsw4NAguc6D+3iMkDmJVEe2MZUV8y2VmpYcjLcw4nS8F3TieAPAGFGHajc/wDk3+a/BGdnHG2xX5tmjWkNh1ME2qMe7bQxPputuj2hB1NGMJ8NP5FNewfcupF8colwPao0iGVw97DZtdo4p/ua0SF0u/0vElt5nHjXcXiXzPXU6gcAQZB0K2TaTybIAgCAIAgCAIAgCAIAgCAIDR9Vo1IHeQFXOrCG8pJe9klGT4RgV27EHuvrooq5pPiSM93Jcoe3bpPoVj+TSzjI0S5KPP67ne60OLReQDc/h9VpXdzGSwnsdGypxj4pPc829xGoPkuPKWdzsJJ8ERqKqTJ6TZtRUSMOJlr5WrUWNsmHHB04apDr+ijTxCe/0KakcotsHqJmR4mCBDuoEQunbw8azyvnh4w/XGMGjV426/uDsxuIawRMu/NQdu5dScIpYzl/vT7GvRpym88Ipq2KJ3WvOoorStjowpJHM6qtCpJz8K6/0WqBqKuvqpNqnT0xM6TZr1oSnp+JhxNr/f118lGOcZMbElPaZnaFN09STbfpghL0Nczy/wBowggyL9x+yn3dSDz5b/v3MUqsU8Ph7HmcqzI0XOpvDtYjhNQdJEyfC69Rb3cJxTXU8tdW9S1qOMk8dHjKwdtTOcVhcQWyz2ZuCQWt0Jgna1pM3W05ThLBqOpUpzx0PoOR5szE0hUbY/uadWnqtmMtSyb8JqSyWKkTCAIAgCAIAgCAIDDnACTYLEpKKy3sZSb2RyDFF5imLDVxmPAbrm/zpVpabdZS5b4+HmXOkoLM38AcMTd7yRuPhHooSta03qqVXjrjZDvEtox/0iFegzdvlPr4rXjX7No7ak38/qT7uvPow/M6Y0E9RF7KMu27am2qcc+qwZVrUfJB/wDuibsMc5VC/wD0UM709vf+Cz+A8bSJmZxTPMGJiFtrty0knqTWPQrdnVRq7MaJFxb+0KuXatjJLVHZ+n2JK3rLh/UiOBw1WwDZ6WP8qdKFjc+GlLf6k+/uqO7zgrMf2ac29M8Q5Gx891rXHZtWG8d0blHtKMtqiwUFUFjocCCNiFxKkd2nyjqRanHMWb0qtx+d6rp41rC/epGUNizw2YcLbEEzA/7bD0GnVdi1qOK2ed/62Rp1LfVLdfrOatiHEybzqrZ1GXQpxWyIJWq/MswOPuWF5saTHFzVU5mcY4N2OvbZacvFLYi1tuS8RO1+ltljMn039CGEjrpRY7QBAtI7+9btFLCl6L0z5/Xk15Z4O99K0mWjb4iPP6LbnSeNUtvm18/8NZTWcLc8H2yy48XHvzH0IWvTnKFTD/B04aatHHkQZZmftWsZV4jUpmGniPvtdDQH8yJ1vou9b3KqJRlyjy/aVo6b1pbf1+C8yrHvoVJ0Mw4bPbJG1pt5rei2uTQhKUeT6Jg8U2qwPYZB9DyPVbCeTcTTWUTrJkIAgCAIAgCAjr1gwFzjACrrVoUoOc3hIlCDm8ROKlTdVPE+zf2st5u5rkxhVvXrqbQ6L/WbMpRpLTDd9X9iTG4sUxYS7losX17CxilFZl8vmQo0XVe/BT4nHOeIJtrbQLztxe1bmPjl6+hv06EYPZHA4arm6XlpI2kahVqO5kyBKsjBvccGGiT+clDnYN4RkkmyytUsRGy3NuHfkrNKfHQxk7cNmr2nUvHI7dxXWte1K9GS0vXHyf8AjNapaQkvJlpicJSxLLgTGu7Ty6Lvzt6F9T1w56+/yZp061W2n+7nic6yx+HNxLZs/wC/JecuLaVGWlr4norS5hcLbnyNMMYbJ1Oq3beCjDL6kqm8sIyX/hUKktzGDM+KrbGMGrnfgCg5t7GUg16pqSDRK0j+DvcaLX2axwQaZNQBdIBmLxpMfws04OeYxfrjzwVzxHdnbQdxGAYkRexEGR9lu0pqfhTxlY35W+fwa01p3fQuqVYQOL3ZAIk7jbxXYjVjha9spc+fl8Tnyg99O+MlJ2nwXEw20joHE6HyWheUtPiXTHxz1+R0LCrvh9T547DlrrbKqnWaw0blehGacZLZltUxk0mjRwPu9eI3H1Xet7tVobbNHkb6zlayw+Hw/wB6ll2Z7SeyeOL4DAf/APXeFs062HuatOeln04GVum4ZQBAEAQBAEBXsiq4kzwNMNGxI1PVcl4u6rz7Mdl6vzNp5pRSXL5+xPjMW2m2T4BWXt9Tsob89EV0qUqssI89i8XxniIAnlf5rx11c/yJ97Nc+X5OpTo6FhEBYIsZPIBUulBx8Ly/It1PO5GoLfDXJM34gBbVbEnFRenkjhsN+aqhz7wzUNE+arlCKk8mW3g2azklKm3sjDl5m5bt/PyWxKMNSj1/fIin1IzSJkT85VGG5NZ3+JPUjuyiu2lJhxkbQun2Z2hStG24t5Xp+/Y1bqnKrhFuK1KuCwwZFwV6GF1adoJwT3+vw/Bo6KtBqR5DtDljqBkAmmTY8u9aF1SnQ2l8DvWNzGusP2ilZUlcpy1HQccEod19Vh4ZDBtxJlGMGZ71TJp8jGDcenNVST5IktE35dR80WM7lc+DrcTaQJaO6RsQd9VfLLxqw2l8103KFjfHDLrB4jjZHCHxEA623k6rsUKyq08JKWEuf7y/wc+rT0TznGRjocx5kkCZkyJNvGLrNWUZQlJPZZ92fwKOYyS/cfk8BmOH4XFcmOY+FnoViccihhG1AWOmHCO7kVZSrulNSRrXltCtRcJopMZhH0qvs3WOxGhGxH5svQUakaqTR4O6ozoS0s+0dmC44SjxmXcABPdYei7EFiKRtUW3BZLRSLAgCAIAgOXM6vDTPM+6O91lp9oVXToSa5ey972LreGqovTf5DCM4GAHYLXsYOhQ/wCTpuKstc8rqeex2MLySYidOi8VeXk7qq5y+HuOtRoqCORzvJQk9k0XJGp71jS887kjcP5/yp6nF5k/uRx5GQeRupQeXs9zDXmT4JvG/g0J9Oq2rak7ip3T2b4+5XWeiOs6cPk1T2kugATeQZnSAt2j2Jcuo3Ux13zz5YKal7T0YjyZdlz2i8Ac59AFqVOzbmhHx4S887+5GFcQk9iHh4RyHdJ81qKMoQedl838yzOpkRjWDHqeqrk441OO31fqTWeMkTnWWtysk0tzNMwQQXcWukabgrYpx0tSi3q+XyEllNPgv6Dm4ikQ8A7OH18l663qR7QtszXiXPv8/icualbVcwfuPn+cZecPV4T8Ju2/p4LhVKbhJxfJ6m1uFcU9XXqRsf0lVtvoiTRJxFRbk9yOEZBVUn5jBtKjjcib03dP4SPuItHZhKpAJBFiLHcaG2isozcMyi910/v0KKsNTw0T4asBMF0TYaCJ3HJXUpxWcN87e71KqkGzqe+R1M/CYudjz3SU9e/OfJ438vXqylR0soMwp3v3/wAKC5xI6dCW2wy6nLgTue7yWdm05dTNeWItI07eYEuoMrNF6buFx5NcLf8AtHmu1Y5cMrp8v3c8p2pBOOT33ZipxYSgedJnyuvR03mKZp0vYRaKZYEAQBAEBX5qRNMEgDj+QsuV2phxpxk9tRtWyeJNeR0YphNNwGvCY8lbdU3K1nCHOl/0VU2lNN+Z5NzesHfQRC8FpT2zh/A7ieAxoI1Hj81fSUWsZX71DbT4JKtNp+Fx/wDGPUranClLaEvp9yMZSXK+pGI05bwq3CL2Jb8mhoEk8M9IBVat8ybhn02Ja0l4i+7P0arQeOzdp18OQXpex6NxSi+82j68nMvp0pNaOS2qAnTmu3LxLws0Y4XIe0EQbqM4wqLTJZCbjuilr1eFxaGEcuL+bLxtetOnUdONLGPP87fE6EI6llyOOpVm5WoqufFNGwo42RI6o0tEkgjk2QfHZbsqlKVFZbT9Ft+CCjJS2RCaJiWttvbXxIWr/Fq6c047ddufi0yzWs+Jk+SVy2pwn91jblotvsWs6Nxof/ts/wDCu8gpw1LoS9scvFSgT+5nvDw2XY7Xt44VRc8EOyrh06yXR7HzqjVXnZI9ZOJ1MeqmilxJWFRZWzaVFoxg3addrfgUs5eXsRfQlZ8IO8rGEo59SD9rB2YdzrXuNPWyynPKw/d6FFRR32J5B58/HmpU1rfH/fn+PqVbo4sTTn+NVfTp+v3NinLBLgKV+vPkpSXiSXL+hCtLYuq2AbVw9SkdHMvPQg/Rd/synGMdPocK+8cXk7uyLOHCUW/0gt8nEQuzBYjg51H2EXCmWhAEAQBAV+btsw8nj1BuuZ2pBSpxb6SRtWr3kvQ7mFblJpxTRrNHlMdVLnONhfkAvn1zVq1as5N439x26MdMUjlCohHbOS9kx4YuCDzn6LedOm4rKaf70K1qzsaiidiY3J/LKUKElHKbx++8y5rqT4SoAbk8I1MkX6cytijWgs6m8LrnHy9SurFtbck9XtGQRwttuSZK2n29JSShHb15K49mprxPc7q1V1ahxNkcwNwOS3LydW6su8pbeeOprRhGjW0yKaniHU3S0meukdy87Qr1KEswk8rz4+RvypxqRw0dWLxXtIIJB5TbTUfZXXl5/LlqTafll445X2KaVLutmsnK1ttvK/iufGnlZz9P7L29zZ7nAQY2MfJWVZVoRUJY88fvQilFvKDDw6ieU6eAWYTlQe6z5Z4+CMtauGdFLMSDIawR0+y3qPalZSU9MVj0KZW6aw2y9c4VKUxIc2Y8NF6mtKNzaa0uVk5iTp1MeTPkNZnDUe3+lzh5FeUZ7yD1U4y80iamVU0QaOhjrKONipolWNPmQJGrKx1IMlYYseceay1h7fgg1k6aJ9NVmMF05RTInYPzkp04b5K2yOoyVsJbEk8HZg6fRTjHL4NerIvqeHmk9o1NNzQd7heisqWmOPTByLiWo5ewpqHBUnVfjdxOO3xPcR6LcotuCbOdbau7Wrnf+y/VpsBAEAQBAcuZU+Km4ePkqLmkqlJxZdby01EyPK8TxMA0IsRK0LGvmOjqtmTuaWiXoyozvD8LyYABvPzXmu2LWVO4cv8A1e/3N+0qaoY6lfTJ2/3WpScnhQRtNLqbvceKA0jaDc+uiulJqbUYemHu/wAfDgiktOWzVx5knpMAKmcm9ufTOxleg4tPz0Va2w5PP75DBzihJOw3PL7qWnMs9P3Yt7zCLXDZqaYFNrYEGCTeddF1aPa06MO5hHC3x7zSqWiqPvJPc5ahDjxaE62subKUZ+PGG+fL3l0cxWnoRvKon4lnoTRqypzlVJrPi/Jlx8iQVB1V8KsF5kXFmHnlCjUks7fv+BLzMO4Y+Ig8o+o+yxiLW8sNen+p/wCGVqzxsenwlM06ABN4k9JuvYwjO17Ow3vjPz3/AAcarJVKzaPlGZvmvV3993zXClvue1tf/DFeiMsVLRJnVT09VhIplySNf+Qs9NiDRKw/NSUMkGTtCkoY4KmdFJ0BSikiqSyyZhspxRWzdqsXqRZ34Rq2aEXk1qrPR4OnwtE6m5Xorem4Q35ORVlqkTq8rCAIAgCAIDDhNkMp4PMDFGjVcDpJn6Lzt4pUKjqwXvOx3SrUk0W44a7IdHMRBI6qVOcO0KThVSyuOrRo+KhLKKbGZfUY4cIcTsQLeey4tzYV6M46ct+a4OhSuKc4vUQmRImTuRz3knTRVxyotc/f1f8A2WbPDOT2i5/eN/Ev0kgpR8Ugctz4bKXdyhvNYRDVn2Tbi4iBoO76Kym+8ms8GMaUYqi89ynWeOf1GY8AWi6oi2sNP9+xh7mzn6kR3cuqnKeMuKX29TCXmaBkm8fncqo023u0SzjglFIHRwNja/yVroxk/BJdfP8Aohra5RDEW1la2GnhFnO53ZdgfaOA2F3EX8JhdawsO/qqLey3f24/1mtXr93HPXoWnaHHijRcTs0nwH1Xou1avgVGPX+jQs6TqVEfHWYiSXHUkk95MlcWceh7CEsLB30qgWu0W8nXTqd6hwVSiTMGn5qi5K5ErD+dytRBkzSprcrZ0t2ViiVMlYsqJWzophWKJVIvMqw0mToF1rOhl5ZzbmrjZF2uwc4IAgCAIAgCAIDz3ajB6VB3O+hWjeUsrUjq9nVuab+BU5XmhYSARJXm6iqW7c7fl8m9cWqmtz1eAxIe2fNdns+6Vaks89TiVqTpywcmJyUOPuu4RM8JEjylUVux41HmEsJb45RdTvXFeJZ9epTPo8JcQAIOp58gF5uUMSk4rGH1/pL9950FPUlk5qxNpi/335LXqZSWf39+ZfBGrHrCqNPJloOcSlSUpJZCWDemfnfrCjFuPuyRkjafBZ1777EcGrjZSdTbHQyluGmY/wBh5hSi9TT5+n1Rl7F5leCa8Evh0GzoIm286969J2fYUqycqm7T5xj5+fvObc1pQeI7ehZVntpNsB3cyujd16VpTxBb+RpxjKrLc+a9t8e+qIE8HFLjsSNB3LiUKc5p1Zdf35HoLaiqa9Tx9MwYkKU4m9GZYUXLVki+MixwwlV6csnJ7HYwKahuUtkzApqJW2TMU0itkzFYkVsnoM/hWxplc2WeX4MvP5A71uULZzZpV6ygj09CkGgALtwgoLCONObk8skUyIQBAEAQBAYKAhrVw0EuIAAkkmAANSSmUllmT5j2u/UQv4qOFA4Lh1VwniG4Y06DqfRcu5vNScI8eZhVXCSlHlFZlua+0aDN9+hXnqsqkHhnsLOvC5pqa56l/luZuaQZNuqrjB6u8pvDMXFrGW2D1mX581wPFY9FvQ7YlTT75Y9xw69hKD8JNicKytdpAd8+9RnSoX71weJldOrOjs+CjxeW1GTIJ6gSP4XJuOzq1DOpZ9Vujo0rmnPhnOKZ5RAm/etXu3u+OpdqRsadwJHWOisdLxKOef8ADGrbJJh6NiToLwPL6hThQxFynwv+vsQnPdJcmm3jotXT4csl1Omhl9R/wtt1sFuW/Z1xWfgjt9CmdxTh7TLXC5E0fF4gfdegodhQiv8Akf77zRqX0n7J31qraTNoGy3a9zTs6eILJrRhKrI+f9ru0sNMESfhE/EeQ6XXnKdOd3V33y939jsxhC1p65c9F6nzWs1xlz3uM3Mkm/dt4L02IwjiK2Rxp15NttnI+lKolMr7zqW+V4ktgOMjmtGvRTWqJ1LHtPE+7qvbo/uejwtUFc5pLk9KnlbFhTKti0VSRMxTW5Wyem1WRRW2dFJver4QKpMvMryouhzpA+fcF06Fo3uzmXN2o7Lk9FRpBogCF0oxUVhHKlNyeWbqREIAgCAIAgCAiqPQHy79TO0hc44Wmfdb/ikfudqG9w369y5d7Xy9C46kJy6Hzh71oJZKGzbBY/2RLknRVRaWb1hdSt56lx1PY5bjw8AgyFy3GVKWGe0pVYVoaostqVaLhXNRmsSIygnyWOFzRzTqtR2el6qTwzUqWsZLgtcPnztz8llVr2ksZyjRqWEeiO+lnDD8UEdwV9LtOecVo5XuNWVnNeydFOph3GYYCOgC6FCpY1llxSa9CuUbmKxlnTTr0QIBYBysFuwrWsI6Y4wUyhWby8nOMTh2kn3R3D6LVhWsYSbUfXj/AAtdO4ksbipntIaGeitl2rHHgixGxqvkr8Vnhd8K0qtW4uGm3hehtU7FR9o832hzf2bZqHXQbk62CrnauXhXLNxSpUI6n+WfP8XjC95c6DeAAbR05rpW1KNGGhHCubqdeev5ehxvIOhdroVicsbbmo577o1A2Kp5I5yddDh3kdI8+9VTTzgg8o6qVQAmC8cutlVKEWdWh2nWpRxnPvJKOa1wYDG1J0gkG3MLMLSE/ZeGdm27UVVYa3LbB47EO/y7/NWRsZrqbbuIPlF5gsHin/8ALDepkrZp2UupRO5po9TlGUubdxkro0bdQOZc3alsj0NNsLdRypPJuhgIAgCAIAgMEoCKpUQHnO1naIYWlIg1HWpt+bj0Cpr1e7j6ldWqoL1PiGNrEuLnEkkkkm8k6krhvLe5RHLWSvqPKsSRPTgjbWhWIshPB14PMxS0teTyP2WJ0Y1FhnQtLx0H4T2GT50yq2x94aj69y0J206Z6W3u6ddbPctmVlr5wbLgTsqqamVuJIKizsyGlGZ6qOiIwbA9VLu4kTYKSgjD2JqbJV0aeSuTwWWHy97mktAmLcWk9ei36Nq2jRrXCifOu0uTY9jzUr0y9uz2DibE6FoktEFWujKPQ5FeUpvOclBRrCATB7jBnaVW0a6i8kjy20GdJkRc8omVXIzJLBMylxH3S02vsNJPxfRV9UinPQjZUggjUTrcX6KuSMSaS3JG1HAkxM6xoouBDKwZp4tzIc0wWu4gdwdPqswTi9jKnpeU9z6p2M7V0MSG06gbTr6Ro2oebTsf+nyXYo1Yy2fJswu5T2b3PaNpAbLbwiTk2bAIYMoYMoAgCAIAgCAge5ZwCh7RZ4zDNlxl5+BgN3H6Dqq6lRQXqVVa0aa35PntTJcbjahq1GcIcQQah4QG7AN+IDwWjKjUqyy+DQVOrUetr5nQ/wDTYm5xDWzqAwkDuJddSdh6m7CDXLODMv02cP8ACxDHdHtLfUErLsmvZZNplZ/w8rR71WkP7Q530CK1a5ZlRZpS7BuJDXVJHRsepWVR35Lo0n1PSZdktHCsIY33iIc43J6dyvSjFF8ab6FVjq7mmWC3LZc+tZ0p7rY7FC7qwWHuQ08/j42uHUCVz52E1w8nQjeU5crB10+0VLd0d4IVLtqy6Fne0n1Jhn9L+seElZVGr/8AIc6f/wBEtPO2H4Q93c0/VWxt6nkVupT8yxwdSo/4aZHU/ZbELaXUqlVgj0uW5a7Vy3qVBI59e5XCPQYehC3YrBy6lTJ1BqmUtlZmPZvDV71KTCf6gIPmFCVOMuUZVRo81jf0zoOvTcW9CJWvK0i+GT7yL5RSYr9Mao+B7T4kH1CqdnJcMg402V5/T3Eg3aT3cJ+qqdrPyIOjB9foTU+wtTd1VvfR4h5hyyrb0ZXK0zxM6mfp453+ZaD1ouH+pWK1T5f0Kv4UvM1r/pjXiadeg42tD2XG83g7qf8AGeNmVfxJrqdOEzrM8uIGLpPrYcWLxDywdKjf9fmpKVSnzwZ7yrT9tZR9AyXOqOKp+0oPDhuP3NPJzdQVsxmpLY2YTjNZiywCkTMoAgCAIAgCA58S13CeAAuj3ZMCepGyNvGxh5xsUmV9mWtea1Z3ta5/efhb0YDoFXCkk8y3ZTToJPVLd/vBcnDBXF5E/AgrAwQvy4ckMrBA7LTyCjgmmQOygqOkmpnNVyAlRcS2NZI5KnZQHZQdMtVyjnd2Jadgsd0TV0jDewVPcBY7kz/LR2UOw9IftHkFnuSLvS0w3Zmk3Ro8lJUUVu8kWVHLmt0AU1TSKZXEmdLaQCngpc2zcNWSOTMIYMoDEIBCAQgCyZEIDXgHJYGWCxMDJ5vE9j6Yq+3wrzhqu/swPZv6Pp6Ed0Kp0lnMdil0Y51R2f7yj0rJgTE7xYT3K0tNkAQBAEAQBAYQCEAhAZQGIQCEAhAIQCEAhAIQGYQBAEAQBAEAQBAEAQBAEBhAEAQGUAQBAEAQBAEAQBAEAQBAEAQBAEAQBAEAQBAEAQBAEAQBAEAQBAEAQBAEAQBAEAQBAEAQBAEAQBAEAQBAEAQBAEAQBAEAQBAEAQBAEAQBAEAQBAEAQBAEAQBAEAQBA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http://www.spizarnia.net.pl/images/produkty/Image/pomaranc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667000" cy="19240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latin typeface="Arial Black" pitchFamily="34" charset="0"/>
              </a:rPr>
              <a:t>DIETA A ODCHUDZANIE</a:t>
            </a:r>
            <a:endParaRPr lang="pl-PL" i="1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76886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    </a:t>
            </a:r>
            <a:r>
              <a:rPr lang="pl-PL" b="1" i="1" dirty="0" smtClean="0"/>
              <a:t>Szczupłe ciało bez grama tłuszczu jest marzeniem niemal każdej osoby. W dzisiejszych czasach panuje kult 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idealnej figury</a:t>
            </a:r>
            <a:r>
              <a:rPr lang="pl-PL" b="1" i="1" dirty="0" smtClean="0"/>
              <a:t> – dzięki odpowiedniemu wyglądowi można m.in. </a:t>
            </a:r>
            <a:r>
              <a:rPr lang="pl-PL" b="1" i="1" dirty="0" smtClean="0">
                <a:solidFill>
                  <a:schemeClr val="accent4">
                    <a:lumMod val="75000"/>
                  </a:schemeClr>
                </a:solidFill>
              </a:rPr>
              <a:t>zdobyć łatwiej pracę</a:t>
            </a:r>
            <a:r>
              <a:rPr lang="pl-PL" b="1" i="1" dirty="0" smtClean="0"/>
              <a:t>, </a:t>
            </a:r>
            <a:r>
              <a:rPr lang="pl-PL" b="1" i="1" dirty="0" smtClean="0">
                <a:solidFill>
                  <a:schemeClr val="accent2">
                    <a:lumMod val="50000"/>
                  </a:schemeClr>
                </a:solidFill>
              </a:rPr>
              <a:t>poznać nowe osoby</a:t>
            </a:r>
            <a:r>
              <a:rPr lang="pl-PL" b="1" i="1" dirty="0" smtClean="0"/>
              <a:t>, </a:t>
            </a:r>
            <a:r>
              <a:rPr lang="pl-PL" b="1" i="1" dirty="0" smtClean="0">
                <a:solidFill>
                  <a:schemeClr val="bg2">
                    <a:lumMod val="50000"/>
                  </a:schemeClr>
                </a:solidFill>
              </a:rPr>
              <a:t>znaleźć partnera</a:t>
            </a:r>
            <a:r>
              <a:rPr lang="pl-PL" b="1" i="1" dirty="0" smtClean="0"/>
              <a:t>. Odchudzanie i posiadanie szczupłej sylwetki dla jednych jest koniecznością, dla innych zaś drogą do dobrego samopoczucia i samoakceptacji. </a:t>
            </a:r>
            <a:r>
              <a:rPr lang="pl-PL" b="1" i="1" dirty="0" smtClean="0">
                <a:solidFill>
                  <a:srgbClr val="FF0000"/>
                </a:solidFill>
              </a:rPr>
              <a:t>Czy warto się odchudzać</a:t>
            </a:r>
            <a:r>
              <a:rPr lang="pl-PL" b="1" i="1" dirty="0" smtClean="0"/>
              <a:t> i jakie metody są </a:t>
            </a:r>
            <a:r>
              <a:rPr lang="pl-PL" b="1" i="1" dirty="0" smtClean="0">
                <a:solidFill>
                  <a:srgbClr val="FF0000"/>
                </a:solidFill>
              </a:rPr>
              <a:t>najbardziej</a:t>
            </a:r>
            <a:r>
              <a:rPr lang="pl-PL" b="1" i="1" dirty="0" smtClean="0"/>
              <a:t> </a:t>
            </a:r>
            <a:r>
              <a:rPr lang="pl-PL" b="1" i="1" dirty="0" smtClean="0">
                <a:solidFill>
                  <a:srgbClr val="FF0000"/>
                </a:solidFill>
              </a:rPr>
              <a:t>skuteczne</a:t>
            </a:r>
            <a:r>
              <a:rPr lang="pl-PL" b="1" i="1" dirty="0" smtClean="0"/>
              <a:t> – zapraszamy do zapoznania się z naszym przewodnikiem po najbardziej popularnych dietach.</a:t>
            </a:r>
            <a:endParaRPr lang="pl-PL" b="1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357166"/>
            <a:ext cx="822960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600" i="1" dirty="0" smtClean="0">
                <a:solidFill>
                  <a:srgbClr val="FF0000"/>
                </a:solidFill>
              </a:rPr>
              <a:t>O</a:t>
            </a:r>
            <a:r>
              <a:rPr lang="pl-PL" i="1" dirty="0" smtClean="0">
                <a:solidFill>
                  <a:srgbClr val="002060"/>
                </a:solidFill>
              </a:rPr>
              <a:t>dchudzanie jest pojęciem szerszym niż dieta. To wszelkie metody, które pozwalają nam zrzucić zbędne kilogramy i cieszyć się piękną sylwetką o jakiej zawsze marzyliśmy. </a:t>
            </a:r>
          </a:p>
          <a:p>
            <a:pPr>
              <a:buNone/>
            </a:pPr>
            <a:r>
              <a:rPr lang="pl-PL" sz="3600" i="1" dirty="0" smtClean="0">
                <a:solidFill>
                  <a:srgbClr val="FF0000"/>
                </a:solidFill>
              </a:rPr>
              <a:t>O</a:t>
            </a:r>
            <a:r>
              <a:rPr lang="pl-PL" i="1" dirty="0" smtClean="0">
                <a:solidFill>
                  <a:srgbClr val="002060"/>
                </a:solidFill>
              </a:rPr>
              <a:t>czywiście, najpopularniejszym sposobem odchudzania są właśnie diety. Jednak, wraz ze zmianą sposobu odżywiania, warto też zacząć stopniowo zmienić styl życia – zwiększyć aktywność fizyczną, spędzać więcej czasu na świeżym powietrzu, pić dużo wody mineralnej, unikać używek. </a:t>
            </a:r>
          </a:p>
          <a:p>
            <a:pPr>
              <a:buNone/>
            </a:pPr>
            <a:r>
              <a:rPr lang="pl-PL" sz="3600" i="1" dirty="0" smtClean="0">
                <a:solidFill>
                  <a:srgbClr val="FF0000"/>
                </a:solidFill>
              </a:rPr>
              <a:t>E</a:t>
            </a:r>
            <a:r>
              <a:rPr lang="pl-PL" i="1" dirty="0" smtClean="0">
                <a:solidFill>
                  <a:srgbClr val="002060"/>
                </a:solidFill>
              </a:rPr>
              <a:t>fekty mogą nas pozytywnie zaskoczyć – nie tylko zrzucimy zbędny tłuszczyk, lecz także staniemy się bardziej pewni siebie i zaakceptujemy swój wygląd, a to może się przełożyć na sukcesy w życiu prywatnym i zawodowym.</a:t>
            </a:r>
          </a:p>
          <a:p>
            <a:pPr>
              <a:buNone/>
            </a:pPr>
            <a:r>
              <a:rPr lang="pl-PL" i="1" dirty="0" smtClean="0">
                <a:solidFill>
                  <a:srgbClr val="002060"/>
                </a:solidFill>
              </a:rPr>
              <a:t> </a:t>
            </a:r>
            <a:r>
              <a:rPr lang="pl-PL" sz="3600" i="1" dirty="0" smtClean="0">
                <a:solidFill>
                  <a:srgbClr val="FF0000"/>
                </a:solidFill>
              </a:rPr>
              <a:t>P</a:t>
            </a:r>
            <a:r>
              <a:rPr lang="pl-PL" i="1" dirty="0" smtClean="0">
                <a:solidFill>
                  <a:srgbClr val="002060"/>
                </a:solidFill>
              </a:rPr>
              <a:t>odsumowując, odchudzanie i diety, chociaż mają na celu    głównie pozbycie się nadwagi, przynoszą także dodatkowe,                             </a:t>
            </a:r>
          </a:p>
          <a:p>
            <a:pPr>
              <a:buNone/>
            </a:pPr>
            <a:r>
              <a:rPr lang="pl-PL" i="1" dirty="0" smtClean="0">
                <a:solidFill>
                  <a:srgbClr val="002060"/>
                </a:solidFill>
              </a:rPr>
              <a:t>                 znacznie ważniejsze niż poprawa</a:t>
            </a:r>
          </a:p>
          <a:p>
            <a:pPr>
              <a:buNone/>
            </a:pPr>
            <a:r>
              <a:rPr lang="pl-PL" i="1" dirty="0" smtClean="0">
                <a:solidFill>
                  <a:srgbClr val="002060"/>
                </a:solidFill>
              </a:rPr>
              <a:t>                                                          wyglądu korzyści.</a:t>
            </a:r>
            <a:endParaRPr lang="pl-PL" i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encrypted-tbn3.gstatic.com/images?q=tbn:ANd9GcQeZPUWr_KCuv6iyll4FUzd-SY2SFkl2P-h8yHBl4tKDfLCmEoKWeOQjV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2000264" cy="15335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45719" cy="1143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85786" y="142852"/>
            <a:ext cx="728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PIRAMIDA ŻYWIENIOWA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506" name="Picture 2" descr="http://www.iamkrewki.pl/gfx/piram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91622"/>
            <a:ext cx="7786742" cy="546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6500834"/>
            <a:ext cx="8329642" cy="825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rgbClr val="7030A0"/>
                </a:solidFill>
                <a:latin typeface="Algerian" pitchFamily="82" charset="0"/>
              </a:rPr>
              <a:t>Witaminy</a:t>
            </a:r>
            <a:r>
              <a:rPr lang="pl-PL" sz="2000" i="1" dirty="0" smtClean="0"/>
              <a:t> – </a:t>
            </a:r>
            <a:r>
              <a:rPr lang="pl-PL" sz="2000" b="1" i="1" dirty="0" smtClean="0"/>
              <a:t>grupa organicznych związków chemicznych o różnorodnej budowie, niezbędnych do prawidłowego funkcjonowania organizmu żywego. Mogą być pochodzenia naturalnego lub otrzymywane syntetycznie. Dla człowieka witaminy są egzogenne (ludzki organizm ich nie syntezuje), w związku z czym muszą być dostarczane z pokarmem </a:t>
            </a:r>
            <a:endParaRPr lang="pl-PL" sz="2000" b="1" i="1" dirty="0"/>
          </a:p>
        </p:txBody>
      </p:sp>
      <p:sp>
        <p:nvSpPr>
          <p:cNvPr id="4" name="Prostokąt 3"/>
          <p:cNvSpPr/>
          <p:nvPr/>
        </p:nvSpPr>
        <p:spPr>
          <a:xfrm>
            <a:off x="1357290" y="214290"/>
            <a:ext cx="621510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WITAMINY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6" name="Picture 2" descr="http://1.bp.blogspot.com/-XHXfxvSbhvQ/UYAfC33lhlI/AAAAAAAADTE/9pNbpQdzvvQ/s640/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72"/>
            <a:ext cx="3857628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BarmeReczny" pitchFamily="2" charset="0"/>
                <a:cs typeface="BarmeReczny" pitchFamily="2" charset="0"/>
              </a:rPr>
              <a:t>PODSTAWOWE  POJĘCIA  DOTYCZĄCE  WITAMIN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142984"/>
            <a:ext cx="8286808" cy="5214974"/>
          </a:xfrm>
        </p:spPr>
        <p:txBody>
          <a:bodyPr>
            <a:normAutofit fontScale="70000" lnSpcReduction="20000"/>
          </a:bodyPr>
          <a:lstStyle/>
          <a:p>
            <a:endParaRPr lang="pl-PL" b="1" dirty="0" smtClean="0"/>
          </a:p>
          <a:p>
            <a:pPr>
              <a:buNone/>
            </a:pPr>
            <a:r>
              <a:rPr lang="pl-PL" sz="3400" b="1" dirty="0" smtClean="0"/>
              <a:t>     </a:t>
            </a:r>
            <a:endParaRPr lang="pl-PL" sz="3400" b="1" dirty="0" smtClean="0">
              <a:solidFill>
                <a:schemeClr val="accent2">
                  <a:lumMod val="75000"/>
                </a:schemeClr>
              </a:solidFill>
              <a:latin typeface="BarmeReczny" pitchFamily="2" charset="0"/>
              <a:cs typeface="BarmeReczny" pitchFamily="2" charset="0"/>
            </a:endParaRPr>
          </a:p>
          <a:p>
            <a:r>
              <a:rPr lang="pl-PL" b="1" i="1" dirty="0" smtClean="0"/>
              <a:t>Długotrwały brak określonej witaminy lub zespołu witamin powoduje chorobę zwaną awitaminozą.</a:t>
            </a:r>
          </a:p>
          <a:p>
            <a:r>
              <a:rPr lang="pl-PL" b="1" i="1" dirty="0" smtClean="0"/>
              <a:t>Podawanie zbyt dużej ilości niektórych witamin może doprowadzić do hiperwitaminozy.</a:t>
            </a:r>
          </a:p>
          <a:p>
            <a:r>
              <a:rPr lang="pl-PL" b="1" i="1" dirty="0" smtClean="0"/>
              <a:t>Stany częściowego niedoboru witamin w organizmie, nie powodując wyraźnych zmian chorobowych, są określone jako hipowitaminoza i z tą spotykamy się najczęściej.</a:t>
            </a:r>
          </a:p>
          <a:p>
            <a:r>
              <a:rPr lang="pl-PL" b="1" i="1" dirty="0" smtClean="0"/>
              <a:t>Substancje, które organizm przekształca w witaminy nazwano prowitaminami.</a:t>
            </a:r>
          </a:p>
          <a:p>
            <a:r>
              <a:rPr lang="pl-PL" b="1" i="1" dirty="0" smtClean="0"/>
              <a:t>Związki chemiczne podobne do witamin pod względem składu i budowy, mogące wchodzić w połączenia, za pośrednictwem, których witaminy spełniają swoją rolę w organizmie, ale niezdolne do wykonywania tej roli nazywa się antywitaminami.</a:t>
            </a:r>
          </a:p>
          <a:p>
            <a:endParaRPr lang="pl-PL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8800" dirty="0" smtClean="0">
                <a:solidFill>
                  <a:srgbClr val="FF0000"/>
                </a:solidFill>
                <a:latin typeface="Arial Black" pitchFamily="34" charset="0"/>
              </a:rPr>
              <a:t>WITAMINA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Witamina A</a:t>
            </a: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 jest jedną z ważnych witamin dla naszego organizmu. Jako jedna z witamin rozpuszczalnych tłuszczach, witamina A jest niezbędna do zachowania zdrowia wilgotnych miękkich tkanek jak: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błony śluzowe,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skóra,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oczy,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paznokcie,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włosy.</a:t>
            </a:r>
          </a:p>
          <a:p>
            <a:pPr>
              <a:buNone/>
            </a:pP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W wyniku niedoboru witaminy A w wyżej wymienionych tkankach dochodzi do wysuszenia w tych tkankach.</a:t>
            </a:r>
          </a:p>
          <a:p>
            <a:pPr>
              <a:buNone/>
            </a:pP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Mogą także wystąpić objawy zakażenia tych tkanek takie jak: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trądzik,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zapalenie zatok,</a:t>
            </a:r>
          </a:p>
          <a:p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zapalenie dróg oddechowych.</a:t>
            </a:r>
          </a:p>
          <a:p>
            <a:endParaRPr lang="pl-PL" dirty="0"/>
          </a:p>
        </p:txBody>
      </p:sp>
      <p:pic>
        <p:nvPicPr>
          <p:cNvPr id="27650" name="Picture 2" descr="http://www.witaminaa.com.pl/wp-content/uploads/2011/10/witamina_a-300x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214578" cy="180119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1221</Words>
  <Application>Microsoft Office PowerPoint</Application>
  <PresentationFormat>Pokaz na ekranie (4:3)</PresentationFormat>
  <Paragraphs>188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Slajd 1</vt:lpstr>
      <vt:lpstr>NA CZYM POLEGA ZDROWE ODŻYWIANIE ???</vt:lpstr>
      <vt:lpstr>CZYM JEST DIETETYKA ???</vt:lpstr>
      <vt:lpstr>DIETA A ODCHUDZANIE</vt:lpstr>
      <vt:lpstr>Slajd 5</vt:lpstr>
      <vt:lpstr>Slajd 6</vt:lpstr>
      <vt:lpstr>Slajd 7</vt:lpstr>
      <vt:lpstr>PODSTAWOWE  POJĘCIA  DOTYCZĄCE  WITAMIN</vt:lpstr>
      <vt:lpstr>WITAMINA </vt:lpstr>
      <vt:lpstr>Slajd 10</vt:lpstr>
      <vt:lpstr>Dzienne zapotrzebowanie na witaminę A wg zaleceń Instytutu Żywności i Żywienia w Warszawie</vt:lpstr>
      <vt:lpstr>CIEKAWOSTKI</vt:lpstr>
      <vt:lpstr> </vt:lpstr>
      <vt:lpstr>WYSTĘPOWANIE WITAMINY C</vt:lpstr>
      <vt:lpstr>Slajd 15</vt:lpstr>
      <vt:lpstr>Slajd 16</vt:lpstr>
      <vt:lpstr>Źródła witaminy D</vt:lpstr>
      <vt:lpstr>Szczególnie bogate w witaminę D są:  </vt:lpstr>
      <vt:lpstr>CIEKAWOSTKI</vt:lpstr>
      <vt:lpstr>GDZIE WYSTĘPUJE WITAMINA </vt:lpstr>
      <vt:lpstr>FUNKCJE WITAMINY E W ORGANIZMIE:</vt:lpstr>
      <vt:lpstr>CIEKAWOSTKI</vt:lpstr>
      <vt:lpstr>Slajd 23</vt:lpstr>
      <vt:lpstr>Slajd 24</vt:lpstr>
      <vt:lpstr>CIEKAWOSTKI</vt:lpstr>
      <vt:lpstr>Slajd 26</vt:lpstr>
      <vt:lpstr>Slajd 27</vt:lpstr>
      <vt:lpstr>Slajd 28</vt:lpstr>
      <vt:lpstr>KALORIE Z BĄBELKAMI</vt:lpstr>
      <vt:lpstr>Slajd 30</vt:lpstr>
      <vt:lpstr>Slajd 31</vt:lpstr>
      <vt:lpstr>Slajd 32</vt:lpstr>
      <vt:lpstr>Czy wiesz, co jesz?</vt:lpstr>
      <vt:lpstr>Slajd 34</vt:lpstr>
      <vt:lpstr>Slajd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Kowalczyk</dc:creator>
  <cp:lastModifiedBy>Kowalczyk</cp:lastModifiedBy>
  <cp:revision>70</cp:revision>
  <dcterms:created xsi:type="dcterms:W3CDTF">2013-05-21T16:03:42Z</dcterms:created>
  <dcterms:modified xsi:type="dcterms:W3CDTF">2014-05-13T19:49:54Z</dcterms:modified>
</cp:coreProperties>
</file>