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6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5013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281488" y="0"/>
            <a:ext cx="3275012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1260475" y="801688"/>
            <a:ext cx="5038725" cy="4008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75013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81488" y="10155238"/>
            <a:ext cx="3275012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2310B1F6-B2D2-4BE0-953D-96540C4AD18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AEC88D8-A939-4B38-9169-7BFA881A40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7DDCE00-323E-4EB2-B007-E8B45A03B85B}" type="slidenum">
              <a:rPr lang="en-US"/>
              <a:pPr/>
              <a:t>10</a:t>
            </a:fld>
            <a:endParaRPr lang="en-US"/>
          </a:p>
        </p:txBody>
      </p:sp>
      <p:sp>
        <p:nvSpPr>
          <p:cNvPr id="286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C7C74CF-9561-44A4-8FA7-A558026CA249}" type="slidenum">
              <a:rPr lang="en-US"/>
              <a:pPr/>
              <a:t>11</a:t>
            </a:fld>
            <a:endParaRPr lang="en-US"/>
          </a:p>
        </p:txBody>
      </p:sp>
      <p:sp>
        <p:nvSpPr>
          <p:cNvPr id="296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D6CB9F-D95B-45E1-8AD5-343FDBDB4434}" type="slidenum">
              <a:rPr lang="en-US"/>
              <a:pPr/>
              <a:t>12</a:t>
            </a:fld>
            <a:endParaRPr lang="en-US"/>
          </a:p>
        </p:txBody>
      </p:sp>
      <p:sp>
        <p:nvSpPr>
          <p:cNvPr id="307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79C3AD3-AB04-4B30-8D22-A56C31B2D578}" type="slidenum">
              <a:rPr lang="en-US"/>
              <a:pPr/>
              <a:t>13</a:t>
            </a:fld>
            <a:endParaRPr lang="en-US"/>
          </a:p>
        </p:txBody>
      </p:sp>
      <p:sp>
        <p:nvSpPr>
          <p:cNvPr id="317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FDF30CC-8B2A-4534-8518-5192B773D492}" type="slidenum">
              <a:rPr lang="en-US"/>
              <a:pPr/>
              <a:t>14</a:t>
            </a:fld>
            <a:endParaRPr lang="en-US"/>
          </a:p>
        </p:txBody>
      </p:sp>
      <p:sp>
        <p:nvSpPr>
          <p:cNvPr id="327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D3ADC5-0103-4A29-A7CE-F85F7B3C69C3}" type="slidenum">
              <a:rPr lang="en-US"/>
              <a:pPr/>
              <a:t>15</a:t>
            </a:fld>
            <a:endParaRPr lang="en-US"/>
          </a:p>
        </p:txBody>
      </p:sp>
      <p:sp>
        <p:nvSpPr>
          <p:cNvPr id="337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5332AC-7F1C-43DE-8568-45C9CE9957AF}" type="slidenum">
              <a:rPr lang="en-US"/>
              <a:pPr/>
              <a:t>2</a:t>
            </a:fld>
            <a:endParaRPr lang="en-US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D868A2-CA4D-4BB5-B7A1-D3773C51CEEE}" type="slidenum">
              <a:rPr lang="en-US"/>
              <a:pPr/>
              <a:t>3</a:t>
            </a:fld>
            <a:endParaRPr lang="en-US"/>
          </a:p>
        </p:txBody>
      </p:sp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1D4ACF3-6B39-42D1-84BB-03FD28C301B9}" type="slidenum">
              <a:rPr lang="en-US"/>
              <a:pPr/>
              <a:t>4</a:t>
            </a:fld>
            <a:endParaRPr lang="en-US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AB9C6F5-57DE-46BD-9FF8-A857D5B1CB18}" type="slidenum">
              <a:rPr lang="en-US"/>
              <a:pPr/>
              <a:t>5</a:t>
            </a:fld>
            <a:endParaRPr lang="en-US"/>
          </a:p>
        </p:txBody>
      </p:sp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1EC33B-D9B3-4C13-B555-D8854A55540D}" type="slidenum">
              <a:rPr lang="en-US"/>
              <a:pPr/>
              <a:t>6</a:t>
            </a:fld>
            <a:endParaRPr lang="en-US"/>
          </a:p>
        </p:txBody>
      </p:sp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9C1F4B-C949-4371-8D18-BC8AFE6FD236}" type="slidenum">
              <a:rPr lang="en-US"/>
              <a:pPr/>
              <a:t>7</a:t>
            </a:fld>
            <a:endParaRPr lang="en-US"/>
          </a:p>
        </p:txBody>
      </p:sp>
      <p:sp>
        <p:nvSpPr>
          <p:cNvPr id="256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C8D2D1-26EB-4068-A876-6B9C9EC1BFA3}" type="slidenum">
              <a:rPr lang="en-US"/>
              <a:pPr/>
              <a:t>8</a:t>
            </a:fld>
            <a:endParaRPr lang="en-US"/>
          </a:p>
        </p:txBody>
      </p:sp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992606-A4A9-4371-8246-035E8A26181C}" type="slidenum">
              <a:rPr lang="en-US"/>
              <a:pPr/>
              <a:t>9</a:t>
            </a:fld>
            <a:endParaRPr lang="en-US"/>
          </a:p>
        </p:txBody>
      </p:sp>
      <p:sp>
        <p:nvSpPr>
          <p:cNvPr id="276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8075" y="801688"/>
            <a:ext cx="5345113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737A717-89A7-473F-BB22-CF440D099FC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E3255E0-760A-4675-8728-D1ED001C8DE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564CC43-541E-442C-ADFD-76F3F77BD3F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710D1E0-1444-4EC8-9040-E4BAFF19E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F28D0E3-74E0-4643-A6D6-D223847CEE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BF7B756-D31F-4169-91EA-FDFF98E21A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27163" y="1176338"/>
            <a:ext cx="4070350" cy="5038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649913" y="1176338"/>
            <a:ext cx="4071937" cy="5038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5796DE7-C462-4E1F-9F5F-0DFE1FD0A2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9DAEB2F-3B72-42CE-A1F9-6DE71EEC0C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3E6A6EA-09EB-494F-BC4D-A6DA845AF4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2BDFA91-E715-463A-9DF8-B0D24C5F0C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2EB89B-97F3-4E57-B7B0-2D8E27563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56FE14F-D52D-4D9B-A0FD-3BF7AFEDA20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AF61C72-44C0-4A19-82B4-267929B9BC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9DFBC1A-CC86-47F2-9863-D1681E9CAE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648575" y="168275"/>
            <a:ext cx="2073275" cy="604678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427163" y="168275"/>
            <a:ext cx="6069012" cy="604678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9DF105A-1ED2-49F8-99CA-0F24E0DED9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28750" y="168275"/>
            <a:ext cx="8291513" cy="928688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>
          <a:xfrm>
            <a:off x="8820150" y="6215063"/>
            <a:ext cx="1006475" cy="523875"/>
          </a:xfrm>
        </p:spPr>
        <p:txBody>
          <a:bodyPr/>
          <a:lstStyle>
            <a:lvl1pPr>
              <a:defRPr/>
            </a:lvl1pPr>
          </a:lstStyle>
          <a:p>
            <a:fld id="{DFB17C3D-AF8A-4327-82CD-5324EDC823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0DCCE46-0310-47FF-BD9E-FF0B36A060B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63D742D-C671-469C-9405-AF1B9FDD534C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CA9D6F5-B41B-467F-8631-1F63C74DD5A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4D11104-6BD5-4E4D-88B1-F504EEC452F2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4C2CD4E-5E28-46FE-B2E1-CD8218EDAD5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40F16A0-D1A3-4A5E-BB9A-11E1703A2A8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724EC04-F260-4761-9977-2DD6B798209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Kliknij, aby edytować format tekstu tytułu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Kliknij, aby edytować format tekstu konspektu</a:t>
            </a:r>
          </a:p>
          <a:p>
            <a:pPr lvl="1"/>
            <a:r>
              <a:rPr lang="en-GB" smtClean="0"/>
              <a:t>Drugi poziom konspektu</a:t>
            </a:r>
          </a:p>
          <a:p>
            <a:pPr lvl="2"/>
            <a:r>
              <a:rPr lang="en-GB" smtClean="0"/>
              <a:t>Trzeci poziom konspektu</a:t>
            </a:r>
          </a:p>
          <a:p>
            <a:pPr lvl="3"/>
            <a:r>
              <a:rPr lang="en-GB" smtClean="0"/>
              <a:t>Czwarty poziom konspektu</a:t>
            </a:r>
          </a:p>
          <a:p>
            <a:pPr lvl="4"/>
            <a:r>
              <a:rPr lang="en-GB" smtClean="0"/>
              <a:t>Piąty poziom konspektu</a:t>
            </a:r>
          </a:p>
          <a:p>
            <a:pPr lvl="4"/>
            <a:r>
              <a:rPr lang="en-GB" smtClean="0"/>
              <a:t>Szósty poziom konspektu</a:t>
            </a:r>
          </a:p>
          <a:p>
            <a:pPr lvl="4"/>
            <a:r>
              <a:rPr lang="en-GB" smtClean="0"/>
              <a:t>Siódmy poziom konspektu</a:t>
            </a:r>
          </a:p>
          <a:p>
            <a:pPr lvl="4"/>
            <a:r>
              <a:rPr lang="en-GB" smtClean="0"/>
              <a:t>Ósmy poziom konspektu</a:t>
            </a:r>
          </a:p>
          <a:p>
            <a:pPr lvl="4"/>
            <a:r>
              <a:rPr lang="en-GB" smtClean="0"/>
              <a:t>Dziewiąty poziom konspektu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A8E2BEAC-D21C-4146-90E3-4E6DA8A20BD6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Freeform 1"/>
          <p:cNvSpPr>
            <a:spLocks noChangeArrowheads="1"/>
          </p:cNvSpPr>
          <p:nvPr/>
        </p:nvSpPr>
        <p:spPr bwMode="auto">
          <a:xfrm>
            <a:off x="1008063" y="-14288"/>
            <a:ext cx="9085262" cy="65801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44"/>
              </a:cxn>
              <a:cxn ang="0">
                <a:pos x="400" y="3744"/>
              </a:cxn>
              <a:cxn ang="0">
                <a:pos x="5168" y="3744"/>
              </a:cxn>
              <a:cxn ang="0">
                <a:pos x="5168" y="0"/>
              </a:cxn>
              <a:cxn ang="0">
                <a:pos x="0" y="0"/>
              </a:cxn>
            </a:cxnLst>
            <a:rect l="0" t="0" r="r" b="b"/>
            <a:pathLst>
              <a:path w="5168" h="3744">
                <a:moveTo>
                  <a:pt x="0" y="0"/>
                </a:moveTo>
                <a:cubicBezTo>
                  <a:pt x="0" y="0"/>
                  <a:pt x="0" y="1672"/>
                  <a:pt x="0" y="3344"/>
                </a:cubicBezTo>
                <a:cubicBezTo>
                  <a:pt x="0" y="3562"/>
                  <a:pt x="206" y="3744"/>
                  <a:pt x="400" y="3744"/>
                </a:cubicBezTo>
                <a:cubicBezTo>
                  <a:pt x="2784" y="3744"/>
                  <a:pt x="5168" y="3744"/>
                  <a:pt x="5168" y="3744"/>
                </a:cubicBezTo>
                <a:lnTo>
                  <a:pt x="516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0" name="Freeform 2"/>
          <p:cNvSpPr>
            <a:spLocks noChangeArrowheads="1"/>
          </p:cNvSpPr>
          <p:nvPr/>
        </p:nvSpPr>
        <p:spPr bwMode="auto">
          <a:xfrm>
            <a:off x="-14288" y="377825"/>
            <a:ext cx="6650038" cy="749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00" y="0"/>
              </a:cxn>
              <a:cxn ang="0">
                <a:pos x="3456" y="428"/>
              </a:cxn>
            </a:cxnLst>
            <a:rect l="0" t="0" r="r" b="b"/>
            <a:pathLst>
              <a:path w="3800" h="428">
                <a:moveTo>
                  <a:pt x="0" y="0"/>
                </a:moveTo>
                <a:lnTo>
                  <a:pt x="3800" y="0"/>
                </a:lnTo>
                <a:lnTo>
                  <a:pt x="3456" y="428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28750" y="168275"/>
            <a:ext cx="8291513" cy="928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7163" y="1176338"/>
            <a:ext cx="8294687" cy="5038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1940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Kliknij, aby edytować format tekstu konspektu</a:t>
            </a:r>
          </a:p>
          <a:p>
            <a:pPr lvl="1"/>
            <a:r>
              <a:rPr lang="en-GB" smtClean="0"/>
              <a:t>Drugi poziom konspektu</a:t>
            </a:r>
          </a:p>
          <a:p>
            <a:pPr lvl="2"/>
            <a:r>
              <a:rPr lang="en-GB" smtClean="0"/>
              <a:t>Trzeci poziom konspektu</a:t>
            </a:r>
          </a:p>
          <a:p>
            <a:pPr lvl="3"/>
            <a:r>
              <a:rPr lang="en-GB" smtClean="0"/>
              <a:t>Czwarty poziom konspektu</a:t>
            </a:r>
          </a:p>
          <a:p>
            <a:pPr lvl="4"/>
            <a:r>
              <a:rPr lang="en-GB" smtClean="0"/>
              <a:t>Piąty poziom konspektu</a:t>
            </a:r>
          </a:p>
          <a:p>
            <a:pPr lvl="4"/>
            <a:r>
              <a:rPr lang="en-GB" smtClean="0"/>
              <a:t>Szósty poziom konspektu</a:t>
            </a:r>
          </a:p>
          <a:p>
            <a:pPr lvl="4"/>
            <a:r>
              <a:rPr lang="en-GB" smtClean="0"/>
              <a:t>Siódmy poziom konspektu</a:t>
            </a:r>
          </a:p>
          <a:p>
            <a:pPr lvl="4"/>
            <a:r>
              <a:rPr lang="en-GB" smtClean="0"/>
              <a:t>Ósmy poziom konspektu</a:t>
            </a:r>
          </a:p>
          <a:p>
            <a:pPr lvl="4"/>
            <a:r>
              <a:rPr lang="en-GB" smtClean="0"/>
              <a:t>Dziewiąty poziom konspektu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820150" y="6215063"/>
            <a:ext cx="1006475" cy="523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A15A08FF-4EA1-476D-906D-4A67B704B2F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10079037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666699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666699"/>
          </a:solidFill>
          <a:latin typeface="Arial" charset="0"/>
          <a:ea typeface="msmincho" charset="0"/>
          <a:cs typeface="msmincho" charset="0"/>
        </a:defRPr>
      </a:lvl2pPr>
      <a:lvl3pPr marL="1143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666699"/>
          </a:solidFill>
          <a:latin typeface="Arial" charset="0"/>
          <a:ea typeface="msmincho" charset="0"/>
          <a:cs typeface="msmincho" charset="0"/>
        </a:defRPr>
      </a:lvl3pPr>
      <a:lvl4pPr marL="1600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666699"/>
          </a:solidFill>
          <a:latin typeface="Arial" charset="0"/>
          <a:ea typeface="msmincho" charset="0"/>
          <a:cs typeface="msmincho" charset="0"/>
        </a:defRPr>
      </a:lvl4pPr>
      <a:lvl5pPr marL="20574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666699"/>
          </a:solidFill>
          <a:latin typeface="Arial" charset="0"/>
          <a:ea typeface="msmincho" charset="0"/>
          <a:cs typeface="msmincho" charset="0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666699"/>
          </a:solidFill>
          <a:latin typeface="Arial" charset="0"/>
          <a:ea typeface="msmincho" charset="0"/>
          <a:cs typeface="msmincho" charset="0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666699"/>
          </a:solidFill>
          <a:latin typeface="Arial" charset="0"/>
          <a:ea typeface="msmincho" charset="0"/>
          <a:cs typeface="msmincho" charset="0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666699"/>
          </a:solidFill>
          <a:latin typeface="Arial" charset="0"/>
          <a:ea typeface="msmincho" charset="0"/>
          <a:cs typeface="msmincho" charset="0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 b="1">
          <a:solidFill>
            <a:srgbClr val="666699"/>
          </a:solidFill>
          <a:latin typeface="Arial" charset="0"/>
          <a:ea typeface="msmincho" charset="0"/>
          <a:cs typeface="msmincho" charset="0"/>
        </a:defRPr>
      </a:lvl9pPr>
    </p:titleStyle>
    <p:bodyStyle>
      <a:lvl1pPr marL="342900" indent="-342900" algn="l" defTabSz="449263" rtl="0" fontAlgn="base">
        <a:lnSpc>
          <a:spcPct val="93000"/>
        </a:lnSpc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93000"/>
        </a:lnSpc>
        <a:spcBef>
          <a:spcPts val="4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93000"/>
        </a:lnSpc>
        <a:spcBef>
          <a:spcPts val="4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93000"/>
        </a:lnSpc>
        <a:spcBef>
          <a:spcPts val="4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93000"/>
        </a:lnSpc>
        <a:spcBef>
          <a:spcPts val="4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93000"/>
        </a:lnSpc>
        <a:spcBef>
          <a:spcPts val="4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93000"/>
        </a:lnSpc>
        <a:spcBef>
          <a:spcPts val="4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93000"/>
        </a:lnSpc>
        <a:spcBef>
          <a:spcPts val="4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93000"/>
        </a:lnSpc>
        <a:spcBef>
          <a:spcPts val="4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1428750" y="168275"/>
            <a:ext cx="8293100" cy="6048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12347" rIns="0" bIns="0" anchor="ctr"/>
          <a:lstStyle/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8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3600">
              <a:solidFill>
                <a:srgbClr val="000000"/>
              </a:solidFill>
            </a:endParaRPr>
          </a:p>
          <a:p>
            <a:pPr algn="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200">
                <a:solidFill>
                  <a:srgbClr val="000000"/>
                </a:solidFill>
              </a:rPr>
              <a:t>Paulina Franczak</a:t>
            </a:r>
            <a:br>
              <a:rPr lang="pl-PL" sz="3200">
                <a:solidFill>
                  <a:srgbClr val="000000"/>
                </a:solidFill>
              </a:rPr>
            </a:br>
            <a:r>
              <a:rPr lang="pl-PL" sz="3200">
                <a:solidFill>
                  <a:srgbClr val="000000"/>
                </a:solidFill>
              </a:rPr>
              <a:t>kl. I THT</a:t>
            </a:r>
          </a:p>
        </p:txBody>
      </p:sp>
    </p:spTree>
  </p:cSld>
  <p:clrMapOvr>
    <a:masterClrMapping/>
  </p:clrMapOvr>
  <p:transition spd="med" advTm="5120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Sport w szkole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22400" y="1079500"/>
            <a:ext cx="8296275" cy="5040313"/>
          </a:xfrm>
          <a:ln/>
        </p:spPr>
        <p:txBody>
          <a:bodyPr tIns="24695"/>
          <a:lstStyle/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 algn="r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Szkolny Klub Szachowy </a:t>
            </a:r>
            <a:r>
              <a:rPr lang="pl-PL" sz="2800" i="1"/>
              <a:t>Hetman</a:t>
            </a:r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Szkolna Sekcja</a:t>
            </a:r>
            <a:r>
              <a:rPr lang="pl-PL" sz="2800" i="1"/>
              <a:t> MTB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 algn="r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Narciarstwo		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7563" y="1079500"/>
            <a:ext cx="1693862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32463" y="2339975"/>
            <a:ext cx="2727325" cy="1979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00113" y="3779838"/>
            <a:ext cx="4679950" cy="3419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Wymiany zagraniczne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27163" y="1176338"/>
            <a:ext cx="8296275" cy="5324475"/>
          </a:xfrm>
          <a:ln/>
        </p:spPr>
        <p:txBody>
          <a:bodyPr tIns="21168"/>
          <a:lstStyle/>
          <a:p>
            <a:pPr marL="341313" indent="-341313" algn="ct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400"/>
              <a:t>Do tej pory odbyły się wymiany zagraniczne do następujących państw:</a:t>
            </a:r>
          </a:p>
          <a:p>
            <a:pPr marL="341313" indent="-341313" algn="ct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400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/>
              <a:t>Austria ('04),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/>
              <a:t>Niemcy ('04, '06, '07, '09, '10, '11),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/>
              <a:t>Słowacja ('05, '07, '08, '09, '10),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/>
              <a:t>Ukraina (02/03, '04, 04/05, '05, '08, '10),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/>
              <a:t>Zrealizowany został także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/>
              <a:t> 	Program 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/>
              <a:t>Leonarda da Vinci.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/>
          </a:p>
          <a:p>
            <a:pPr lvl="2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Niemcy 2009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0313" y="3959225"/>
            <a:ext cx="4679950" cy="3397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26460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/>
              <a:t>Realizowane projekty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3625" y="1079500"/>
            <a:ext cx="8296275" cy="5040313"/>
          </a:xfrm>
          <a:ln/>
        </p:spPr>
        <p:txBody>
          <a:bodyPr tIns="24695"/>
          <a:lstStyle/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Projekt </a:t>
            </a:r>
            <a:r>
              <a:rPr lang="pl-PL" sz="2800" i="1"/>
              <a:t>Ekonomista, Handlowiec= Zawodowiec</a:t>
            </a:r>
            <a:r>
              <a:rPr lang="pl-PL" sz="2800"/>
              <a:t> 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z</a:t>
            </a:r>
            <a:r>
              <a:rPr lang="pl-PL" sz="2800" i="1"/>
              <a:t> </a:t>
            </a:r>
            <a:r>
              <a:rPr lang="pl-PL" sz="2800"/>
              <a:t>programu operacyjnego</a:t>
            </a:r>
            <a:r>
              <a:rPr lang="pl-PL" sz="2800" i="1"/>
              <a:t> Kapitał Ludzki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 algn="r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 i="1"/>
              <a:t>Uczeń Online			</a:t>
            </a:r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3 pracownie komputerowe i centrum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multimedialne uzyskane w ramach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projektów współfinansowanych przez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Europejski Fundusz Społeczny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9013" y="2051050"/>
            <a:ext cx="4381500" cy="828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00338" y="2751138"/>
            <a:ext cx="1619250" cy="1208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9675" y="4140200"/>
            <a:ext cx="2222500" cy="216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Osiągnięcia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27163" y="1176338"/>
            <a:ext cx="8296275" cy="5040312"/>
          </a:xfrm>
          <a:ln/>
        </p:spPr>
        <p:txBody>
          <a:bodyPr tIns="24695"/>
          <a:lstStyle/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Certyfikat Jakości </a:t>
            </a:r>
            <a:r>
              <a:rPr lang="pl-PL" sz="2800" i="1"/>
              <a:t>Szkoła Przedsiębiorczości –</a:t>
            </a:r>
            <a:r>
              <a:rPr lang="pl-PL" sz="2800"/>
              <a:t> </a:t>
            </a:r>
            <a:r>
              <a:rPr lang="pl-PL" sz="2400"/>
              <a:t>zaświadcza on, że dana szkoła pełni rolę lokalnego centrum edukacyjnego z dziedziny przedsiębiorczości dla młodych ludzi.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400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400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400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400"/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Laureat konkursu </a:t>
            </a:r>
            <a:r>
              <a:rPr lang="pl-PL" sz="2800" i="1"/>
              <a:t>Polski Internet</a:t>
            </a:r>
            <a:r>
              <a:rPr lang="pl-PL" sz="2400" i="1"/>
              <a:t> </a:t>
            </a:r>
            <a:r>
              <a:rPr lang="pl-PL" sz="2400"/>
              <a:t>za stronę internetową w kategorii </a:t>
            </a:r>
            <a:r>
              <a:rPr lang="pl-PL" sz="2400" i="1"/>
              <a:t>Szkoła Ponadgimnazjalna.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2700338"/>
            <a:ext cx="2519362" cy="2339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9450" y="2339975"/>
            <a:ext cx="2773363" cy="2339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ZSE w internecie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0" y="1258888"/>
            <a:ext cx="8296275" cy="5040312"/>
          </a:xfrm>
          <a:ln/>
        </p:spPr>
        <p:txBody>
          <a:bodyPr tIns="21168"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400"/>
              <a:t>ZSE można „odwiedzić” także w internecie na stronach: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400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400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400">
                <a:solidFill>
                  <a:srgbClr val="0084D1"/>
                </a:solidFill>
              </a:rPr>
              <a:t>www.zse-2.krakow.pl</a:t>
            </a:r>
            <a:r>
              <a:rPr lang="pl-PL" sz="2400"/>
              <a:t>, a tam m.in.: aktualny plan zajęć, zastępstwa i losowanie szczęśliwego numerka;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400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400">
                <a:solidFill>
                  <a:srgbClr val="0084D1"/>
                </a:solidFill>
              </a:rPr>
              <a:t>www.facebook.com /pages/ZJE-NrNr-2-w-Krakowie/196352263727949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4140200"/>
            <a:ext cx="3959225" cy="2224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428750" y="168275"/>
            <a:ext cx="8293100" cy="6048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58211" rIns="0" bIns="0" anchor="ctr"/>
          <a:lstStyle/>
          <a:p>
            <a:pPr algn="ctr" hangingPunct="1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6600">
                <a:solidFill>
                  <a:srgbClr val="0084D1"/>
                </a:solidFill>
              </a:rPr>
              <a:t>DZIĘKUJĘ ZA UWAGĘ</a:t>
            </a:r>
          </a:p>
        </p:txBody>
      </p:sp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65088"/>
            <a:ext cx="8293100" cy="1135062"/>
          </a:xfrm>
          <a:ln/>
        </p:spPr>
        <p:txBody>
          <a:bodyPr lIns="0" tIns="35280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4000"/>
              <a:t>Zespół Szkół Ekonomicznych nr 2 w Krakowie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0" y="2684463"/>
            <a:ext cx="3111500" cy="3074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19588" y="1957388"/>
            <a:ext cx="5400675" cy="4162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24" name="Rectangle 4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439863" y="2160588"/>
            <a:ext cx="8296275" cy="5040312"/>
          </a:xfrm>
          <a:prstGeom prst="rect">
            <a:avLst/>
          </a:prstGeom>
          <a:noFill/>
          <a:ln/>
        </p:spPr>
        <p:txBody>
          <a:bodyPr lIns="0" tIns="12347" rIns="0" bIns="0" anchor="ctr"/>
          <a:lstStyle/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400"/>
          </a:p>
          <a:p>
            <a:pPr marL="0" indent="0" algn="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800"/>
          </a:p>
        </p:txBody>
      </p:sp>
    </p:spTree>
  </p:cSld>
  <p:clrMapOvr>
    <a:masterClrMapping/>
  </p:clrMapOvr>
  <p:transition spd="med" advTm="5120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Patron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6800" y="1800225"/>
            <a:ext cx="4513263" cy="3240088"/>
          </a:xfrm>
          <a:ln/>
        </p:spPr>
        <p:txBody>
          <a:bodyPr tIns="24695"/>
          <a:lstStyle/>
          <a:p>
            <a:pPr marL="341313" indent="-341313" algn="ct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>
                <a:solidFill>
                  <a:srgbClr val="0084D1"/>
                </a:solidFill>
              </a:rPr>
              <a:t>Ignacy Ewaryst Daszyński</a:t>
            </a:r>
            <a:r>
              <a:rPr lang="pl-PL" sz="2200"/>
              <a:t> </a:t>
            </a:r>
            <a:r>
              <a:rPr lang="pl-PL" sz="2600"/>
              <a:t>(1866-1936)- polski polityk socjalistyczny, premier rządu lubelskiego w 1918, publicysta, współzałożyciel Polskiej Partii Socjalno- Demokratycznej. Marszałek Sejmu w latach 1928-1930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7863" y="1174750"/>
            <a:ext cx="3889375" cy="5040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Historia szkoły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27163" y="1176338"/>
            <a:ext cx="8296275" cy="5219700"/>
          </a:xfrm>
          <a:ln/>
        </p:spPr>
        <p:txBody>
          <a:bodyPr/>
          <a:lstStyle/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1950r. </a:t>
            </a:r>
            <a:r>
              <a:rPr lang="pl-PL"/>
              <a:t>- W budynku przy ulicy Kapucyńskiej powstaje 2-letnie Liceum Statystyczne.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1951r.</a:t>
            </a:r>
            <a:r>
              <a:rPr lang="pl-PL"/>
              <a:t> - W wyniku reorganizacji szkolnictwa zawodowego powstaje 3-letnie Technikum Statystyczne.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1953r.</a:t>
            </a:r>
            <a:r>
              <a:rPr lang="pl-PL"/>
              <a:t> - Dotychczasowe 3-letnie Technikum Statystyczne zostaje przekształcone w czteroletnie.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1957r.</a:t>
            </a:r>
            <a:r>
              <a:rPr lang="pl-PL"/>
              <a:t> - Siedzibą szkoły staje się budynek przy ulicy Podebrzezie 10.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1958r.</a:t>
            </a:r>
            <a:r>
              <a:rPr lang="pl-PL"/>
              <a:t> - Następuje przeprowadzka szkoły do budynku przy Al. Mickiewicza 54.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1959r.</a:t>
            </a:r>
            <a:r>
              <a:rPr lang="pl-PL"/>
              <a:t> - Z inicjatywy władz miasta szkoła przeniesiona zostaje do Nowej Huty, do budynku na os. Szkolnym.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1960r. </a:t>
            </a:r>
            <a:r>
              <a:rPr lang="pl-PL"/>
              <a:t>- Powstaje Zasadnicza Szkoła Handlowa.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1967r.</a:t>
            </a:r>
            <a:r>
              <a:rPr lang="pl-PL"/>
              <a:t> - Po raz pierwszy rozpoczęto nabór do czteroletniego Liceum Ekonomicznego.</a:t>
            </a:r>
          </a:p>
        </p:txBody>
      </p:sp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Historia szkoły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27163" y="1176338"/>
            <a:ext cx="8296275" cy="5375275"/>
          </a:xfrm>
          <a:ln/>
        </p:spPr>
        <p:txBody>
          <a:bodyPr/>
          <a:lstStyle/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1970r.</a:t>
            </a:r>
            <a:r>
              <a:rPr lang="pl-PL"/>
              <a:t> - Szkoła otrzymuje samodzielny budynek na os. Kalinowym 18.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1972r.</a:t>
            </a:r>
            <a:r>
              <a:rPr lang="pl-PL"/>
              <a:t> - Decyzją Kuratora Oświaty i Wychowania w Krakowie istniejące typy szkół zostają połączone w Zespół Szkół Ekonomicznych Nr 2. Powołane zostaje 4-letnie Liceum Zawodowe i 2-letnie Policealne Studium Zawodowe.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1975r.</a:t>
            </a:r>
            <a:r>
              <a:rPr lang="pl-PL"/>
              <a:t> - Szkoła zostaje przeniesiona na os. Spółdzielcze 6.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1991r. </a:t>
            </a:r>
            <a:r>
              <a:rPr lang="pl-PL"/>
              <a:t>- Powstaje Liceum Administracji oraz Liceum Handlowe.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2002r.</a:t>
            </a:r>
            <a:r>
              <a:rPr lang="pl-PL"/>
              <a:t> - Szkoła modernizuje się, powstają nowe oddziały: Liceum profilowane (3-letnie); Technikum Ekonomiczno- Handlowe (4-letnie; Zasadnicza Szkoła Zawodowa (2-letnia) .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2005r.</a:t>
            </a:r>
            <a:r>
              <a:rPr lang="pl-PL"/>
              <a:t> - W skład Zespołu Szkół Ekonomicznych Nr 2 wchodzą: </a:t>
            </a:r>
            <a:r>
              <a:rPr lang="pl-PL">
                <a:solidFill>
                  <a:srgbClr val="0084D1"/>
                </a:solidFill>
              </a:rPr>
              <a:t>V Liceum Profilowane</a:t>
            </a:r>
            <a:r>
              <a:rPr lang="pl-PL"/>
              <a:t>, </a:t>
            </a:r>
            <a:r>
              <a:rPr lang="pl-PL">
                <a:solidFill>
                  <a:srgbClr val="0084D1"/>
                </a:solidFill>
              </a:rPr>
              <a:t>Technikum Ekonomiczno-Handlowe Nr 5</a:t>
            </a:r>
            <a:r>
              <a:rPr lang="pl-PL"/>
              <a:t>, </a:t>
            </a:r>
            <a:r>
              <a:rPr lang="pl-PL">
                <a:solidFill>
                  <a:srgbClr val="0084D1"/>
                </a:solidFill>
              </a:rPr>
              <a:t>Zasadnicza Szkoła Zawodowa Nr 4</a:t>
            </a:r>
            <a:r>
              <a:rPr lang="pl-PL"/>
              <a:t>, </a:t>
            </a:r>
            <a:r>
              <a:rPr lang="pl-PL">
                <a:solidFill>
                  <a:srgbClr val="0084D1"/>
                </a:solidFill>
              </a:rPr>
              <a:t>Technikum Uzupełniające dla Dorosłych Nr 4</a:t>
            </a:r>
            <a:r>
              <a:rPr lang="pl-PL"/>
              <a:t>, </a:t>
            </a:r>
            <a:r>
              <a:rPr lang="pl-PL">
                <a:solidFill>
                  <a:srgbClr val="0084D1"/>
                </a:solidFill>
              </a:rPr>
              <a:t>Liceum Handlowe dla Dorosłych</a:t>
            </a:r>
            <a:r>
              <a:rPr lang="pl-PL"/>
              <a:t>.</a:t>
            </a:r>
          </a:p>
        </p:txBody>
      </p:sp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Kierunki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27163" y="1176338"/>
            <a:ext cx="8296275" cy="5040312"/>
          </a:xfrm>
          <a:ln/>
        </p:spPr>
        <p:txBody>
          <a:bodyPr tIns="21168"/>
          <a:lstStyle/>
          <a:p>
            <a:pPr marL="341313" indent="-341313" algn="ct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400"/>
              <a:t>Obecnie zespół szkół proponuje naukę na następujących kierunkach:</a:t>
            </a:r>
          </a:p>
          <a:p>
            <a:pPr marL="341313" indent="-341313" algn="ct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400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Technikum Ekonomiczno-Handlowe Nr 5:</a:t>
            </a:r>
            <a:r>
              <a:rPr lang="pl-PL"/>
              <a:t> technik ekonomista, technik handlowiec, technik logistyk, technik obsługi turystycznej, technik hotelarstwa.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V Liceum Profilowane:</a:t>
            </a:r>
            <a:r>
              <a:rPr lang="pl-PL"/>
              <a:t> klasa o profilu ekonomiczno-administracyjnym, klasa o profilu zarządzanie informacją.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Zasadnicza Szkoła Zawodowa Nr 4:</a:t>
            </a:r>
            <a:r>
              <a:rPr lang="pl-PL"/>
              <a:t> zawód sprzedawca.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b="1"/>
              <a:t>Szkoła Policealna dla Dorosłych Nr 3:</a:t>
            </a:r>
            <a:r>
              <a:rPr lang="pl-PL"/>
              <a:t> technik obsługi turystycznej, technik administracji, technik rachunkowości.</a:t>
            </a:r>
          </a:p>
        </p:txBody>
      </p:sp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Zajęcia pozalekcyjne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22400" y="1258888"/>
            <a:ext cx="8296275" cy="50403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Klub Zdobywców Świata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Spółdzielnia Uczniowska </a:t>
            </a:r>
            <a:r>
              <a:rPr lang="pl-PL" sz="2800" i="1"/>
              <a:t>Rockefeller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 algn="r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Koło przyrodników		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9813" y="1260475"/>
            <a:ext cx="2286000" cy="1920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9838" y="4500563"/>
            <a:ext cx="2349500" cy="1852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Zajęcia pozalekcyjne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27163" y="1176338"/>
            <a:ext cx="8296275" cy="5040312"/>
          </a:xfrm>
          <a:ln/>
        </p:spPr>
        <p:txBody>
          <a:bodyPr tIns="24695"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Gazetka matematyczna 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 i="1"/>
              <a:t>Alfa i Omega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 algn="r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2800"/>
              <a:t>Koło matematyczne	   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425" y="1260475"/>
            <a:ext cx="2700338" cy="2339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00338" y="3240088"/>
            <a:ext cx="2519362" cy="287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750" y="168275"/>
            <a:ext cx="8293100" cy="930275"/>
          </a:xfrm>
          <a:ln/>
        </p:spPr>
        <p:txBody>
          <a:bodyPr lIns="0" tIns="31752" rIns="0" bIns="0"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600"/>
              <a:t>Sport w szkole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22400" y="1085850"/>
            <a:ext cx="8296275" cy="5576888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 i="1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3200" i="1"/>
              <a:t>SKS Ekonomik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i="1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i="1"/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  <a:p>
            <a:pPr marL="341313" indent="-341313" algn="r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l-PL" sz="3200"/>
              <a:t>Koło Strzeleckie </a:t>
            </a:r>
            <a:r>
              <a:rPr lang="pl-PL" sz="3200" i="1"/>
              <a:t>LOK</a:t>
            </a:r>
            <a:r>
              <a:rPr lang="pl-PL" sz="2800" i="1"/>
              <a:t>   </a:t>
            </a:r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/>
          </a:p>
          <a:p>
            <a:pPr marL="341313" indent="-341313" algn="r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l-PL" sz="280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9338" y="539750"/>
            <a:ext cx="4859337" cy="3757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3419475"/>
            <a:ext cx="4859338" cy="3779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 advTm="11264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Arial"/>
        <a:ea typeface="msmincho"/>
        <a:cs typeface="msmincho"/>
      </a:majorFont>
      <a:minorFont>
        <a:latin typeface="Arial"/>
        <a:ea typeface="msmincho"/>
        <a:cs typeface="msmincho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559</Words>
  <Application>Microsoft Office PowerPoint</Application>
  <PresentationFormat>Niestandardowy</PresentationFormat>
  <Paragraphs>166</Paragraphs>
  <Slides>15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15</vt:i4>
      </vt:variant>
    </vt:vector>
  </HeadingPairs>
  <TitlesOfParts>
    <vt:vector size="21" baseType="lpstr">
      <vt:lpstr>Times New Roman</vt:lpstr>
      <vt:lpstr>Arial</vt:lpstr>
      <vt:lpstr>Arial Unicode MS</vt:lpstr>
      <vt:lpstr>msmincho</vt:lpstr>
      <vt:lpstr>Motyw pakietu Office</vt:lpstr>
      <vt:lpstr>Motyw pakietu Office</vt:lpstr>
      <vt:lpstr>Slajd 1</vt:lpstr>
      <vt:lpstr>Zespół Szkół Ekonomicznych nr 2 w Krakowie</vt:lpstr>
      <vt:lpstr>Patron</vt:lpstr>
      <vt:lpstr>Historia szkoły</vt:lpstr>
      <vt:lpstr>Historia szkoły</vt:lpstr>
      <vt:lpstr>Kierunki</vt:lpstr>
      <vt:lpstr>Zajęcia pozalekcyjne</vt:lpstr>
      <vt:lpstr>Zajęcia pozalekcyjne</vt:lpstr>
      <vt:lpstr>Sport w szkole</vt:lpstr>
      <vt:lpstr>Sport w szkole</vt:lpstr>
      <vt:lpstr>Wymiany zagraniczne</vt:lpstr>
      <vt:lpstr>Realizowane projekty</vt:lpstr>
      <vt:lpstr>Osiągnięcia</vt:lpstr>
      <vt:lpstr>ZSE w internecie</vt:lpstr>
      <vt:lpstr>Slajd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Renia</dc:creator>
  <cp:lastModifiedBy>Admin</cp:lastModifiedBy>
  <cp:revision>2</cp:revision>
  <cp:lastPrinted>1601-01-01T00:00:00Z</cp:lastPrinted>
  <dcterms:created xsi:type="dcterms:W3CDTF">2011-10-20T16:56:13Z</dcterms:created>
  <dcterms:modified xsi:type="dcterms:W3CDTF">2011-10-24T20:36:04Z</dcterms:modified>
</cp:coreProperties>
</file>