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3A7FB"/>
    <a:srgbClr val="FF9999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660"/>
  </p:normalViewPr>
  <p:slideViewPr>
    <p:cSldViewPr>
      <p:cViewPr varScale="1">
        <p:scale>
          <a:sx n="80" d="100"/>
          <a:sy n="80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CA7-9FF6-491E-8AD0-35B8E74710D7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CFD8-34AB-4459-AD4E-6B3F6690F7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CA7-9FF6-491E-8AD0-35B8E74710D7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CFD8-34AB-4459-AD4E-6B3F6690F7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CA7-9FF6-491E-8AD0-35B8E74710D7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CFD8-34AB-4459-AD4E-6B3F6690F7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CA7-9FF6-491E-8AD0-35B8E74710D7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CFD8-34AB-4459-AD4E-6B3F6690F7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CA7-9FF6-491E-8AD0-35B8E74710D7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CFD8-34AB-4459-AD4E-6B3F6690F7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CA7-9FF6-491E-8AD0-35B8E74710D7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CFD8-34AB-4459-AD4E-6B3F6690F7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CA7-9FF6-491E-8AD0-35B8E74710D7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CFD8-34AB-4459-AD4E-6B3F6690F7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CA7-9FF6-491E-8AD0-35B8E74710D7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CFD8-34AB-4459-AD4E-6B3F6690F7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CA7-9FF6-491E-8AD0-35B8E74710D7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CFD8-34AB-4459-AD4E-6B3F6690F7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CA7-9FF6-491E-8AD0-35B8E74710D7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CFD8-34AB-4459-AD4E-6B3F6690F7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CA7-9FF6-491E-8AD0-35B8E74710D7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CFD8-34AB-4459-AD4E-6B3F6690F7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5DCA7-9FF6-491E-8AD0-35B8E74710D7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CFD8-34AB-4459-AD4E-6B3F6690F76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ekretariat@zse-2.krakow.p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multim 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4572008"/>
            <a:ext cx="7929618" cy="178595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Californian FB" pitchFamily="18" charset="0"/>
              </a:rPr>
              <a:t>ZESPÓŁ SZKÓŁ EKONOMICZNYCH </a:t>
            </a:r>
            <a:br>
              <a:rPr lang="pl-PL" dirty="0" smtClean="0">
                <a:latin typeface="Californian FB" pitchFamily="18" charset="0"/>
              </a:rPr>
            </a:br>
            <a:r>
              <a:rPr lang="pl-PL" dirty="0" smtClean="0">
                <a:latin typeface="Californian FB" pitchFamily="18" charset="0"/>
              </a:rPr>
              <a:t>NR 2 W KRAKOWIE</a:t>
            </a:r>
            <a:endParaRPr lang="pl-PL" dirty="0">
              <a:latin typeface="Californian FB" pitchFamily="18" charset="0"/>
            </a:endParaRPr>
          </a:p>
        </p:txBody>
      </p:sp>
    </p:spTree>
  </p:cSld>
  <p:clrMapOvr>
    <a:masterClrMapping/>
  </p:clrMapOvr>
  <p:transition advTm="1012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7FB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i="1" dirty="0" smtClean="0">
                <a:solidFill>
                  <a:srgbClr val="CC00CC"/>
                </a:solidFill>
                <a:latin typeface="Calibri" pitchFamily="34" charset="0"/>
              </a:rPr>
              <a:t>AUTORKI PRACY</a:t>
            </a:r>
            <a:endParaRPr lang="pl-PL" sz="3600" i="1" dirty="0">
              <a:solidFill>
                <a:srgbClr val="CC00CC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Justyna Małek</a:t>
            </a:r>
          </a:p>
          <a:p>
            <a:pPr algn="ctr">
              <a:buNone/>
            </a:pPr>
            <a:r>
              <a:rPr lang="pl-PL" dirty="0" smtClean="0"/>
              <a:t>Alicja Zapała</a:t>
            </a:r>
          </a:p>
          <a:p>
            <a:pPr algn="ctr">
              <a:buNone/>
            </a:pPr>
            <a:r>
              <a:rPr lang="pl-PL" dirty="0" smtClean="0"/>
              <a:t>Paulina Siler</a:t>
            </a:r>
          </a:p>
          <a:p>
            <a:pPr algn="ctr">
              <a:buNone/>
            </a:pPr>
            <a:r>
              <a:rPr lang="pl-PL" dirty="0" smtClean="0"/>
              <a:t>Ewa Skrobisz</a:t>
            </a:r>
          </a:p>
          <a:p>
            <a:pPr algn="ctr">
              <a:buFont typeface="Wingdings" pitchFamily="2" charset="2"/>
              <a:buChar char="§"/>
            </a:pPr>
            <a:endParaRPr lang="pl-PL" dirty="0"/>
          </a:p>
          <a:p>
            <a:pPr algn="ctr">
              <a:buNone/>
            </a:pPr>
            <a:r>
              <a:rPr lang="pl-PL" dirty="0" smtClean="0"/>
              <a:t>KL. I THT</a:t>
            </a:r>
            <a:endParaRPr lang="pl-PL" dirty="0"/>
          </a:p>
        </p:txBody>
      </p:sp>
    </p:spTree>
  </p:cSld>
  <p:clrMapOvr>
    <a:masterClrMapping/>
  </p:clrMapOvr>
  <p:transition advTm="459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pl-PL" sz="36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HISTORIA</a:t>
            </a:r>
            <a:r>
              <a:rPr lang="pl-PL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6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SZKOŁY</a:t>
            </a:r>
            <a:endParaRPr lang="pl-PL" sz="3600" b="1" i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Symbol zastępczy zawartości 3" descr="multim 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50096" cy="2137572"/>
          </a:xfrm>
        </p:spPr>
      </p:pic>
      <p:pic>
        <p:nvPicPr>
          <p:cNvPr id="5" name="Obraz 4" descr="multim 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0"/>
            <a:ext cx="2857488" cy="214311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57158" y="2428868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  Szkoła powstała w 1950 roku, jako dwuletnie liceum statystyczne, przy ulicy Kapucyńskiej. Rok później, została ona przekształcona w trzyletnie Technikum Statystyczne.  W 1953, stała się czteroletnim technikum, ze względu na niepełnoletniość absolwentów. Szkoła miała 8 oddziałów. Z roku na rok, technikum zwiększało swój rozmiar, tym samym powodując powstanie kolejnych oddziałów. W 1957 roku, Technikum Statystyczne powoli znikało, a na jego miejscu, pojawiło się pięcioletnie Technikum Ekonomiczne. </a:t>
            </a:r>
          </a:p>
          <a:p>
            <a:r>
              <a:rPr lang="pl-PL" dirty="0" smtClean="0"/>
              <a:t>W roku 1959, szkoła została przeniesiona do Nowej Huty, gdzie otrzymała nowe pomieszczenia w budynku, na osiedlu Szkolnym, gdzie siedzibę dzieliła wraz z innym technikum, a mianowicie Technikum Hutniczo-Mechanicznym. </a:t>
            </a:r>
          </a:p>
          <a:p>
            <a:r>
              <a:rPr lang="pl-PL" dirty="0" smtClean="0"/>
              <a:t>Technikum Ekonomiczne, co prawda teraz cztero, a nie pięcioletnie, istnieje do tej pory. Znajduje się na osiedlu Spółdzielczym 6. W roku 2011, szkoła liczy 30 klas, 34 sale oraz 70 nauczycieli.</a:t>
            </a:r>
          </a:p>
          <a:p>
            <a:endParaRPr lang="pl-PL" dirty="0"/>
          </a:p>
        </p:txBody>
      </p:sp>
    </p:spTree>
  </p:cSld>
  <p:clrMapOvr>
    <a:masterClrMapping/>
  </p:clrMapOvr>
  <p:transition advTm="5990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pl-PL" sz="36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BUDYNEK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36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SZKOŁY</a:t>
            </a:r>
            <a:endParaRPr lang="pl-PL" sz="3600" i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200" dirty="0" smtClean="0"/>
              <a:t>      Szkoła sama w sobie, liczy trzy pawilony i trzy poziomy.</a:t>
            </a:r>
          </a:p>
          <a:p>
            <a:pPr>
              <a:buFont typeface="Courier New" pitchFamily="49" charset="0"/>
              <a:buChar char="o"/>
            </a:pPr>
            <a:r>
              <a:rPr lang="pl-PL" sz="2200" dirty="0" smtClean="0"/>
              <a:t>Poziom -1 - Znajdują się tam: sala do marketingu, reklamy, szatnia, świetlica, biblioteka, szkolny bufet, sala nr 7, 11, 12, 13, 14, 16, 17, 18. </a:t>
            </a:r>
          </a:p>
          <a:p>
            <a:pPr>
              <a:buFont typeface="Courier New" pitchFamily="49" charset="0"/>
              <a:buChar char="o"/>
            </a:pPr>
            <a:r>
              <a:rPr lang="pl-PL" sz="2200" dirty="0" smtClean="0"/>
              <a:t>Poziom 0 – Znajdują się tam: portiernia, sala gimnastyczna, higienistka, dentysta, sekretariat uczniowski, </a:t>
            </a:r>
            <a:r>
              <a:rPr lang="pl-PL" sz="2200" dirty="0" err="1" smtClean="0"/>
              <a:t>rockefeller</a:t>
            </a:r>
            <a:r>
              <a:rPr lang="pl-PL" sz="2200" dirty="0" smtClean="0"/>
              <a:t>, główny sekretariat, pokój nauczycielski, sala nr 42, 43, 45, 45a, 48, 49, 51, 52, 53.</a:t>
            </a:r>
          </a:p>
          <a:p>
            <a:pPr>
              <a:buFont typeface="Courier New" pitchFamily="49" charset="0"/>
              <a:buChar char="o"/>
            </a:pPr>
            <a:r>
              <a:rPr lang="pl-PL" sz="2200" dirty="0" smtClean="0"/>
              <a:t>Poziom +1 – Znajdują się tam: sala 54,55, 56, 57, 58, 59, 60, 61, 62 oraz gabinet pedagoga.</a:t>
            </a:r>
          </a:p>
        </p:txBody>
      </p:sp>
      <p:pic>
        <p:nvPicPr>
          <p:cNvPr id="4" name="Obraz 3" descr="multim 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661305"/>
            <a:ext cx="2928927" cy="2196696"/>
          </a:xfrm>
          <a:prstGeom prst="rect">
            <a:avLst/>
          </a:prstGeom>
        </p:spPr>
      </p:pic>
      <p:pic>
        <p:nvPicPr>
          <p:cNvPr id="5" name="Obraz 4" descr="multim 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4661304"/>
            <a:ext cx="2928926" cy="2196695"/>
          </a:xfrm>
          <a:prstGeom prst="rect">
            <a:avLst/>
          </a:prstGeom>
        </p:spPr>
      </p:pic>
      <p:pic>
        <p:nvPicPr>
          <p:cNvPr id="6" name="Obraz 5" descr="multim 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661281"/>
            <a:ext cx="2928958" cy="2196719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pl-PL" sz="3600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CIEKAWE MIEJSCA</a:t>
            </a:r>
            <a:endParaRPr lang="pl-PL" sz="3600" i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200" dirty="0" smtClean="0"/>
              <a:t>           </a:t>
            </a:r>
            <a:r>
              <a:rPr lang="pl-PL" sz="1800" dirty="0" smtClean="0"/>
              <a:t>W naszej szkole, każdy może znaleźć miejsce dla siebie. Jest wiele opcji, takich                                                     jak:</a:t>
            </a:r>
          </a:p>
          <a:p>
            <a:r>
              <a:rPr lang="pl-PL" sz="1800" dirty="0" smtClean="0"/>
              <a:t>Ogródek z ławkami, pośród drzew i krzewów, gdzie w spokoju i ciszy można spędzić szkolną przerwę.</a:t>
            </a:r>
          </a:p>
          <a:p>
            <a:r>
              <a:rPr lang="pl-PL" sz="1800" dirty="0" smtClean="0"/>
              <a:t>Ogródek z ławkami, oczkiem wodnym, rybkami i kwiatami, w którym, gdy tylko sprzyja pogoda, można prowadzić lekcję. </a:t>
            </a:r>
          </a:p>
          <a:p>
            <a:r>
              <a:rPr lang="pl-PL" sz="1800" dirty="0" smtClean="0"/>
              <a:t>Bufet, w którym można zjeść ciepły posiłek wraz ze znajomymi. </a:t>
            </a:r>
          </a:p>
          <a:p>
            <a:r>
              <a:rPr lang="pl-PL" sz="1800" dirty="0" smtClean="0"/>
              <a:t>Rockefeller, sklepik obsługiwany przez uczniów, czynny wyłącznie w czasie przerw między lekcjami.</a:t>
            </a:r>
            <a:endParaRPr lang="pl-PL" sz="2200" dirty="0" smtClean="0"/>
          </a:p>
          <a:p>
            <a:r>
              <a:rPr lang="pl-PL" sz="1800" dirty="0" smtClean="0">
                <a:latin typeface="Calibri" pitchFamily="34" charset="0"/>
              </a:rPr>
              <a:t>Biblioteka</a:t>
            </a:r>
            <a:r>
              <a:rPr lang="pl-PL" sz="2200" dirty="0" smtClean="0"/>
              <a:t> </a:t>
            </a:r>
            <a:r>
              <a:rPr lang="pl-PL" sz="1800" dirty="0" smtClean="0">
                <a:latin typeface="Calibri" pitchFamily="34" charset="0"/>
              </a:rPr>
              <a:t>i czytelnia, gdzie mamy dostęp do książek i komputerów.</a:t>
            </a:r>
          </a:p>
        </p:txBody>
      </p:sp>
      <p:pic>
        <p:nvPicPr>
          <p:cNvPr id="4" name="Obraz 3" descr="multim 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25520"/>
            <a:ext cx="3643306" cy="2732480"/>
          </a:xfrm>
          <a:prstGeom prst="rect">
            <a:avLst/>
          </a:prstGeom>
        </p:spPr>
      </p:pic>
      <p:pic>
        <p:nvPicPr>
          <p:cNvPr id="5" name="Obraz 4" descr="multim 0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125520"/>
            <a:ext cx="3643306" cy="2732480"/>
          </a:xfrm>
          <a:prstGeom prst="rect">
            <a:avLst/>
          </a:prstGeom>
        </p:spPr>
      </p:pic>
    </p:spTree>
  </p:cSld>
  <p:clrMapOvr>
    <a:masterClrMapping/>
  </p:clrMapOvr>
  <p:transition advTm="2381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200" dirty="0" smtClean="0">
                <a:latin typeface="Calibri" pitchFamily="34" charset="0"/>
              </a:rPr>
              <a:t>Korytarze szkolne, przyozdobione są rysunkami, gablotami oraz licznymi obrazami.</a:t>
            </a:r>
            <a:endParaRPr lang="pl-PL" sz="2200" dirty="0">
              <a:latin typeface="Calibri" pitchFamily="34" charset="0"/>
            </a:endParaRPr>
          </a:p>
        </p:txBody>
      </p:sp>
      <p:pic>
        <p:nvPicPr>
          <p:cNvPr id="4" name="Obraz 3" descr="multim 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14423"/>
            <a:ext cx="3929090" cy="2643205"/>
          </a:xfrm>
          <a:prstGeom prst="rect">
            <a:avLst/>
          </a:prstGeom>
        </p:spPr>
      </p:pic>
      <p:pic>
        <p:nvPicPr>
          <p:cNvPr id="5" name="Obraz 4" descr="multim 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214422"/>
            <a:ext cx="3929090" cy="2643206"/>
          </a:xfrm>
          <a:prstGeom prst="rect">
            <a:avLst/>
          </a:prstGeom>
        </p:spPr>
      </p:pic>
      <p:pic>
        <p:nvPicPr>
          <p:cNvPr id="6" name="Obraz 5" descr="multim 0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071942"/>
            <a:ext cx="3929090" cy="2643182"/>
          </a:xfrm>
          <a:prstGeom prst="rect">
            <a:avLst/>
          </a:prstGeom>
        </p:spPr>
      </p:pic>
      <p:pic>
        <p:nvPicPr>
          <p:cNvPr id="7" name="Obraz 6" descr="multim 0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071942"/>
            <a:ext cx="3929090" cy="2589628"/>
          </a:xfrm>
          <a:prstGeom prst="rect">
            <a:avLst/>
          </a:prstGeom>
        </p:spPr>
      </p:pic>
    </p:spTree>
  </p:cSld>
  <p:clrMapOvr>
    <a:masterClrMapping/>
  </p:clrMapOvr>
  <p:transition advTm="1617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i="1" dirty="0" smtClean="0">
                <a:solidFill>
                  <a:schemeClr val="accent2">
                    <a:lumMod val="75000"/>
                  </a:schemeClr>
                </a:solidFill>
              </a:rPr>
              <a:t>BIBLIOTEKA</a:t>
            </a:r>
            <a:endParaRPr lang="pl-PL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 descr="multim 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00174"/>
            <a:ext cx="6572276" cy="4929207"/>
          </a:xfrm>
        </p:spPr>
      </p:pic>
    </p:spTree>
  </p:cSld>
  <p:clrMapOvr>
    <a:masterClrMapping/>
  </p:clrMapOvr>
  <p:transition advTm="503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POKÓJ NAUCZYCIELSKI</a:t>
            </a:r>
            <a:endParaRPr lang="pl-PL" sz="3600" i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pl-PL" sz="2200" dirty="0" smtClean="0"/>
              <a:t>Tuż obok pokoju nauczycielskiego, powieszona jest tablica z planem lekcji wszystkich klas, dla zapominalskich ;)</a:t>
            </a:r>
            <a:endParaRPr lang="pl-PL" sz="2200" dirty="0"/>
          </a:p>
        </p:txBody>
      </p:sp>
      <p:pic>
        <p:nvPicPr>
          <p:cNvPr id="4" name="Obraz 3" descr="multim 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285992"/>
            <a:ext cx="6643734" cy="4286250"/>
          </a:xfrm>
          <a:prstGeom prst="rect">
            <a:avLst/>
          </a:prstGeom>
        </p:spPr>
      </p:pic>
    </p:spTree>
  </p:cSld>
  <p:clrMapOvr>
    <a:masterClrMapping/>
  </p:clrMapOvr>
  <p:transition advTm="996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</a:t>
            </a:r>
            <a:r>
              <a:rPr lang="pl-PL" sz="2600" dirty="0" smtClean="0"/>
              <a:t>Szkoła, wbrew pozorom, jest naprawdę imponujących rozmiarów. </a:t>
            </a:r>
          </a:p>
          <a:p>
            <a:pPr algn="ctr">
              <a:buNone/>
            </a:pPr>
            <a:endParaRPr lang="pl-PL" sz="2600" dirty="0"/>
          </a:p>
        </p:txBody>
      </p:sp>
      <p:pic>
        <p:nvPicPr>
          <p:cNvPr id="4" name="Obraz 3" descr="multim 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4476781" cy="3786214"/>
          </a:xfrm>
          <a:prstGeom prst="rect">
            <a:avLst/>
          </a:prstGeom>
        </p:spPr>
      </p:pic>
      <p:pic>
        <p:nvPicPr>
          <p:cNvPr id="5" name="Obraz 4" descr="multim 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143116"/>
            <a:ext cx="4357686" cy="3786214"/>
          </a:xfrm>
          <a:prstGeom prst="rect">
            <a:avLst/>
          </a:prstGeom>
        </p:spPr>
      </p:pic>
    </p:spTree>
  </p:cSld>
  <p:clrMapOvr>
    <a:masterClrMapping/>
  </p:clrMapOvr>
  <p:transition advTm="1001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86808" cy="1785950"/>
          </a:xfrm>
        </p:spPr>
        <p:txBody>
          <a:bodyPr>
            <a:normAutofit/>
          </a:bodyPr>
          <a:lstStyle/>
          <a:p>
            <a:r>
              <a:rPr lang="pl-PL" sz="3600" b="1" u="wavy" dirty="0" smtClean="0">
                <a:solidFill>
                  <a:srgbClr val="CC0066"/>
                </a:solidFill>
                <a:latin typeface="Calibri" pitchFamily="34" charset="0"/>
              </a:rPr>
              <a:t>ZESPÓŁ SZKÓŁ EKONOMICZNYCH</a:t>
            </a:r>
            <a:br>
              <a:rPr lang="pl-PL" sz="3600" b="1" u="wavy" dirty="0" smtClean="0">
                <a:solidFill>
                  <a:srgbClr val="CC0066"/>
                </a:solidFill>
                <a:latin typeface="Calibri" pitchFamily="34" charset="0"/>
              </a:rPr>
            </a:br>
            <a:r>
              <a:rPr lang="pl-PL" sz="3600" b="1" u="wavy" dirty="0" smtClean="0">
                <a:solidFill>
                  <a:srgbClr val="CC0066"/>
                </a:solidFill>
                <a:latin typeface="Calibri" pitchFamily="34" charset="0"/>
              </a:rPr>
              <a:t>NR 2 W KRAKOWIE</a:t>
            </a:r>
            <a:br>
              <a:rPr lang="pl-PL" sz="3600" b="1" u="wavy" dirty="0" smtClean="0">
                <a:solidFill>
                  <a:srgbClr val="CC0066"/>
                </a:solidFill>
                <a:latin typeface="Calibri" pitchFamily="34" charset="0"/>
              </a:rPr>
            </a:br>
            <a:r>
              <a:rPr lang="pl-PL" sz="3600" b="1" u="wavy" dirty="0" smtClean="0">
                <a:solidFill>
                  <a:srgbClr val="CC0066"/>
                </a:solidFill>
                <a:latin typeface="Calibri" pitchFamily="34" charset="0"/>
              </a:rPr>
              <a:t>IMIENIA I.DASZŃSKIEGO</a:t>
            </a:r>
            <a:endParaRPr lang="pl-PL" sz="3600" b="1" u="wavy" dirty="0">
              <a:solidFill>
                <a:srgbClr val="CC0066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928934"/>
            <a:ext cx="7543824" cy="3197229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Osiedle Spółdzielcze 6</a:t>
            </a:r>
          </a:p>
          <a:p>
            <a:pPr algn="ctr">
              <a:buNone/>
            </a:pPr>
            <a:r>
              <a:rPr lang="pl-PL" dirty="0" smtClean="0"/>
              <a:t> 31-943 Kraków</a:t>
            </a:r>
          </a:p>
          <a:p>
            <a:pPr algn="ctr">
              <a:buNone/>
            </a:pPr>
            <a:r>
              <a:rPr lang="pl-PL" dirty="0" smtClean="0"/>
              <a:t>Telefon: 12 644-73-94, 12 643-77-88</a:t>
            </a:r>
          </a:p>
          <a:p>
            <a:pPr algn="ctr">
              <a:buNone/>
            </a:pPr>
            <a:r>
              <a:rPr lang="pl-PL" dirty="0" smtClean="0"/>
              <a:t>Email: </a:t>
            </a:r>
            <a:r>
              <a:rPr lang="pl-PL" dirty="0" smtClean="0">
                <a:hlinkClick r:id="rId2"/>
              </a:rPr>
              <a:t>sekretariat@zse-2.krakow.pl</a:t>
            </a:r>
            <a:endParaRPr lang="pl-PL" dirty="0" smtClean="0"/>
          </a:p>
          <a:p>
            <a:pPr algn="ctr">
              <a:buNone/>
            </a:pPr>
            <a:r>
              <a:rPr lang="pl-PL" dirty="0" smtClean="0"/>
              <a:t>www.zse-2.krakow.pl</a:t>
            </a:r>
            <a:endParaRPr lang="pl-PL" dirty="0"/>
          </a:p>
        </p:txBody>
      </p:sp>
    </p:spTree>
  </p:cSld>
  <p:clrMapOvr>
    <a:masterClrMapping/>
  </p:clrMapOvr>
  <p:transition advTm="1060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474</Words>
  <Application>Microsoft Office PowerPoint</Application>
  <PresentationFormat>Pokaz na ekranie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ZESPÓŁ SZKÓŁ EKONOMICZNYCH  NR 2 W KRAKOWIE</vt:lpstr>
      <vt:lpstr>HISTORIA SZKOŁY</vt:lpstr>
      <vt:lpstr>BUDYNEK SZKOŁY</vt:lpstr>
      <vt:lpstr>CIEKAWE MIEJSCA</vt:lpstr>
      <vt:lpstr>Slajd 5</vt:lpstr>
      <vt:lpstr>BIBLIOTEKA</vt:lpstr>
      <vt:lpstr>POKÓJ NAUCZYCIELSKI</vt:lpstr>
      <vt:lpstr>Slajd 8</vt:lpstr>
      <vt:lpstr>ZESPÓŁ SZKÓŁ EKONOMICZNYCH NR 2 W KRAKOWIE IMIENIA I.DASZŃSKIEGO</vt:lpstr>
      <vt:lpstr>AUTORKI PRACY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SZKÓŁ EKONOMICZNYCH  NR 2 W KRAKOWIE</dc:title>
  <dc:creator>Juti</dc:creator>
  <cp:lastModifiedBy>Admin</cp:lastModifiedBy>
  <cp:revision>14</cp:revision>
  <dcterms:created xsi:type="dcterms:W3CDTF">2011-10-15T10:25:23Z</dcterms:created>
  <dcterms:modified xsi:type="dcterms:W3CDTF">2011-10-24T20:44:05Z</dcterms:modified>
</cp:coreProperties>
</file>