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69E22-5E38-4288-A4F7-FDC25FE53D21}" type="datetimeFigureOut">
              <a:rPr lang="pl-PL" smtClean="0"/>
              <a:pPr/>
              <a:t>2011-10-24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C25B0-A5CA-42B5-8AEE-7C455F127A22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261155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69E22-5E38-4288-A4F7-FDC25FE53D21}" type="datetimeFigureOut">
              <a:rPr lang="pl-PL" smtClean="0"/>
              <a:pPr/>
              <a:t>2011-10-24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C25B0-A5CA-42B5-8AEE-7C455F127A22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655337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69E22-5E38-4288-A4F7-FDC25FE53D21}" type="datetimeFigureOut">
              <a:rPr lang="pl-PL" smtClean="0"/>
              <a:pPr/>
              <a:t>2011-10-24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C25B0-A5CA-42B5-8AEE-7C455F127A22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983143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69E22-5E38-4288-A4F7-FDC25FE53D21}" type="datetimeFigureOut">
              <a:rPr lang="pl-PL" smtClean="0"/>
              <a:pPr/>
              <a:t>2011-10-24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C25B0-A5CA-42B5-8AEE-7C455F127A22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645547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69E22-5E38-4288-A4F7-FDC25FE53D21}" type="datetimeFigureOut">
              <a:rPr lang="pl-PL" smtClean="0"/>
              <a:pPr/>
              <a:t>2011-10-24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C25B0-A5CA-42B5-8AEE-7C455F127A22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861313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69E22-5E38-4288-A4F7-FDC25FE53D21}" type="datetimeFigureOut">
              <a:rPr lang="pl-PL" smtClean="0"/>
              <a:pPr/>
              <a:t>2011-10-24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C25B0-A5CA-42B5-8AEE-7C455F127A22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577955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69E22-5E38-4288-A4F7-FDC25FE53D21}" type="datetimeFigureOut">
              <a:rPr lang="pl-PL" smtClean="0"/>
              <a:pPr/>
              <a:t>2011-10-24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C25B0-A5CA-42B5-8AEE-7C455F127A22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744250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69E22-5E38-4288-A4F7-FDC25FE53D21}" type="datetimeFigureOut">
              <a:rPr lang="pl-PL" smtClean="0"/>
              <a:pPr/>
              <a:t>2011-10-24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C25B0-A5CA-42B5-8AEE-7C455F127A22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640694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69E22-5E38-4288-A4F7-FDC25FE53D21}" type="datetimeFigureOut">
              <a:rPr lang="pl-PL" smtClean="0"/>
              <a:pPr/>
              <a:t>2011-10-24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C25B0-A5CA-42B5-8AEE-7C455F127A22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756548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69E22-5E38-4288-A4F7-FDC25FE53D21}" type="datetimeFigureOut">
              <a:rPr lang="pl-PL" smtClean="0"/>
              <a:pPr/>
              <a:t>2011-10-24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C25B0-A5CA-42B5-8AEE-7C455F127A22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29257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69E22-5E38-4288-A4F7-FDC25FE53D21}" type="datetimeFigureOut">
              <a:rPr lang="pl-PL" smtClean="0"/>
              <a:pPr/>
              <a:t>2011-10-24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C25B0-A5CA-42B5-8AEE-7C455F127A22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267048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69E22-5E38-4288-A4F7-FDC25FE53D21}" type="datetimeFigureOut">
              <a:rPr lang="pl-PL" smtClean="0"/>
              <a:pPr/>
              <a:t>2011-10-24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C25B0-A5CA-42B5-8AEE-7C455F127A22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362970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539552" y="692696"/>
            <a:ext cx="7776864" cy="1872208"/>
          </a:xfrm>
        </p:spPr>
        <p:txBody>
          <a:bodyPr>
            <a:normAutofit fontScale="90000"/>
          </a:bodyPr>
          <a:lstStyle/>
          <a:p>
            <a:r>
              <a:rPr lang="pl-PL" b="1" i="1" u="sng" dirty="0" smtClean="0"/>
              <a:t>Historia Zespołu Szkół Ekonomicznych nr. 2 w Krakowie </a:t>
            </a:r>
            <a:r>
              <a:rPr lang="pl-PL" dirty="0" smtClean="0"/>
              <a:t>;)</a:t>
            </a:r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55776" y="3284984"/>
            <a:ext cx="3900777" cy="2592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277759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2001/2002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11560" y="1600200"/>
            <a:ext cx="8075240" cy="4853136"/>
          </a:xfrm>
        </p:spPr>
        <p:txBody>
          <a:bodyPr>
            <a:normAutofit fontScale="92500" lnSpcReduction="20000"/>
          </a:bodyPr>
          <a:lstStyle/>
          <a:p>
            <a:r>
              <a:rPr lang="pl-PL" dirty="0" smtClean="0"/>
              <a:t>2001/2002 - W związku z reformą systemu oświaty (powstanie trzyletnich gimnazjów) w szkole nie dokonano rekrutacji. Szkolny Klub Europejski "Elita", którego opiekunem jest mgr Danuta Czaja bierze czynny udział w konferencjach, debatach i spotkaniach organizowanych przez Komitet Integracji Europejskiej. 10 uczniów wstępuje do Młodzieżowego Parlamentu Europejskiego. Uczestniczymy w projekcie językowym Unii Europejskiej "Sokrates Comenius" wraz ze szkołą partnerską w </a:t>
            </a:r>
            <a:r>
              <a:rPr lang="pl-PL" dirty="0" err="1" smtClean="0"/>
              <a:t>Mainburgu</a:t>
            </a:r>
            <a:r>
              <a:rPr lang="pl-PL" dirty="0" smtClean="0"/>
              <a:t>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2385466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„Rockefeller”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99592" y="1600200"/>
            <a:ext cx="7787208" cy="4709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/>
              <a:t>Spółdzielnia "Rockefeller" zostaje wyróżniona w konkursie o puchar Ministra Edukacji Narodowej na najlepiej pracującą spółdzielnię uczniowską w kraju.</a:t>
            </a:r>
          </a:p>
          <a:p>
            <a:pPr marL="0" indent="0">
              <a:buNone/>
            </a:pPr>
            <a:r>
              <a:rPr lang="pl-PL" dirty="0" smtClean="0"/>
              <a:t>Uczniowie biorą udział w licznych konkursach na szczeblu międzyszkolnym i centralnym: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41612066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Egzamin kwalifikacyjny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355976" y="1600200"/>
            <a:ext cx="4330824" cy="4781128"/>
          </a:xfrm>
        </p:spPr>
        <p:txBody>
          <a:bodyPr>
            <a:normAutofit fontScale="85000" lnSpcReduction="10000"/>
          </a:bodyPr>
          <a:lstStyle/>
          <a:p>
            <a:r>
              <a:rPr lang="pl-PL" dirty="0" smtClean="0"/>
              <a:t>Po raz pierwszy zewnętrzny egzamin potwierdzający kwalifikacje zawodowe w zawodzie sprzedawca zdaje 36 absolwentów Zasadniczej Szkoły Zawodowej. W szkole jest utworzony Ośrodek Egzaminacyjny, w którym zdają egzamin również absolwenci szkół z Niepołomic i Krzeszowic.</a:t>
            </a:r>
            <a:endParaRPr lang="pl-PL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87623" y="2564904"/>
            <a:ext cx="2492473" cy="18693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720691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2004/2005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283968" y="1600201"/>
            <a:ext cx="4402832" cy="4493096"/>
          </a:xfrm>
        </p:spPr>
        <p:txBody>
          <a:bodyPr>
            <a:normAutofit fontScale="70000" lnSpcReduction="20000"/>
          </a:bodyPr>
          <a:lstStyle/>
          <a:p>
            <a:r>
              <a:rPr lang="pl-PL" dirty="0" smtClean="0"/>
              <a:t>2004/2005 - Święto Szkoły obchodzimy w Sali widowiskowo- sportowej Akademii Ekonomicznej. Od 19 lat uczelnia sprawuje patronat naukowy nad Zespołem Szkół Ekonomicznych Nr 2. W programie znajduje się uroczyste ślubowanie uczniów klas pierwszych, wręczenie nagród Dyrektora oraz Dyplomów Prymusa 2004 stypendystom Prezesa RP. Życzenia i gratulacje uczniom oraz nauczycielom składa J.M. Rektor Akademii Ekonomicznej Prof. dr hab. Ryszard Borowiecki.</a:t>
            </a:r>
            <a:endParaRPr lang="pl-PL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8266" y="2564904"/>
            <a:ext cx="2688298" cy="2016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1756250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2005/2006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44008" y="1600200"/>
            <a:ext cx="4104456" cy="4853136"/>
          </a:xfrm>
        </p:spPr>
        <p:txBody>
          <a:bodyPr>
            <a:normAutofit fontScale="55000" lnSpcReduction="20000"/>
          </a:bodyPr>
          <a:lstStyle/>
          <a:p>
            <a:r>
              <a:rPr lang="pl-PL" dirty="0" smtClean="0"/>
              <a:t>2005/2006 - W Jubileuszowym 55-tym roku pracy szkoły w skład Zespołu Szkół Ekonomicznych Nr 2 wchodzą:</a:t>
            </a:r>
          </a:p>
          <a:p>
            <a:endParaRPr lang="pl-PL" dirty="0" smtClean="0"/>
          </a:p>
          <a:p>
            <a:r>
              <a:rPr lang="pl-PL" dirty="0" smtClean="0"/>
              <a:t>    * V Liceum Profilowane (profil ekonomiczno-administracyjny i zarządzanie informacją) - 8 oddziałów;</a:t>
            </a:r>
          </a:p>
          <a:p>
            <a:r>
              <a:rPr lang="pl-PL" dirty="0" smtClean="0"/>
              <a:t>    * Technikum Ekonomiczno-Handlowe Nr 5 (zawód: technik ekonomista i technik handlowiec) - 21 oddziałów;</a:t>
            </a:r>
          </a:p>
          <a:p>
            <a:r>
              <a:rPr lang="pl-PL" dirty="0" smtClean="0"/>
              <a:t>    * Zasadnicza Szkoła Zawodowa Nr 4 (zawód sprzedawca) - 2 oddziały;</a:t>
            </a:r>
          </a:p>
          <a:p>
            <a:r>
              <a:rPr lang="pl-PL" dirty="0" smtClean="0"/>
              <a:t>    * Technikum Uzupełniające dla Dorosłych nr 4 (zawód technik handlowiec) - 4 oddziały;</a:t>
            </a:r>
          </a:p>
          <a:p>
            <a:r>
              <a:rPr lang="pl-PL" dirty="0" smtClean="0"/>
              <a:t>    * Liceum Handlowe dla Dorosłych (zawód technik handlowiec - wygasające) - 4 oddziały.</a:t>
            </a:r>
          </a:p>
          <a:p>
            <a:endParaRPr lang="pl-PL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584" y="2492896"/>
            <a:ext cx="3226668" cy="2151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6223453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2011-…. ;] oby jak najdłużej..</a:t>
            </a:r>
            <a:endParaRPr lang="pl-PL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060848"/>
            <a:ext cx="5301522" cy="3672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7514280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i="1" u="sng" dirty="0" smtClean="0"/>
              <a:t>Początek 1950/51</a:t>
            </a:r>
            <a:r>
              <a:rPr lang="pl-PL" dirty="0" smtClean="0"/>
              <a:t>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220072" y="1628800"/>
            <a:ext cx="3250704" cy="456510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b="1" dirty="0" smtClean="0"/>
              <a:t>1950/51</a:t>
            </a:r>
            <a:r>
              <a:rPr lang="pl-PL" dirty="0" smtClean="0"/>
              <a:t> - Centralny Urząd Szkolenia Zawodowego podejmuje decyzję o przekształceniu dotychczasowych liceów administracyjno-gospodarczych w szkoły resortowe. Pierwszym dyrektorem nowej szkoły jest dr Tadeusz </a:t>
            </a:r>
            <a:r>
              <a:rPr lang="pl-PL" dirty="0" err="1" smtClean="0"/>
              <a:t>Wroniewicz</a:t>
            </a:r>
            <a:r>
              <a:rPr lang="pl-PL" dirty="0" smtClean="0"/>
              <a:t> - wykładowca Akademii Handlowej w Krakowie.</a:t>
            </a:r>
            <a:endParaRPr lang="pl-P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0765" y="2420888"/>
            <a:ext cx="3780420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634247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1959/1960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292080" y="1600200"/>
            <a:ext cx="3394720" cy="4133056"/>
          </a:xfrm>
        </p:spPr>
        <p:txBody>
          <a:bodyPr>
            <a:normAutofit fontScale="55000" lnSpcReduction="20000"/>
          </a:bodyPr>
          <a:lstStyle/>
          <a:p>
            <a:r>
              <a:rPr lang="pl-PL" dirty="0" smtClean="0"/>
              <a:t>1959/60- Przełomowy rok w historii szkoły - z inicjatywy władz miasta szkoła przeniesiona zostaje do Nowej Huty, aby kształcić kadry dla rozwijającej się gospodarki najmłodszej dzielnicy Krakowa. Otrzymuje samodzielne nowe pomieszczenia w budynku na os. Szkolnym, w którym ma siedzibę również Technikum Hutniczo-Mechaniczne. Znajduje tu wspaniałe warunki do nauki 9 oddziałów Technikum Ekonomicznego oraz nowo utworzony Wydział dla Pracujących (5 oddziałów i ponad 200 słuchaczy). </a:t>
            </a:r>
            <a:endParaRPr lang="pl-PL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71600" y="2276872"/>
            <a:ext cx="3636847" cy="2724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581807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1966/67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499992" y="1600200"/>
            <a:ext cx="4186808" cy="4709120"/>
          </a:xfrm>
        </p:spPr>
        <p:txBody>
          <a:bodyPr>
            <a:normAutofit fontScale="70000" lnSpcReduction="20000"/>
          </a:bodyPr>
          <a:lstStyle/>
          <a:p>
            <a:r>
              <a:rPr lang="pl-PL" dirty="0" smtClean="0"/>
              <a:t>1966/67 - Jubileusz 1000-lecia państwa polskiego świętuje szkoła okolicznościową wystawą oraz cyklem sesji naukowych stanowiących przegląd dziejów i dorobku naszej Ojczyzny. Młodzież obejmuje opieką Dworek Jana Matejki w Krzesławicach. Samorząd Uczniowski funduje książeczkę mieszkaniową dla Jasia Lizonia z Domu Dziecka. Rozwija się działalność szkolnych zespołów zainteresowań, prezentują one swój dorobek w czasie obchodów Dni Młodości.</a:t>
            </a:r>
            <a:endParaRPr lang="pl-PL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18091" y="2420888"/>
            <a:ext cx="2775308" cy="2664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8469171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1976/77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012160" y="1600201"/>
            <a:ext cx="2674640" cy="4421088"/>
          </a:xfrm>
        </p:spPr>
        <p:txBody>
          <a:bodyPr>
            <a:normAutofit fontScale="77500" lnSpcReduction="20000"/>
          </a:bodyPr>
          <a:lstStyle/>
          <a:p>
            <a:r>
              <a:rPr lang="pl-PL" dirty="0" smtClean="0"/>
              <a:t>1976/77 - Szkoła obchodzi uroczyście w Teatrze Ludowym jubileusz 25-lecia. Słuchacze Wydziału dla Pracujących fundują szkole nowy, piękny sztandar.</a:t>
            </a:r>
            <a:endParaRPr lang="pl-PL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3068960"/>
            <a:ext cx="5977097" cy="11236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880784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1991/92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580112" y="1600200"/>
            <a:ext cx="3106688" cy="4781128"/>
          </a:xfrm>
        </p:spPr>
        <p:txBody>
          <a:bodyPr>
            <a:normAutofit fontScale="62500" lnSpcReduction="20000"/>
          </a:bodyPr>
          <a:lstStyle/>
          <a:p>
            <a:r>
              <a:rPr lang="pl-PL" dirty="0" smtClean="0"/>
              <a:t>1991/92 - Powstaje Liceum Administracji wg autorskiej dokumentacji programowej zatwierdzonej przez Ministerstwo Edukacji Narodowej i Urząd Rady Ministrów oraz Liceum Handlowe kształcące w zawodzie technik </a:t>
            </a:r>
            <a:r>
              <a:rPr lang="pl-PL" dirty="0" err="1" smtClean="0"/>
              <a:t>handlowiec.Utworzona</a:t>
            </a:r>
            <a:r>
              <a:rPr lang="pl-PL" dirty="0" smtClean="0"/>
              <a:t> zostaje pracownia informatyczna wyposażona w komputery IBM. Szkoła nawiązuje kontakty z drugą szkołą ekonomiczną w Danii w mieście </a:t>
            </a:r>
            <a:r>
              <a:rPr lang="pl-PL" dirty="0" err="1" smtClean="0"/>
              <a:t>Fredericia</a:t>
            </a:r>
            <a:r>
              <a:rPr lang="pl-PL" dirty="0" smtClean="0"/>
              <a:t>.</a:t>
            </a:r>
            <a:endParaRPr lang="pl-PL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564904"/>
            <a:ext cx="2532035" cy="1899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9477647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1995/96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508104" y="1600200"/>
            <a:ext cx="3178696" cy="4565104"/>
          </a:xfrm>
        </p:spPr>
        <p:txBody>
          <a:bodyPr>
            <a:normAutofit fontScale="62500" lnSpcReduction="20000"/>
          </a:bodyPr>
          <a:lstStyle/>
          <a:p>
            <a:r>
              <a:rPr lang="pl-PL" dirty="0" smtClean="0"/>
              <a:t>1995/96 - Szkoła jest popularna w środowisku - liczba kandydatów do szkoły przekracza 2-krotnie ilość miejsc. Opuszczają mury szkoły pierwsi absolwenci Liceum Ekonomicznego nowych specjalności: finanse i rachunkowość oraz organizacja i ekonomika przedsiębiorstw, a także pierwsi absolwenci Liceum Handlowego dla Dorosłych.</a:t>
            </a:r>
            <a:endParaRPr lang="pl-PL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3568" y="2060848"/>
            <a:ext cx="4547874" cy="2880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531355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1999/2000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04048" y="1600201"/>
            <a:ext cx="3682752" cy="4493096"/>
          </a:xfrm>
        </p:spPr>
        <p:txBody>
          <a:bodyPr>
            <a:normAutofit fontScale="70000" lnSpcReduction="20000"/>
          </a:bodyPr>
          <a:lstStyle/>
          <a:p>
            <a:r>
              <a:rPr lang="pl-PL" dirty="0" smtClean="0"/>
              <a:t>1999/2000 - Rekrutacja do szkoły odbywa się na podstawie wyników badania kompetencji w kl. VIII SP. 216 uczniów rozpoczyna naukę w 5-letnim Liceum Ekonomicznym i Handlowym. Znacznemu zwiększeniu ulega w tych szkołach liczba godzin przedmiotów ogólnokształcących, do planów nauczania powraca chemia i fizyka.</a:t>
            </a:r>
            <a:endParaRPr lang="pl-PL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060848"/>
            <a:ext cx="2751156" cy="3088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9937217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2000/2001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55576" y="1600200"/>
            <a:ext cx="7931224" cy="4709120"/>
          </a:xfrm>
        </p:spPr>
        <p:txBody>
          <a:bodyPr>
            <a:normAutofit fontScale="92500"/>
          </a:bodyPr>
          <a:lstStyle/>
          <a:p>
            <a:r>
              <a:rPr lang="pl-PL" dirty="0" smtClean="0"/>
              <a:t>2000/2001 - Jest to rok Jubileuszu 50-lecia istnienia szkoły. Główne uroczystości odbywają się 26 i 27 października 2000r. Rozpoczyna je Msza św. w Kościele Matki Bożej Królowej Polski. W pierwszym dniu odbywają się konkursy "Wiedzy o Szkole", "Wiedzy o Patronie Szkoły", "Złoty bieg Ekonomika" oraz Apel pod pomnikiem Ignacego Daszyńskiego. Uroczystości centralne odbywają się 27 października w Nowohuckim Centrum Kultury.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62283770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741</Words>
  <Application>Microsoft Office PowerPoint</Application>
  <PresentationFormat>Pokaz na ekranie (4:3)</PresentationFormat>
  <Paragraphs>35</Paragraphs>
  <Slides>15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16" baseType="lpstr">
      <vt:lpstr>Motyw pakietu Office</vt:lpstr>
      <vt:lpstr>Historia Zespołu Szkół Ekonomicznych nr. 2 w Krakowie ;)</vt:lpstr>
      <vt:lpstr>Początek 1950/51 </vt:lpstr>
      <vt:lpstr>1959/1960</vt:lpstr>
      <vt:lpstr>1966/67</vt:lpstr>
      <vt:lpstr>1976/77</vt:lpstr>
      <vt:lpstr>1991/92</vt:lpstr>
      <vt:lpstr>1995/96</vt:lpstr>
      <vt:lpstr>1999/2000</vt:lpstr>
      <vt:lpstr>2000/2001</vt:lpstr>
      <vt:lpstr>2001/2002</vt:lpstr>
      <vt:lpstr>„Rockefeller” </vt:lpstr>
      <vt:lpstr>Egzamin kwalifikacyjny</vt:lpstr>
      <vt:lpstr>2004/2005</vt:lpstr>
      <vt:lpstr>2005/2006</vt:lpstr>
      <vt:lpstr>2011-…. ;] oby jak najdłużej..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Historia Zespołu Szkół Ekonomicznych nr. 2 w Krakowie ;)</dc:title>
  <dc:creator>Kamil</dc:creator>
  <cp:lastModifiedBy>Admin</cp:lastModifiedBy>
  <cp:revision>5</cp:revision>
  <dcterms:created xsi:type="dcterms:W3CDTF">2011-10-21T18:12:33Z</dcterms:created>
  <dcterms:modified xsi:type="dcterms:W3CDTF">2011-10-24T20:39:23Z</dcterms:modified>
</cp:coreProperties>
</file>