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Montserrat" panose="020B0604020202020204" charset="-18"/>
      <p:regular r:id="rId11"/>
    </p:embeddedFont>
    <p:embeddedFont>
      <p:font typeface="Architects Daughter" panose="020B060402020202020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Glacial Indifference Bold" panose="020B0604020202020204" charset="0"/>
      <p:regular r:id="rId17"/>
    </p:embeddedFont>
    <p:embeddedFont>
      <p:font typeface="Montserrat Extra-Bold" panose="020B0604020202020204" charset="-18"/>
      <p:regular r:id="rId18"/>
    </p:embeddedFont>
    <p:embeddedFont>
      <p:font typeface="Playlist Script" panose="020B0604020202020204" charset="0"/>
      <p:regular r:id="rId19"/>
    </p:embeddedFont>
    <p:embeddedFont>
      <p:font typeface="Montserrat Bold" panose="020B0604020202020204" charset="-18"/>
      <p:regular r:id="rId20"/>
    </p:embeddedFont>
    <p:embeddedFont>
      <p:font typeface="Montserrat Semi-Bold Bold" panose="020B0604020202020204" charset="-18"/>
      <p:regular r:id="rId21"/>
    </p:embeddedFont>
    <p:embeddedFont>
      <p:font typeface="Lemon Tuesday" panose="020B0604020202020204" charset="-18"/>
      <p:regular r:id="rId22"/>
    </p:embeddedFont>
    <p:embeddedFont>
      <p:font typeface="Montserrat Semi-Bold" panose="020B0604020202020204" charset="-18"/>
      <p:regular r:id="rId23"/>
    </p:embeddedFont>
    <p:embeddedFont>
      <p:font typeface="Roboto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69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1538450">
            <a:off x="10906146" y="3567259"/>
            <a:ext cx="7083835" cy="58802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5920422">
            <a:off x="12375990" y="-1913683"/>
            <a:ext cx="3634561" cy="796417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8944907">
            <a:off x="9292985" y="6716350"/>
            <a:ext cx="5907668" cy="4586562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1028700" y="1147423"/>
            <a:ext cx="6909348" cy="7122649"/>
            <a:chOff x="0" y="0"/>
            <a:chExt cx="9212464" cy="9496866"/>
          </a:xfrm>
        </p:grpSpPr>
        <p:sp>
          <p:nvSpPr>
            <p:cNvPr id="6" name="TextBox 6"/>
            <p:cNvSpPr txBox="1"/>
            <p:nvPr/>
          </p:nvSpPr>
          <p:spPr>
            <a:xfrm>
              <a:off x="0" y="228600"/>
              <a:ext cx="9212464" cy="83081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2000"/>
                </a:lnSpc>
              </a:pPr>
              <a:r>
                <a:rPr lang="en-US" sz="12000">
                  <a:solidFill>
                    <a:srgbClr val="FFFFFF"/>
                  </a:solidFill>
                  <a:latin typeface="Montserrat Extra-Bold"/>
                </a:rPr>
                <a:t>"TO TRAVEL IS TO LIVE"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698224"/>
              <a:ext cx="9212464" cy="7986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  <a:spcBef>
                  <a:spcPct val="0"/>
                </a:spcBef>
              </a:pPr>
              <a:r>
                <a:rPr lang="en-US" sz="3600">
                  <a:solidFill>
                    <a:srgbClr val="545794"/>
                  </a:solidFill>
                  <a:latin typeface="Lemon Tuesday"/>
                </a:rPr>
                <a:t>Hans Christian Andersen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CE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7593" y="1515273"/>
            <a:ext cx="8563690" cy="771294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8467464" y="952500"/>
            <a:ext cx="8791836" cy="3453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7000">
                <a:solidFill>
                  <a:srgbClr val="FFFFFF"/>
                </a:solidFill>
                <a:latin typeface="Montserrat Semi-Bold Bold"/>
              </a:rPr>
              <a:t>Technik organizacji turystyki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8731283" y="6279724"/>
            <a:ext cx="8154402" cy="3166002"/>
            <a:chOff x="0" y="0"/>
            <a:chExt cx="10872537" cy="4221336"/>
          </a:xfrm>
        </p:grpSpPr>
        <p:sp>
          <p:nvSpPr>
            <p:cNvPr id="5" name="TextBox 5"/>
            <p:cNvSpPr txBox="1"/>
            <p:nvPr/>
          </p:nvSpPr>
          <p:spPr>
            <a:xfrm>
              <a:off x="0" y="854005"/>
              <a:ext cx="10872537" cy="33673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9380"/>
                </a:lnSpc>
              </a:pPr>
              <a:r>
                <a:rPr lang="en-US" sz="16852">
                  <a:solidFill>
                    <a:srgbClr val="FFFFFF"/>
                  </a:solidFill>
                  <a:latin typeface="Playlist Script"/>
                </a:rPr>
                <a:t>bohaterem!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76200"/>
              <a:ext cx="10872537" cy="8081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40"/>
                </a:lnSpc>
              </a:pPr>
              <a:r>
                <a:rPr lang="en-US" sz="3600" spc="162">
                  <a:solidFill>
                    <a:srgbClr val="FFFFFF"/>
                  </a:solidFill>
                  <a:latin typeface="Roboto"/>
                </a:rPr>
                <a:t>Zostań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6031961">
            <a:off x="7959206" y="4853120"/>
            <a:ext cx="3470776" cy="760528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4772">
            <a:off x="9673979" y="-298803"/>
            <a:ext cx="8152818" cy="700207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737681">
            <a:off x="8134855" y="3359209"/>
            <a:ext cx="8865976" cy="579059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19539" y="149966"/>
            <a:ext cx="6528040" cy="9462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0"/>
              </a:lnSpc>
            </a:pPr>
            <a:r>
              <a:rPr lang="en-US" sz="3200" dirty="0" err="1">
                <a:solidFill>
                  <a:srgbClr val="FFFFFF"/>
                </a:solidFill>
                <a:latin typeface="Montserrat Semi-Bold Bold"/>
              </a:rPr>
              <a:t>Poszukujemy</a:t>
            </a:r>
            <a:r>
              <a:rPr lang="en-US" sz="32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 Bold"/>
              </a:rPr>
              <a:t>bohaterów</a:t>
            </a:r>
            <a:r>
              <a:rPr lang="en-US" sz="3200" dirty="0">
                <a:solidFill>
                  <a:srgbClr val="FFFFFF"/>
                </a:solidFill>
                <a:latin typeface="Montserrat Semi-Bold Bold"/>
              </a:rPr>
              <a:t>:</a:t>
            </a:r>
          </a:p>
          <a:p>
            <a:pPr>
              <a:lnSpc>
                <a:spcPts val="4160"/>
              </a:lnSpc>
            </a:pPr>
            <a:endParaRPr lang="en-US" sz="3200" dirty="0">
              <a:solidFill>
                <a:srgbClr val="FFFFFF"/>
              </a:solidFill>
              <a:latin typeface="Montserrat Semi-Bold 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 Bold"/>
              </a:rPr>
              <a:t>pragnących</a:t>
            </a:r>
            <a:r>
              <a:rPr lang="en-US" sz="32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 Bold"/>
              </a:rPr>
              <a:t>spełnia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ć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SWOJE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marzenia</a:t>
            </a: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pragnących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spełniać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marzenia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INNYCH</a:t>
            </a: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zorganizowanych</a:t>
            </a: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z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ciekawością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z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otwartym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i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kreatywnym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umysłem</a:t>
            </a: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które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fascynuje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nieznane</a:t>
            </a: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energicznych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pl-PL" sz="3200" dirty="0" smtClean="0">
                <a:solidFill>
                  <a:srgbClr val="FFFFFF"/>
                </a:solidFill>
                <a:latin typeface="Montserrat Semi-Bold"/>
              </a:rPr>
              <a:t/>
            </a:r>
            <a:br>
              <a:rPr lang="pl-PL" sz="3200" dirty="0" smtClean="0">
                <a:solidFill>
                  <a:srgbClr val="FFFFFF"/>
                </a:solidFill>
                <a:latin typeface="Montserrat Semi-Bold"/>
              </a:rPr>
            </a:br>
            <a:r>
              <a:rPr lang="en-US" sz="3200" dirty="0" err="1" smtClean="0">
                <a:solidFill>
                  <a:srgbClr val="FFFFFF"/>
                </a:solidFill>
                <a:latin typeface="Montserrat Semi-Bold"/>
              </a:rPr>
              <a:t>i</a:t>
            </a:r>
            <a:r>
              <a:rPr lang="en-US" sz="3200" dirty="0" smtClean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uśmiechniętych</a:t>
            </a: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 marL="528320" lvl="1" indent="-264160">
              <a:lnSpc>
                <a:spcPts val="4160"/>
              </a:lnSpc>
              <a:buFont typeface="Arial"/>
              <a:buChar char="•"/>
            </a:pP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kochających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świat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i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Semi-Bold"/>
              </a:rPr>
              <a:t>ludzi</a:t>
            </a:r>
            <a:r>
              <a:rPr lang="en-US" sz="3200" dirty="0">
                <a:solidFill>
                  <a:srgbClr val="FFFFFF"/>
                </a:solidFill>
                <a:latin typeface="Montserrat Semi-Bold"/>
              </a:rPr>
              <a:t>   </a:t>
            </a:r>
          </a:p>
          <a:p>
            <a:pPr>
              <a:lnSpc>
                <a:spcPts val="7280"/>
              </a:lnSpc>
            </a:pPr>
            <a:endParaRPr lang="en-US" sz="3200" dirty="0">
              <a:solidFill>
                <a:srgbClr val="FFFFFF"/>
              </a:solidFill>
              <a:latin typeface="Montserrat Semi-Bold"/>
            </a:endParaRPr>
          </a:p>
          <a:p>
            <a:pPr>
              <a:lnSpc>
                <a:spcPts val="9100"/>
              </a:lnSpc>
            </a:pPr>
            <a:endParaRPr lang="en-US" sz="3200" dirty="0">
              <a:solidFill>
                <a:srgbClr val="FFFFFF"/>
              </a:solidFill>
              <a:latin typeface="Montserrat Semi-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CE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94935" y="597581"/>
            <a:ext cx="8380337" cy="5727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79"/>
              </a:lnSpc>
            </a:pPr>
            <a:r>
              <a:rPr lang="en-US" sz="3200" dirty="0" err="1">
                <a:solidFill>
                  <a:srgbClr val="FFFFFF"/>
                </a:solidFill>
                <a:latin typeface="Montserrat Bold"/>
              </a:rPr>
              <a:t>Technik</a:t>
            </a:r>
            <a:r>
              <a:rPr lang="en-US" sz="3200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Bold"/>
              </a:rPr>
              <a:t>organizacji</a:t>
            </a:r>
            <a:r>
              <a:rPr lang="en-US" sz="3200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Montserrat Bold"/>
              </a:rPr>
              <a:t>turystyki</a:t>
            </a:r>
            <a:r>
              <a:rPr lang="en-US" sz="3200" dirty="0">
                <a:solidFill>
                  <a:srgbClr val="545794"/>
                </a:solidFill>
                <a:latin typeface="Montserrat Bold"/>
              </a:rPr>
              <a:t> </a:t>
            </a:r>
          </a:p>
          <a:p>
            <a:pPr algn="r">
              <a:lnSpc>
                <a:spcPts val="4479"/>
              </a:lnSpc>
            </a:pPr>
            <a:endParaRPr lang="en-US" sz="3200" dirty="0">
              <a:solidFill>
                <a:srgbClr val="545794"/>
              </a:solidFill>
              <a:latin typeface="Montserrat Bold"/>
            </a:endParaRPr>
          </a:p>
          <a:p>
            <a:pPr algn="just">
              <a:lnSpc>
                <a:spcPts val="4479"/>
              </a:lnSpc>
            </a:pPr>
            <a:r>
              <a:rPr lang="en-US" sz="3199" dirty="0">
                <a:solidFill>
                  <a:srgbClr val="FFFFFF"/>
                </a:solidFill>
                <a:latin typeface="Montserrat Bold"/>
              </a:rPr>
              <a:t>To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Bohater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który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jest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ciekaw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świata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pl-PL" sz="3199" dirty="0" smtClean="0">
                <a:solidFill>
                  <a:srgbClr val="FFFFFF"/>
                </a:solidFill>
                <a:latin typeface="Montserrat Bold"/>
              </a:rPr>
              <a:t/>
            </a:r>
            <a:br>
              <a:rPr lang="pl-PL" sz="3199" dirty="0" smtClean="0">
                <a:solidFill>
                  <a:srgbClr val="FFFFFF"/>
                </a:solidFill>
                <a:latin typeface="Montserrat Bold"/>
              </a:rPr>
            </a:br>
            <a:r>
              <a:rPr lang="en-US" sz="3199" dirty="0" err="1" smtClean="0">
                <a:solidFill>
                  <a:srgbClr val="FFFFFF"/>
                </a:solidFill>
                <a:latin typeface="Montserrat Bold"/>
              </a:rPr>
              <a:t>i</a:t>
            </a:r>
            <a:r>
              <a:rPr lang="en-US" sz="3199" dirty="0" smtClean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fascynują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go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podróże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-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te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małe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duże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.</a:t>
            </a:r>
          </a:p>
          <a:p>
            <a:pPr algn="just">
              <a:lnSpc>
                <a:spcPts val="4479"/>
              </a:lnSpc>
            </a:pPr>
            <a:endParaRPr lang="en-US" sz="3199" dirty="0">
              <a:solidFill>
                <a:srgbClr val="FFFFFF"/>
              </a:solidFill>
              <a:latin typeface="Montserrat Bold"/>
            </a:endParaRPr>
          </a:p>
          <a:p>
            <a:pPr algn="just">
              <a:lnSpc>
                <a:spcPts val="4480"/>
              </a:lnSpc>
            </a:pPr>
            <a:r>
              <a:rPr lang="en-US" sz="3199" dirty="0">
                <a:solidFill>
                  <a:srgbClr val="FFFFFF"/>
                </a:solidFill>
                <a:latin typeface="Montserrat Bold"/>
              </a:rPr>
              <a:t>To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Bohater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który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sporządzi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program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wycieczki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zorganizuje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konferencje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event w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hotelu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zaplanuje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skalkuluje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koszty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wycieczki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a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następnie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stworzy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ofertę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dla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klientów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biura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podróży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.</a:t>
            </a:r>
            <a:r>
              <a:rPr lang="en-US" sz="3199" dirty="0">
                <a:solidFill>
                  <a:srgbClr val="545794"/>
                </a:solidFill>
                <a:latin typeface="Montserrat Bold"/>
              </a:rPr>
              <a:t>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489257">
            <a:off x="542215" y="6565294"/>
            <a:ext cx="8634014" cy="5682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7759855">
            <a:off x="8809387" y="-2243795"/>
            <a:ext cx="8634014" cy="568275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9473898" y="3485898"/>
            <a:ext cx="8380337" cy="6347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79"/>
              </a:lnSpc>
            </a:pPr>
            <a:r>
              <a:rPr lang="en-US" sz="3200" dirty="0">
                <a:solidFill>
                  <a:srgbClr val="545794"/>
                </a:solidFill>
                <a:latin typeface="Montserrat Bold"/>
              </a:rPr>
              <a:t> </a:t>
            </a:r>
          </a:p>
          <a:p>
            <a:pPr algn="r">
              <a:lnSpc>
                <a:spcPts val="4479"/>
              </a:lnSpc>
            </a:pPr>
            <a:endParaRPr lang="en-US" sz="3200" dirty="0">
              <a:solidFill>
                <a:srgbClr val="545794"/>
              </a:solidFill>
              <a:latin typeface="Montserrat Bold"/>
            </a:endParaRPr>
          </a:p>
          <a:p>
            <a:pPr algn="just">
              <a:lnSpc>
                <a:spcPts val="4479"/>
              </a:lnSpc>
            </a:pPr>
            <a:r>
              <a:rPr lang="en-US" sz="3199" dirty="0">
                <a:solidFill>
                  <a:srgbClr val="FFFFFF"/>
                </a:solidFill>
                <a:latin typeface="Montserrat Bold"/>
              </a:rPr>
              <a:t>To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Bohater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który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umie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obsługiwa</a:t>
            </a:r>
            <a:r>
              <a:rPr lang="en-US" sz="3199" dirty="0" err="1">
                <a:solidFill>
                  <a:srgbClr val="FFFFFF"/>
                </a:solidFill>
                <a:latin typeface="Montserrat"/>
              </a:rPr>
              <a:t>ć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systemy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programy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stworzone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do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obsługi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turystycznej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.</a:t>
            </a:r>
          </a:p>
          <a:p>
            <a:pPr algn="just">
              <a:lnSpc>
                <a:spcPts val="4479"/>
              </a:lnSpc>
            </a:pPr>
            <a:endParaRPr lang="en-US" sz="3199" dirty="0">
              <a:solidFill>
                <a:srgbClr val="FFFFFF"/>
              </a:solidFill>
              <a:latin typeface="Montserrat Bold"/>
            </a:endParaRPr>
          </a:p>
          <a:p>
            <a:pPr algn="just">
              <a:lnSpc>
                <a:spcPts val="4479"/>
              </a:lnSpc>
            </a:pPr>
            <a:r>
              <a:rPr lang="en-US" sz="3199" dirty="0">
                <a:solidFill>
                  <a:srgbClr val="FFFFFF"/>
                </a:solidFill>
                <a:latin typeface="Montserrat Bold"/>
              </a:rPr>
              <a:t>To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Bohater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który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udziela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informacji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turystycznej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w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trzech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Montserrat Bold"/>
              </a:rPr>
              <a:t>językach</a:t>
            </a:r>
            <a:r>
              <a:rPr lang="en-US" sz="3199" dirty="0">
                <a:solidFill>
                  <a:srgbClr val="FFFFFF"/>
                </a:solidFill>
                <a:latin typeface="Montserrat Bold"/>
              </a:rPr>
              <a:t>.</a:t>
            </a:r>
          </a:p>
          <a:p>
            <a:pPr algn="just">
              <a:lnSpc>
                <a:spcPts val="4479"/>
              </a:lnSpc>
            </a:pPr>
            <a:endParaRPr lang="en-US" sz="3199" dirty="0">
              <a:solidFill>
                <a:srgbClr val="FFFFFF"/>
              </a:solidFill>
              <a:latin typeface="Montserrat Bold"/>
            </a:endParaRPr>
          </a:p>
          <a:p>
            <a:pPr algn="ctr">
              <a:lnSpc>
                <a:spcPts val="4480"/>
              </a:lnSpc>
            </a:pPr>
            <a:r>
              <a:rPr lang="en-US" sz="3199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TWOJA MOC POZWLI </a:t>
            </a:r>
            <a:r>
              <a:rPr lang="en-US" sz="3199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SPĘDZI</a:t>
            </a:r>
            <a:r>
              <a:rPr lang="pl-PL" sz="3199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Ć</a:t>
            </a:r>
            <a:r>
              <a:rPr lang="en-US" sz="3199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 </a:t>
            </a:r>
            <a:r>
              <a:rPr lang="en-US" sz="3199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TURYSTOM </a:t>
            </a:r>
            <a:r>
              <a:rPr lang="en-US" sz="3199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WAKACJE </a:t>
            </a:r>
            <a:r>
              <a:rPr lang="en-US" sz="3199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Bold"/>
              </a:rPr>
              <a:t>ŻYCIA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441605" y="305262"/>
            <a:ext cx="6769144" cy="96763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80"/>
              </a:lnSpc>
            </a:pP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Z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nami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zdobędziesz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umiejętności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moce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podczas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:</a:t>
            </a:r>
          </a:p>
          <a:p>
            <a:pPr algn="ctr">
              <a:lnSpc>
                <a:spcPts val="4680"/>
              </a:lnSpc>
            </a:pPr>
            <a:endParaRPr lang="en-US" sz="3600" dirty="0">
              <a:solidFill>
                <a:srgbClr val="FFFFFF"/>
              </a:solidFill>
              <a:latin typeface="Architects Daughter Bold"/>
            </a:endParaRPr>
          </a:p>
          <a:p>
            <a:pPr marL="594321" lvl="1" indent="-297160">
              <a:lnSpc>
                <a:spcPts val="4679"/>
              </a:lnSpc>
              <a:buFont typeface="Arial"/>
              <a:buChar char="•"/>
            </a:pP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praktyk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w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Polsce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jak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za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granicą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: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Grecja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Włochy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</a:p>
          <a:p>
            <a:pPr>
              <a:lnSpc>
                <a:spcPts val="4160"/>
              </a:lnSpc>
            </a:pP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 </a:t>
            </a:r>
            <a:r>
              <a:rPr lang="pl-PL" sz="3599" dirty="0" smtClean="0">
                <a:solidFill>
                  <a:srgbClr val="FFFFFF"/>
                </a:solidFill>
                <a:latin typeface="Architects Daughter Bold"/>
              </a:rPr>
              <a:t>   </a:t>
            </a:r>
            <a:r>
              <a:rPr lang="en-US" sz="3200" dirty="0" smtClean="0">
                <a:solidFill>
                  <a:srgbClr val="FFFFFF"/>
                </a:solidFill>
                <a:latin typeface="Architects Daughter Bold"/>
              </a:rPr>
              <a:t>w </a:t>
            </a:r>
            <a:r>
              <a:rPr lang="en-US" sz="3200" dirty="0" err="1">
                <a:solidFill>
                  <a:srgbClr val="FFFFFF"/>
                </a:solidFill>
                <a:latin typeface="Architects Daughter Bold"/>
              </a:rPr>
              <a:t>ramach</a:t>
            </a:r>
            <a:r>
              <a:rPr lang="en-US" sz="32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200" dirty="0" err="1">
                <a:solidFill>
                  <a:srgbClr val="FFFFFF"/>
                </a:solidFill>
                <a:latin typeface="Architects Daughter Bold"/>
              </a:rPr>
              <a:t>programu</a:t>
            </a:r>
            <a:r>
              <a:rPr lang="en-US" sz="3200" dirty="0">
                <a:solidFill>
                  <a:srgbClr val="FFFFFF"/>
                </a:solidFill>
                <a:latin typeface="Architects Daughter Bold"/>
              </a:rPr>
              <a:t> Erasmus +</a:t>
            </a:r>
          </a:p>
          <a:p>
            <a:pPr marL="594360" lvl="1" indent="-297180">
              <a:lnSpc>
                <a:spcPts val="4680"/>
              </a:lnSpc>
              <a:buFont typeface="Arial"/>
              <a:buChar char="•"/>
            </a:pP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płatnych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staży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w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biurach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podróży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hotelach</a:t>
            </a:r>
            <a:endParaRPr lang="en-US" sz="3600" dirty="0">
              <a:solidFill>
                <a:srgbClr val="FFFFFF"/>
              </a:solidFill>
              <a:latin typeface="Architects Daughter Bold"/>
            </a:endParaRPr>
          </a:p>
          <a:p>
            <a:pPr marL="594360" lvl="1" indent="-297180">
              <a:lnSpc>
                <a:spcPts val="4680"/>
              </a:lnSpc>
              <a:buFont typeface="Arial"/>
              <a:buChar char="•"/>
            </a:pP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wycieczek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zagranicznych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m.in. do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Berlina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Pragi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Budapesztu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Grecji</a:t>
            </a:r>
            <a:endParaRPr lang="en-US" sz="3600" dirty="0">
              <a:solidFill>
                <a:srgbClr val="FFFFFF"/>
              </a:solidFill>
              <a:latin typeface="Architects Daughter Bold"/>
            </a:endParaRPr>
          </a:p>
          <a:p>
            <a:pPr marL="594360" lvl="1" indent="-297180">
              <a:lnSpc>
                <a:spcPts val="4680"/>
              </a:lnSpc>
              <a:buFont typeface="Arial"/>
              <a:buChar char="•"/>
            </a:pP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różnorodnych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wycieczek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zawodoznawczych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m.in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lekcje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na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lotnisku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Balice</a:t>
            </a:r>
            <a:r>
              <a:rPr lang="en-US" sz="36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Architects Daughter Bold"/>
              </a:rPr>
              <a:t>Kraków</a:t>
            </a:r>
            <a:endParaRPr lang="en-US" sz="3600" dirty="0">
              <a:solidFill>
                <a:srgbClr val="FFFFFF"/>
              </a:solidFill>
              <a:latin typeface="Architects Daughter Bold"/>
            </a:endParaRPr>
          </a:p>
          <a:p>
            <a:pPr marL="198120" lvl="1" indent="-99060">
              <a:lnSpc>
                <a:spcPts val="1560"/>
              </a:lnSpc>
              <a:buFont typeface="Arial"/>
              <a:buChar char="•"/>
            </a:pPr>
            <a:endParaRPr lang="en-US" sz="3600" dirty="0">
              <a:solidFill>
                <a:srgbClr val="FFFFFF"/>
              </a:solidFill>
              <a:latin typeface="Architects Daughter Bold"/>
            </a:endParaRPr>
          </a:p>
          <a:p>
            <a:pPr>
              <a:lnSpc>
                <a:spcPts val="9100"/>
              </a:lnSpc>
            </a:pP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01" y="467959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309" y="4610100"/>
            <a:ext cx="5420360" cy="542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2855335">
            <a:off x="11895507" y="6346739"/>
            <a:ext cx="7209376" cy="4745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 l="20329" r="24377"/>
          <a:stretch>
            <a:fillRect/>
          </a:stretch>
        </p:blipFill>
        <p:spPr>
          <a:xfrm>
            <a:off x="6543240" y="3801855"/>
            <a:ext cx="5423361" cy="574412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 l="20132" r="17499"/>
          <a:stretch>
            <a:fillRect/>
          </a:stretch>
        </p:blipFill>
        <p:spPr>
          <a:xfrm>
            <a:off x="12305805" y="3736501"/>
            <a:ext cx="5509823" cy="587483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 l="17544" r="21528"/>
          <a:stretch>
            <a:fillRect/>
          </a:stretch>
        </p:blipFill>
        <p:spPr>
          <a:xfrm>
            <a:off x="449743" y="3736501"/>
            <a:ext cx="5372380" cy="587483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603588" y="351767"/>
            <a:ext cx="13302666" cy="1142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7000">
                <a:solidFill>
                  <a:srgbClr val="FFFFFF"/>
                </a:solidFill>
                <a:latin typeface="Montserrat Semi-Bold Bold"/>
              </a:rPr>
              <a:t>Posiadasz umiejętnoś</a:t>
            </a:r>
            <a:r>
              <a:rPr lang="en-US" sz="7000">
                <a:solidFill>
                  <a:srgbClr val="FFFFFF"/>
                </a:solidFill>
                <a:latin typeface="Montserrat Semi-Bold"/>
              </a:rPr>
              <a:t>ć</a:t>
            </a:r>
            <a:r>
              <a:rPr lang="en-US" sz="7000">
                <a:solidFill>
                  <a:srgbClr val="FFFFFF"/>
                </a:solidFill>
                <a:latin typeface="Montserrat Semi-Bold Bold"/>
              </a:rPr>
              <a:t>: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6708642" y="2552178"/>
            <a:ext cx="5868726" cy="1148140"/>
            <a:chOff x="0" y="0"/>
            <a:chExt cx="7824968" cy="1530854"/>
          </a:xfrm>
        </p:grpSpPr>
        <p:sp>
          <p:nvSpPr>
            <p:cNvPr id="11" name="TextBox 11"/>
            <p:cNvSpPr txBox="1"/>
            <p:nvPr/>
          </p:nvSpPr>
          <p:spPr>
            <a:xfrm>
              <a:off x="0" y="0"/>
              <a:ext cx="7824968" cy="3657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196"/>
                </a:lnSpc>
              </a:pPr>
              <a:endParaRPr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593594"/>
              <a:ext cx="7824968" cy="9372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376"/>
                </a:lnSpc>
              </a:pPr>
              <a:r>
                <a:rPr lang="en-US" sz="4800">
                  <a:solidFill>
                    <a:srgbClr val="FFFFFF"/>
                  </a:solidFill>
                  <a:latin typeface="Glacial Indifference Bold"/>
                </a:rPr>
                <a:t>ORGANIZOWANIA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449743" y="2377324"/>
            <a:ext cx="5868726" cy="1273235"/>
            <a:chOff x="0" y="0"/>
            <a:chExt cx="7824968" cy="1697647"/>
          </a:xfrm>
        </p:grpSpPr>
        <p:sp>
          <p:nvSpPr>
            <p:cNvPr id="14" name="TextBox 14"/>
            <p:cNvSpPr txBox="1"/>
            <p:nvPr/>
          </p:nvSpPr>
          <p:spPr>
            <a:xfrm>
              <a:off x="0" y="0"/>
              <a:ext cx="7824968" cy="3699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196"/>
                </a:lnSpc>
              </a:pPr>
              <a:endParaRPr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597785"/>
              <a:ext cx="7824968" cy="10998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272"/>
                </a:lnSpc>
              </a:pPr>
              <a:r>
                <a:rPr lang="en-US" sz="5600">
                  <a:solidFill>
                    <a:srgbClr val="FFFFFF"/>
                  </a:solidFill>
                  <a:latin typeface="Glacial Indifference Bold"/>
                </a:rPr>
                <a:t>PLANOWANIA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2577368" y="2987604"/>
            <a:ext cx="5868726" cy="6934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76"/>
              </a:lnSpc>
            </a:pPr>
            <a:r>
              <a:rPr lang="en-US" sz="4800">
                <a:solidFill>
                  <a:srgbClr val="FFFFFF"/>
                </a:solidFill>
                <a:latin typeface="Glacial Indifference Bold"/>
              </a:rPr>
              <a:t>USZCZĘŚLIWIANIA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CE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394456" y="852062"/>
            <a:ext cx="8515350" cy="10464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Zdobyte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umiejętności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moce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wykorzystasz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4200" b="1" dirty="0" err="1">
                <a:solidFill>
                  <a:srgbClr val="FFFFFF"/>
                </a:solidFill>
                <a:latin typeface="Architects Daughter Bold"/>
              </a:rPr>
              <a:t>jako</a:t>
            </a:r>
            <a:r>
              <a:rPr lang="en-US" sz="4200" b="1" dirty="0">
                <a:solidFill>
                  <a:srgbClr val="FFFFFF"/>
                </a:solidFill>
                <a:latin typeface="Architects Daughter Bold"/>
              </a:rPr>
              <a:t>: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organizator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imprez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turystycznych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specjalista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ds.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turystyki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specjalista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ds.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sprzedaży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obsługi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turystycznej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organizator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konferencji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kongresów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pilot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wycieczek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przewodnik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turystyczny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.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rezydent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biura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podróży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animator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czasu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wolnego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</a:t>
            </a:r>
          </a:p>
          <a:p>
            <a:pPr marL="594321" lvl="1" indent="-297160">
              <a:lnSpc>
                <a:spcPts val="5039"/>
              </a:lnSpc>
              <a:buFont typeface="Arial"/>
              <a:buChar char="•"/>
            </a:pP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pracownik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informacji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599" dirty="0" err="1">
                <a:solidFill>
                  <a:srgbClr val="FFFFFF"/>
                </a:solidFill>
                <a:latin typeface="Architects Daughter Bold"/>
              </a:rPr>
              <a:t>turystycznej</a:t>
            </a:r>
            <a:r>
              <a:rPr lang="en-US" sz="3599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>
              <a:lnSpc>
                <a:spcPts val="5039"/>
              </a:lnSpc>
            </a:pPr>
            <a:endParaRPr lang="en-US" sz="3599" dirty="0">
              <a:solidFill>
                <a:srgbClr val="FFFFFF"/>
              </a:solidFill>
              <a:latin typeface="Architects Daughter Bold"/>
            </a:endParaRPr>
          </a:p>
          <a:p>
            <a:pPr>
              <a:lnSpc>
                <a:spcPts val="5040"/>
              </a:lnSpc>
            </a:pPr>
            <a:endParaRPr lang="en-US" sz="3599" dirty="0">
              <a:solidFill>
                <a:srgbClr val="FFFFFF"/>
              </a:solidFill>
              <a:latin typeface="Architects Daughter" panose="020B0604020202020204" charset="0"/>
            </a:endParaRPr>
          </a:p>
          <a:p>
            <a:pPr>
              <a:lnSpc>
                <a:spcPts val="9800"/>
              </a:lnSpc>
            </a:pPr>
            <a:endParaRPr lang="en-US" sz="3599" dirty="0">
              <a:solidFill>
                <a:srgbClr val="FFFFFF"/>
              </a:solidFill>
              <a:latin typeface="Architects Daughter Bold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0170" y="4812758"/>
            <a:ext cx="5592019" cy="503649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9895427">
            <a:off x="1028270" y="92768"/>
            <a:ext cx="6675436" cy="601227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1101271">
            <a:off x="14377316" y="6187264"/>
            <a:ext cx="4012776" cy="31154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0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288675">
            <a:off x="5910293" y="-78511"/>
            <a:ext cx="5816395" cy="451796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877800" y="98027"/>
            <a:ext cx="6231706" cy="573116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0166857" y="163877"/>
            <a:ext cx="3734146" cy="5599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847918" y="4898033"/>
            <a:ext cx="8106170" cy="5405802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329407" y="1178413"/>
            <a:ext cx="6382983" cy="8337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59"/>
              </a:lnSpc>
              <a:spcBef>
                <a:spcPct val="0"/>
              </a:spcBef>
            </a:pPr>
            <a:r>
              <a:rPr lang="en-US" sz="3199" b="1" dirty="0" err="1">
                <a:solidFill>
                  <a:srgbClr val="FFFFFF"/>
                </a:solidFill>
                <a:latin typeface="Architects Daughter Bold"/>
              </a:rPr>
              <a:t>Zdobyte</a:t>
            </a:r>
            <a:r>
              <a:rPr lang="en-US" sz="3199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199" b="1" dirty="0" err="1">
                <a:solidFill>
                  <a:srgbClr val="FFFFFF"/>
                </a:solidFill>
                <a:latin typeface="Architects Daughter Bold"/>
              </a:rPr>
              <a:t>umiejętności</a:t>
            </a:r>
            <a:r>
              <a:rPr lang="en-US" sz="3199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199" b="1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3199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199" b="1" dirty="0" err="1">
                <a:solidFill>
                  <a:srgbClr val="FFFFFF"/>
                </a:solidFill>
                <a:latin typeface="Architects Daughter Bold"/>
              </a:rPr>
              <a:t>moce</a:t>
            </a:r>
            <a:r>
              <a:rPr lang="en-US" sz="3199" b="1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3199" b="1" dirty="0" err="1">
                <a:solidFill>
                  <a:srgbClr val="FFFFFF"/>
                </a:solidFill>
                <a:latin typeface="Architects Daughter Bold"/>
              </a:rPr>
              <a:t>wykorzystasz</a:t>
            </a:r>
            <a:r>
              <a:rPr lang="en-US" sz="3199" b="1" dirty="0">
                <a:solidFill>
                  <a:srgbClr val="FFFFFF"/>
                </a:solidFill>
                <a:latin typeface="Architects Daughter Bold"/>
              </a:rPr>
              <a:t> w:</a:t>
            </a:r>
          </a:p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biurach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podróży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ośrodkach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informacji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turystycznej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hotelach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innych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obiektach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noclegowych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wydawnictwach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opracowujących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pl-PL" sz="2800" dirty="0" smtClean="0">
                <a:solidFill>
                  <a:srgbClr val="FFFFFF"/>
                </a:solidFill>
                <a:latin typeface="Architects Daughter Bold"/>
              </a:rPr>
              <a:t/>
            </a:r>
            <a:br>
              <a:rPr lang="pl-PL" sz="2800" dirty="0" smtClean="0">
                <a:solidFill>
                  <a:srgbClr val="FFFFFF"/>
                </a:solidFill>
                <a:latin typeface="Architects Daughter Bold"/>
              </a:rPr>
            </a:br>
            <a:r>
              <a:rPr lang="en-US" sz="2800" dirty="0" err="1" smtClean="0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2800" dirty="0" smtClean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publikujących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przewodniki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albumy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turystyczne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instytucjach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zajmujących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się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organizacją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promocją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turystyki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regionalnej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ogólnopolskiej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lub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międzynarodowej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, </a:t>
            </a:r>
          </a:p>
          <a:p>
            <a:pPr marL="462280" lvl="1" indent="-231140">
              <a:lnSpc>
                <a:spcPts val="3640"/>
              </a:lnSpc>
              <a:buFont typeface="Arial"/>
              <a:buChar char="•"/>
            </a:pP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prowadzić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własną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działalność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gospodarczą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w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zakresie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usług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Architects Daughter Bold"/>
              </a:rPr>
              <a:t>turystycznych</a:t>
            </a:r>
            <a:r>
              <a:rPr lang="en-US" sz="2800" dirty="0">
                <a:solidFill>
                  <a:srgbClr val="FFFFFF"/>
                </a:solidFill>
                <a:latin typeface="Architects Daughter Bold"/>
              </a:rPr>
              <a:t>.</a:t>
            </a:r>
          </a:p>
          <a:p>
            <a:pPr algn="ctr">
              <a:lnSpc>
                <a:spcPts val="2798"/>
              </a:lnSpc>
              <a:spcBef>
                <a:spcPct val="0"/>
              </a:spcBef>
            </a:pPr>
            <a:r>
              <a:rPr lang="en-US" sz="2152" dirty="0">
                <a:solidFill>
                  <a:srgbClr val="FFFFFF"/>
                </a:solidFill>
                <a:latin typeface="Architects Daughter Bold"/>
              </a:rPr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CE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819400" y="1652835"/>
            <a:ext cx="11443467" cy="5754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99"/>
              </a:lnSpc>
            </a:pPr>
            <a:r>
              <a:rPr lang="en-US" sz="7000" dirty="0" err="1">
                <a:solidFill>
                  <a:srgbClr val="FFFFFF"/>
                </a:solidFill>
                <a:latin typeface="Montserrat Semi-Bold Bold"/>
              </a:rPr>
              <a:t>Każdą</a:t>
            </a: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Montserrat Semi-Bold Bold"/>
              </a:rPr>
              <a:t>podróż</a:t>
            </a: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Montserrat Semi-Bold Bold"/>
              </a:rPr>
              <a:t>rozpoczyna</a:t>
            </a: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Montserrat Semi-Bold Bold"/>
              </a:rPr>
              <a:t>pierwszy</a:t>
            </a: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 </a:t>
            </a:r>
            <a:r>
              <a:rPr lang="en-US" sz="7000" dirty="0" err="1">
                <a:solidFill>
                  <a:srgbClr val="FFFFFF"/>
                </a:solidFill>
                <a:latin typeface="Montserrat Semi-Bold Bold"/>
              </a:rPr>
              <a:t>krok</a:t>
            </a:r>
            <a:r>
              <a:rPr lang="en-US" sz="7000" dirty="0">
                <a:solidFill>
                  <a:srgbClr val="FFFFFF"/>
                </a:solidFill>
                <a:latin typeface="Montserrat Semi-Bold Bold"/>
              </a:rPr>
              <a:t>.</a:t>
            </a:r>
          </a:p>
          <a:p>
            <a:pPr algn="ctr">
              <a:lnSpc>
                <a:spcPts val="9099"/>
              </a:lnSpc>
            </a:pPr>
            <a:endParaRPr lang="en-US" sz="7000" dirty="0">
              <a:solidFill>
                <a:srgbClr val="FFFFFF"/>
              </a:solidFill>
              <a:latin typeface="Montserrat Semi-Bold Bold"/>
            </a:endParaRPr>
          </a:p>
          <a:p>
            <a:pPr algn="ctr">
              <a:lnSpc>
                <a:spcPts val="9100"/>
              </a:lnSpc>
            </a:pPr>
            <a:r>
              <a:rPr lang="en-US" sz="6999" dirty="0" err="1">
                <a:solidFill>
                  <a:srgbClr val="FFFFFF"/>
                </a:solidFill>
                <a:latin typeface="Montserrat Semi-Bold Bold"/>
              </a:rPr>
              <a:t>Zrób</a:t>
            </a:r>
            <a:r>
              <a:rPr lang="en-US" sz="6999" dirty="0">
                <a:solidFill>
                  <a:srgbClr val="FFFFFF"/>
                </a:solidFill>
                <a:latin typeface="Montserrat Semi-Bold Bold"/>
              </a:rPr>
              <a:t> go z </a:t>
            </a:r>
            <a:r>
              <a:rPr lang="en-US" sz="6999" dirty="0" err="1">
                <a:solidFill>
                  <a:srgbClr val="FFFFFF"/>
                </a:solidFill>
                <a:latin typeface="Montserrat Semi-Bold Bold"/>
              </a:rPr>
              <a:t>nami</a:t>
            </a:r>
            <a:r>
              <a:rPr lang="en-US" sz="6999" dirty="0">
                <a:solidFill>
                  <a:srgbClr val="FFFFFF"/>
                </a:solidFill>
                <a:latin typeface="Montserrat Semi-Bold Bold"/>
              </a:rPr>
              <a:t>.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3483693">
            <a:off x="165900" y="3991712"/>
            <a:ext cx="6078920" cy="553734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709639">
            <a:off x="12205343" y="404051"/>
            <a:ext cx="6431413" cy="5858433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1029664" y="1028700"/>
            <a:ext cx="2392602" cy="2685990"/>
            <a:chOff x="0" y="0"/>
            <a:chExt cx="3190136" cy="3581320"/>
          </a:xfrm>
        </p:grpSpPr>
      </p:grpSp>
      <p:grpSp>
        <p:nvGrpSpPr>
          <p:cNvPr id="6" name="Group 6"/>
          <p:cNvGrpSpPr/>
          <p:nvPr/>
        </p:nvGrpSpPr>
        <p:grpSpPr>
          <a:xfrm rot="-10800000">
            <a:off x="14865733" y="6572310"/>
            <a:ext cx="2392602" cy="2685990"/>
            <a:chOff x="0" y="0"/>
            <a:chExt cx="3190136" cy="3581320"/>
          </a:xfrm>
        </p:grpSpPr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227</Words>
  <Application>Microsoft Office PowerPoint</Application>
  <PresentationFormat>Niestandardowy</PresentationFormat>
  <Paragraphs>62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23" baseType="lpstr">
      <vt:lpstr>Montserrat</vt:lpstr>
      <vt:lpstr>Architects Daughter</vt:lpstr>
      <vt:lpstr>Calibri</vt:lpstr>
      <vt:lpstr>Glacial Indifference Bold</vt:lpstr>
      <vt:lpstr>Arial</vt:lpstr>
      <vt:lpstr>Montserrat Extra-Bold</vt:lpstr>
      <vt:lpstr>Playlist Script</vt:lpstr>
      <vt:lpstr>Architects Daughter Bold</vt:lpstr>
      <vt:lpstr>Montserrat Bold</vt:lpstr>
      <vt:lpstr>Montserrat Semi-Bold Bold</vt:lpstr>
      <vt:lpstr>Lemon Tuesday</vt:lpstr>
      <vt:lpstr>Montserrat Semi-Bold</vt:lpstr>
      <vt:lpstr>Roboto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Beach Life</dc:title>
  <cp:lastModifiedBy>Użytkownik systemu Windows</cp:lastModifiedBy>
  <cp:revision>8</cp:revision>
  <dcterms:created xsi:type="dcterms:W3CDTF">2006-08-16T00:00:00Z</dcterms:created>
  <dcterms:modified xsi:type="dcterms:W3CDTF">2020-04-19T19:45:55Z</dcterms:modified>
  <dc:identifier>DAD56FxKhQU</dc:identifier>
</cp:coreProperties>
</file>