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39"/>
  </p:notesMasterIdLst>
  <p:handoutMasterIdLst>
    <p:handoutMasterId r:id="rId40"/>
  </p:handoutMasterIdLst>
  <p:sldIdLst>
    <p:sldId id="256" r:id="rId2"/>
    <p:sldId id="302" r:id="rId3"/>
    <p:sldId id="303" r:id="rId4"/>
    <p:sldId id="304" r:id="rId5"/>
    <p:sldId id="282" r:id="rId6"/>
    <p:sldId id="283" r:id="rId7"/>
    <p:sldId id="293" r:id="rId8"/>
    <p:sldId id="281" r:id="rId9"/>
    <p:sldId id="294" r:id="rId10"/>
    <p:sldId id="296" r:id="rId11"/>
    <p:sldId id="257" r:id="rId12"/>
    <p:sldId id="265" r:id="rId13"/>
    <p:sldId id="259" r:id="rId14"/>
    <p:sldId id="295" r:id="rId15"/>
    <p:sldId id="297" r:id="rId16"/>
    <p:sldId id="280" r:id="rId17"/>
    <p:sldId id="279" r:id="rId18"/>
    <p:sldId id="301" r:id="rId19"/>
    <p:sldId id="260" r:id="rId20"/>
    <p:sldId id="261" r:id="rId21"/>
    <p:sldId id="267" r:id="rId22"/>
    <p:sldId id="266" r:id="rId23"/>
    <p:sldId id="269" r:id="rId24"/>
    <p:sldId id="270" r:id="rId25"/>
    <p:sldId id="268" r:id="rId26"/>
    <p:sldId id="271" r:id="rId27"/>
    <p:sldId id="274" r:id="rId28"/>
    <p:sldId id="272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305" r:id="rId37"/>
    <p:sldId id="278" r:id="rId3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9900"/>
    <a:srgbClr val="0CE630"/>
    <a:srgbClr val="FF0000"/>
    <a:srgbClr val="FF3300"/>
    <a:srgbClr val="FFFF00"/>
    <a:srgbClr val="1406CC"/>
    <a:srgbClr val="B2A8F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9" autoAdjust="0"/>
    <p:restoredTop sz="94664" autoAdjust="0"/>
  </p:normalViewPr>
  <p:slideViewPr>
    <p:cSldViewPr>
      <p:cViewPr varScale="1">
        <p:scale>
          <a:sx n="69" d="100"/>
          <a:sy n="69" d="100"/>
        </p:scale>
        <p:origin x="-14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E36CA68-5A70-423F-9785-F55635E050F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E3CFE953-5567-4722-B8BA-A1DD80D4586D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7534E7B6-2B84-435C-AEFA-457DBDAE2AF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1800AE8-8966-4684-A82F-DD07A31CC8AD}" type="slidenum">
              <a:rPr lang="pl-PL" altLang="pl-PL" smtClean="0"/>
              <a:pPr>
                <a:defRPr/>
              </a:pPr>
              <a:t>30</a:t>
            </a:fld>
            <a:endParaRPr lang="pl-PL" altLang="pl-PL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F06F5F-B637-49BE-8A27-735E49329204}" type="slidenum">
              <a:rPr lang="pl-PL" altLang="pl-PL" smtClean="0"/>
              <a:pPr>
                <a:defRPr/>
              </a:pPr>
              <a:t>31</a:t>
            </a:fld>
            <a:endParaRPr lang="pl-PL" altLang="pl-PL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6F20B0D-634F-4D3B-9DCB-971D9C82B345}" type="slidenum">
              <a:rPr lang="pl-PL" altLang="pl-PL" smtClean="0"/>
              <a:pPr>
                <a:defRPr/>
              </a:pPr>
              <a:t>32</a:t>
            </a:fld>
            <a:endParaRPr lang="pl-PL" altLang="pl-PL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7C29FB2-E22F-4715-B2FA-9251D43153F5}" type="slidenum">
              <a:rPr lang="pl-PL" altLang="pl-PL" smtClean="0"/>
              <a:pPr>
                <a:defRPr/>
              </a:pPr>
              <a:t>33</a:t>
            </a:fld>
            <a:endParaRPr lang="pl-PL" altLang="pl-PL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5490734-9499-497F-870B-5E600A830CBB}" type="slidenum">
              <a:rPr lang="pl-PL" altLang="pl-PL" smtClean="0"/>
              <a:pPr>
                <a:defRPr/>
              </a:pPr>
              <a:t>34</a:t>
            </a:fld>
            <a:endParaRPr lang="pl-PL" altLang="pl-PL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l-PL" altLang="pl-PL" noProof="0" smtClean="0"/>
              <a:t>Kliknij, aby edytować styl wzorca tytułu</a:t>
            </a:r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pl-PL" altLang="pl-PL" noProof="0" smtClean="0"/>
              <a:t>Kliknij, aby edytować styl wzorca podtytułu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6C459-14B4-4321-969E-1A38DF24FF5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0DB74-579A-406A-B690-7D2085578BF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E4CCD-3CE1-4076-BA4C-998FFFDB799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EEEC5-A061-44A6-822C-465809D6BB8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686A2-81BA-4364-9023-41D9829FA08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2C44D-1A88-4FC0-87DD-BD975FDB12B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C48EB-7B67-43F3-A7EB-444F7695EC1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7718D-845D-4F9C-99E4-A2F2E8D4996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BFAE4-9FC4-4217-9E95-B3CFCE2F49F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9465D-B667-4C11-9950-7A1A98D5088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979EA-E3B4-48CA-88F6-DCF4F7D092C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301625" y="1676400"/>
            <a:ext cx="8540750" cy="4422775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A80C7-D8AF-4F1A-8059-BB11D027D87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ytuł i wyk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wykresu 2"/>
          <p:cNvSpPr>
            <a:spLocks noGrp="1"/>
          </p:cNvSpPr>
          <p:nvPr>
            <p:ph type="chart" idx="1"/>
          </p:nvPr>
        </p:nvSpPr>
        <p:spPr>
          <a:xfrm>
            <a:off x="301625" y="1676400"/>
            <a:ext cx="8540750" cy="4422775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20E13-B84B-4721-9C6F-8414DB24725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 wzorca tytułu</a:t>
            </a:r>
          </a:p>
        </p:txBody>
      </p:sp>
      <p:sp>
        <p:nvSpPr>
          <p:cNvPr id="3072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fld id="{A6A82788-7423-418B-B98E-770C2CB1996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scholaris.pl/zasob/60165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amber-fundacja.pl/auto_a_alkohol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alko-test.pl/i4,wplyw-alkoholu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50494371@N08/4629510197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81000" y="457200"/>
            <a:ext cx="8229600" cy="2514600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4000" dirty="0" smtClean="0">
                <a:solidFill>
                  <a:srgbClr val="FF0000"/>
                </a:solidFill>
              </a:rPr>
              <a:t>„ </a:t>
            </a:r>
            <a:r>
              <a:rPr lang="pl-PL" altLang="pl-PL" sz="4800" dirty="0" smtClean="0">
                <a:solidFill>
                  <a:srgbClr val="FF0000"/>
                </a:solidFill>
              </a:rPr>
              <a:t>Pomyśl </a:t>
            </a:r>
            <a:br>
              <a:rPr lang="pl-PL" altLang="pl-PL" sz="4800" dirty="0" smtClean="0">
                <a:solidFill>
                  <a:srgbClr val="FF0000"/>
                </a:solidFill>
              </a:rPr>
            </a:br>
            <a:r>
              <a:rPr lang="pl-PL" altLang="pl-PL" sz="4800" dirty="0">
                <a:solidFill>
                  <a:srgbClr val="FF0000"/>
                </a:solidFill>
              </a:rPr>
              <a:t> </a:t>
            </a:r>
            <a:r>
              <a:rPr lang="pl-PL" altLang="pl-PL" sz="4800" dirty="0" smtClean="0">
                <a:solidFill>
                  <a:srgbClr val="FF0000"/>
                </a:solidFill>
              </a:rPr>
              <a:t>- zanim pójdziesz na dno ! </a:t>
            </a:r>
            <a:r>
              <a:rPr lang="pl-PL" altLang="pl-PL" sz="4000" dirty="0" smtClean="0">
                <a:solidFill>
                  <a:srgbClr val="FF0000"/>
                </a:solidFill>
              </a:rPr>
              <a:t>”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295400" y="3505200"/>
            <a:ext cx="6400800" cy="381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kumimoji="1" lang="pl-PL" altLang="en-US" sz="4000" dirty="0" smtClean="0"/>
              <a:t>Prezentacja o alkoholu</a:t>
            </a:r>
            <a:endParaRPr kumimoji="1" lang="pl-PL" altLang="pl-PL" sz="4000" dirty="0" smtClean="0"/>
          </a:p>
        </p:txBody>
      </p:sp>
      <p:sp>
        <p:nvSpPr>
          <p:cNvPr id="2052" name="pole tekstowe 1"/>
          <p:cNvSpPr txBox="1">
            <a:spLocks noChangeArrowheads="1"/>
          </p:cNvSpPr>
          <p:nvPr/>
        </p:nvSpPr>
        <p:spPr bwMode="auto">
          <a:xfrm>
            <a:off x="6248400" y="5362575"/>
            <a:ext cx="289560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 i="1"/>
              <a:t>Wykonały:</a:t>
            </a:r>
          </a:p>
          <a:p>
            <a:pPr algn="ctr"/>
            <a:r>
              <a:rPr lang="pl-PL" altLang="pl-PL"/>
              <a:t>Ula Szostek</a:t>
            </a:r>
          </a:p>
          <a:p>
            <a:pPr algn="ctr"/>
            <a:r>
              <a:rPr lang="pl-PL" altLang="pl-PL"/>
              <a:t>Paulina Kot</a:t>
            </a:r>
          </a:p>
          <a:p>
            <a:pPr algn="ctr"/>
            <a:r>
              <a:rPr lang="pl-PL" altLang="pl-PL"/>
              <a:t>Agnieszka Kowalczyk</a:t>
            </a:r>
          </a:p>
          <a:p>
            <a:pPr algn="ctr"/>
            <a:r>
              <a:rPr lang="pl-PL" altLang="pl-PL" sz="1400"/>
              <a:t>z klasy 2 TB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Rodzaje alkoholu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pl-PL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Alkohol jest najczęściej spożywaną trucizną na świecie. </a:t>
            </a:r>
            <a:endParaRPr lang="pl-PL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pl-PL" sz="1600" b="1" dirty="0" smtClean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b="1" dirty="0" smtClean="0">
                <a:solidFill>
                  <a:srgbClr val="FF9900"/>
                </a:solidFill>
                <a:effectLst/>
              </a:rPr>
              <a:t>Rozróżniamy:</a:t>
            </a: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pl-PL" sz="1600" b="1" dirty="0" smtClean="0">
                <a:solidFill>
                  <a:srgbClr val="0CE630"/>
                </a:solidFill>
                <a:effectLst/>
              </a:rPr>
              <a:t>Alkohole </a:t>
            </a:r>
            <a:r>
              <a:rPr lang="pl-PL" sz="1600" b="1" dirty="0">
                <a:solidFill>
                  <a:srgbClr val="0CE630"/>
                </a:solidFill>
                <a:effectLst/>
              </a:rPr>
              <a:t>propylowe</a:t>
            </a:r>
            <a:r>
              <a:rPr lang="pl-PL" sz="1600" dirty="0">
                <a:effectLst/>
              </a:rPr>
              <a:t/>
            </a:r>
            <a:br>
              <a:rPr lang="pl-PL" sz="1600" dirty="0">
                <a:effectLst/>
              </a:rPr>
            </a:br>
            <a:r>
              <a:rPr lang="pl-PL" sz="1600" dirty="0" smtClean="0">
                <a:effectLst/>
              </a:rPr>
              <a:t>Alkohole </a:t>
            </a:r>
            <a:r>
              <a:rPr lang="pl-PL" sz="1600" dirty="0">
                <a:effectLst/>
              </a:rPr>
              <a:t>te są otrzymywane przede wszystkim syntetycznie. Stosowane są  do produkcji farb i lakierów, w przemyśle meblarskim oraz do produkcji płynów po goleniu i płynów do nacierań.</a:t>
            </a:r>
            <a:br>
              <a:rPr lang="pl-PL" sz="1600" dirty="0">
                <a:effectLst/>
              </a:rPr>
            </a:br>
            <a:r>
              <a:rPr lang="pl-PL" sz="1600" dirty="0">
                <a:effectLst/>
              </a:rPr>
              <a:t>Alkohole propylowe są około </a:t>
            </a:r>
            <a:r>
              <a:rPr lang="pl-PL" sz="1600" b="1" dirty="0">
                <a:effectLst/>
              </a:rPr>
              <a:t>2 razy bardziej toksyczne</a:t>
            </a:r>
            <a:r>
              <a:rPr lang="pl-PL" sz="1600" dirty="0">
                <a:effectLst/>
              </a:rPr>
              <a:t> niż alkohol etylowy. </a:t>
            </a:r>
            <a:br>
              <a:rPr lang="pl-PL" sz="1600" dirty="0">
                <a:effectLst/>
              </a:rPr>
            </a:br>
            <a:r>
              <a:rPr lang="pl-PL" sz="1600" dirty="0">
                <a:effectLst/>
              </a:rPr>
              <a:t>W zatruciu ostrym podstawowymi objawami są nudności, wymioty z krwią, bóle brzucha, następnie utrata przytomności, zniesienie odruchów i skąpomocz. Przy stężeniu już około 15 - 20 g/dm3 może wystąpić śpiączka. </a:t>
            </a:r>
            <a:br>
              <a:rPr lang="pl-PL" sz="1600" dirty="0">
                <a:effectLst/>
              </a:rPr>
            </a:br>
            <a:endParaRPr lang="pl-PL" sz="1600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Rodzaje alkoholu </a:t>
            </a:r>
            <a:r>
              <a:rPr lang="pl-PL" sz="2000" dirty="0" smtClean="0"/>
              <a:t>– cd.</a:t>
            </a:r>
            <a:endParaRPr lang="pl-PL" sz="2000" dirty="0"/>
          </a:p>
        </p:txBody>
      </p:sp>
      <p:sp>
        <p:nvSpPr>
          <p:cNvPr id="409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pl-PL" altLang="pl-PL" sz="1800" b="1" smtClean="0">
                <a:solidFill>
                  <a:srgbClr val="0CE630"/>
                </a:solidFill>
                <a:effectLst/>
              </a:rPr>
              <a:t>Alkohole butylowe</a:t>
            </a:r>
            <a:r>
              <a:rPr lang="pl-PL" altLang="pl-PL" sz="1600" smtClean="0">
                <a:effectLst/>
              </a:rPr>
              <a:t/>
            </a:r>
            <a:br>
              <a:rPr lang="pl-PL" altLang="pl-PL" sz="1600" smtClean="0">
                <a:effectLst/>
              </a:rPr>
            </a:br>
            <a:r>
              <a:rPr lang="pl-PL" altLang="pl-PL" sz="1600" smtClean="0">
                <a:effectLst/>
              </a:rPr>
              <a:t/>
            </a:r>
            <a:br>
              <a:rPr lang="pl-PL" altLang="pl-PL" sz="1600" smtClean="0">
                <a:effectLst/>
              </a:rPr>
            </a:br>
            <a:r>
              <a:rPr lang="pl-PL" altLang="pl-PL" sz="1600" smtClean="0">
                <a:effectLst/>
              </a:rPr>
              <a:t>Zatrucie ostre powoduje ogólnoustrojową depresję i śpiączkę. W zatruciu przewlekłym pojawia się zapalenie rogówki, podrażnienie oczu i błon śluzowych górnych dróg oddechowych. Może dojść do uszkodzenia nerek. </a:t>
            </a:r>
          </a:p>
          <a:p>
            <a:pPr marL="0" indent="0" algn="ctr">
              <a:buFont typeface="Wingdings" pitchFamily="2" charset="2"/>
              <a:buNone/>
            </a:pPr>
            <a:endParaRPr lang="pl-PL" altLang="pl-PL" sz="1600" smtClean="0">
              <a:effectLst/>
            </a:endParaRPr>
          </a:p>
          <a:p>
            <a:pPr marL="0" indent="0" algn="ctr">
              <a:buFont typeface="Wingdings" pitchFamily="2" charset="2"/>
              <a:buNone/>
            </a:pPr>
            <a:endParaRPr lang="pl-PL" altLang="pl-PL" sz="1600" smtClean="0">
              <a:effectLst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pl-PL" altLang="pl-PL" sz="1600" b="1" smtClean="0">
                <a:solidFill>
                  <a:srgbClr val="0CE630"/>
                </a:solidFill>
                <a:effectLst/>
              </a:rPr>
              <a:t>Alkohole amylowe</a:t>
            </a:r>
            <a:r>
              <a:rPr lang="pl-PL" altLang="pl-PL" sz="1600" smtClean="0">
                <a:solidFill>
                  <a:srgbClr val="0CE630"/>
                </a:solidFill>
                <a:effectLst/>
              </a:rPr>
              <a:t/>
            </a:r>
            <a:br>
              <a:rPr lang="pl-PL" altLang="pl-PL" sz="1600" smtClean="0">
                <a:solidFill>
                  <a:srgbClr val="0CE630"/>
                </a:solidFill>
                <a:effectLst/>
              </a:rPr>
            </a:br>
            <a:r>
              <a:rPr lang="pl-PL" altLang="pl-PL" sz="1600" smtClean="0">
                <a:effectLst/>
              </a:rPr>
              <a:t>Ostre zatrucie powoduje podrażnienie oczu i błon śluzowych górnych dróg oddechowych, nudności, wymioty i biegunkę. Następnie pojawia się głuchota i majaczenie. Utrata przytomności, niewydolność krążenia i oddychania a potem zgon. W zatruciu przewlekłym obserwuje się podrażnienie błon śluzowych górnych dróg oddechowych, zwiększoną pobudliwość nerwową, bóle głowy i utratę pamięci.  </a:t>
            </a:r>
          </a:p>
          <a:p>
            <a:pPr marL="0" indent="0" algn="ctr">
              <a:buFont typeface="Wingdings" pitchFamily="2" charset="2"/>
              <a:buNone/>
            </a:pPr>
            <a:endParaRPr lang="pl-PL" altLang="pl-PL" sz="1600" smtClean="0">
              <a:effectLst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Rodzaje alkoholu </a:t>
            </a:r>
            <a:r>
              <a:rPr lang="pl-PL" sz="2000" dirty="0" smtClean="0"/>
              <a:t>– cd.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pl-PL" sz="1800" b="1" dirty="0">
                <a:solidFill>
                  <a:srgbClr val="0CE630"/>
                </a:solidFill>
                <a:effectLst/>
              </a:rPr>
              <a:t>Alkohole metylowe</a:t>
            </a:r>
            <a:r>
              <a:rPr lang="pl-PL" sz="1600" dirty="0">
                <a:effectLst/>
              </a:rPr>
              <a:t/>
            </a:r>
            <a:br>
              <a:rPr lang="pl-PL" sz="1600" dirty="0">
                <a:effectLst/>
              </a:rPr>
            </a:br>
            <a:r>
              <a:rPr lang="pl-PL" sz="1600" dirty="0" smtClean="0">
                <a:effectLst/>
              </a:rPr>
              <a:t>Alkohol </a:t>
            </a:r>
            <a:r>
              <a:rPr lang="pl-PL" sz="1600" dirty="0">
                <a:effectLst/>
              </a:rPr>
              <a:t>metylowy gromadzi się w tkankach proporcjonalnie do ich uwodnienia, stąd np. bardzo silne działanie na gałki oczne. Zmiany w oku dotyczą nie tylko siatkówki, ale także nerwu wzrokowego i rogówki. </a:t>
            </a:r>
            <a:br>
              <a:rPr lang="pl-PL" sz="1600" dirty="0">
                <a:effectLst/>
              </a:rPr>
            </a:br>
            <a:r>
              <a:rPr lang="pl-PL" sz="1600" dirty="0">
                <a:effectLst/>
              </a:rPr>
              <a:t>Zatrucie ostre powoduje początkowo nudności i bóle głowy, zaburzenia widzenia (od lekkiego upośledzenia po całkowitą ślepotę). </a:t>
            </a:r>
            <a:endParaRPr lang="pl-PL" sz="1600" dirty="0" smtClean="0">
              <a:effectLst/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pl-PL" sz="1600" dirty="0" smtClean="0">
                <a:solidFill>
                  <a:srgbClr val="FF0000"/>
                </a:solidFill>
                <a:effectLst/>
              </a:rPr>
              <a:t>Szacuje </a:t>
            </a:r>
            <a:r>
              <a:rPr lang="pl-PL" sz="1600" dirty="0">
                <a:solidFill>
                  <a:srgbClr val="FF0000"/>
                </a:solidFill>
                <a:effectLst/>
              </a:rPr>
              <a:t>się, że rocznie około 100 osób umiera zatrutych alkoholem </a:t>
            </a:r>
            <a:r>
              <a:rPr lang="pl-PL" sz="1600" dirty="0" smtClean="0">
                <a:solidFill>
                  <a:srgbClr val="FF0000"/>
                </a:solidFill>
                <a:effectLst/>
              </a:rPr>
              <a:t>metylowym.</a:t>
            </a:r>
          </a:p>
          <a:p>
            <a:pPr marL="0" indent="0" algn="ctr">
              <a:buFont typeface="Wingdings" pitchFamily="2" charset="2"/>
              <a:buNone/>
              <a:defRPr/>
            </a:pPr>
            <a:endParaRPr lang="pl-PL" sz="1600" b="1" dirty="0" smtClean="0">
              <a:solidFill>
                <a:srgbClr val="0CE630"/>
              </a:solidFill>
              <a:effectLst/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pl-PL" sz="1600" b="1" dirty="0" smtClean="0">
                <a:solidFill>
                  <a:srgbClr val="0CE630"/>
                </a:solidFill>
                <a:effectLst/>
              </a:rPr>
              <a:t>Alkohole </a:t>
            </a:r>
            <a:r>
              <a:rPr lang="pl-PL" sz="1600" b="1" dirty="0">
                <a:solidFill>
                  <a:srgbClr val="0CE630"/>
                </a:solidFill>
                <a:effectLst/>
              </a:rPr>
              <a:t>etylowe</a:t>
            </a:r>
            <a:r>
              <a:rPr lang="pl-PL" sz="1600" dirty="0">
                <a:effectLst/>
              </a:rPr>
              <a:t/>
            </a:r>
            <a:br>
              <a:rPr lang="pl-PL" sz="1600" dirty="0">
                <a:effectLst/>
              </a:rPr>
            </a:br>
            <a:r>
              <a:rPr lang="pl-PL" sz="1600" dirty="0" smtClean="0">
                <a:effectLst/>
              </a:rPr>
              <a:t>Oprócz </a:t>
            </a:r>
            <a:r>
              <a:rPr lang="pl-PL" sz="1600" dirty="0">
                <a:effectLst/>
              </a:rPr>
              <a:t>oczywistego wykorzystania do "poprawiania nastroju" alkohole etylowe stosuje się również do rozpuszczania lakierów i politur, w przemyśle chemicznym i </a:t>
            </a:r>
            <a:r>
              <a:rPr lang="pl-PL" sz="1600" dirty="0" smtClean="0">
                <a:effectLst/>
              </a:rPr>
              <a:t>farmaceutycznym. </a:t>
            </a:r>
            <a:r>
              <a:rPr lang="pl-PL" sz="1600" dirty="0">
                <a:effectLst/>
              </a:rPr>
              <a:t>Ostatnio również jako napęd do silników i paliwo do oświetlenia. </a:t>
            </a:r>
            <a:br>
              <a:rPr lang="pl-PL" sz="1600" dirty="0">
                <a:effectLst/>
              </a:rPr>
            </a:br>
            <a:endParaRPr lang="pl-PL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10588" cy="228600"/>
          </a:xfrm>
        </p:spPr>
        <p:txBody>
          <a:bodyPr/>
          <a:lstStyle/>
          <a:p>
            <a:pPr>
              <a:defRPr/>
            </a:pP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6147" name="Symbol zastępczy zawartości 3" descr="http://static.scholaris.pl/resource-files/269/alkohole_60165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3400" y="533400"/>
            <a:ext cx="8077200" cy="5562600"/>
          </a:xfrm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4000" b="1" dirty="0" smtClean="0">
                <a:solidFill>
                  <a:srgbClr val="FFFF00"/>
                </a:solidFill>
              </a:rPr>
              <a:t>Alkohol metylowy </a:t>
            </a:r>
            <a:r>
              <a:rPr lang="pl-PL" sz="4000" b="1" dirty="0" smtClean="0">
                <a:solidFill>
                  <a:schemeClr val="tx1"/>
                </a:solidFill>
              </a:rPr>
              <a:t>–</a:t>
            </a:r>
            <a:r>
              <a:rPr lang="pl-PL" sz="4000" b="1" dirty="0" smtClean="0">
                <a:solidFill>
                  <a:srgbClr val="FF0000"/>
                </a:solidFill>
              </a:rPr>
              <a:t> </a:t>
            </a:r>
            <a:r>
              <a:rPr lang="pl-PL" sz="3600" b="1" dirty="0" smtClean="0">
                <a:solidFill>
                  <a:srgbClr val="FF0000"/>
                </a:solidFill>
              </a:rPr>
              <a:t>silna trucizna !</a:t>
            </a:r>
            <a:endParaRPr lang="pl-PL" sz="4000" b="1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pl-PL" sz="2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Alkohol metylowy jest silną trucizną, 8-14 gramów powoduje ślepotę, 30-100 gramów – śmierć. Do zatrucia alkoholem metylowym dochodzi na skutek wypicia płynu zawierającego </a:t>
            </a:r>
            <a:r>
              <a:rPr lang="pl-PL" sz="29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metanol</a:t>
            </a:r>
            <a:r>
              <a:rPr lang="pl-PL" sz="2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Do części zatruć dochodzi pomyłkowo, ponieważ własności organoleptyczne alkoholu </a:t>
            </a:r>
            <a:r>
              <a:rPr lang="pl-PL" sz="2900" dirty="0" smtClean="0">
                <a:solidFill>
                  <a:srgbClr val="FF9900"/>
                </a:solidFill>
              </a:rPr>
              <a:t>metylowego</a:t>
            </a:r>
            <a:r>
              <a:rPr lang="pl-PL" sz="2900" dirty="0" smtClean="0"/>
              <a:t> i </a:t>
            </a:r>
            <a:r>
              <a:rPr lang="pl-PL" sz="2900" dirty="0" smtClean="0">
                <a:solidFill>
                  <a:srgbClr val="FF00FF"/>
                </a:solidFill>
              </a:rPr>
              <a:t>etylowego</a:t>
            </a:r>
            <a:r>
              <a:rPr lang="pl-PL" sz="2900" dirty="0" smtClean="0"/>
              <a:t> są podobne: konsystencja, smak i aromat jest ten sam. Alkohol metylowy ma jednak znikome działanie narkotyczne, za to jest silną trucizną.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6000" dirty="0" smtClean="0">
                <a:solidFill>
                  <a:srgbClr val="FF0000"/>
                </a:solidFill>
              </a:rPr>
              <a:t>Pamiętaj !</a:t>
            </a:r>
            <a:endParaRPr lang="pl-PL" sz="6000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200000"/>
              </a:lnSpc>
              <a:buFont typeface="Wingdings" pitchFamily="2" charset="2"/>
              <a:buNone/>
              <a:defRPr/>
            </a:pPr>
            <a:r>
              <a:rPr lang="pl-PL" sz="2800" b="1" dirty="0" smtClean="0">
                <a:solidFill>
                  <a:srgbClr val="FF00FF"/>
                </a:solidFill>
              </a:rPr>
              <a:t>Jeżeli już musisz </a:t>
            </a:r>
          </a:p>
          <a:p>
            <a:pPr marL="0" indent="0" algn="ctr">
              <a:lnSpc>
                <a:spcPct val="200000"/>
              </a:lnSpc>
              <a:buFont typeface="Wingdings" pitchFamily="2" charset="2"/>
              <a:buNone/>
              <a:defRPr/>
            </a:pPr>
            <a:r>
              <a:rPr lang="pl-PL" sz="3600" b="1" dirty="0" smtClean="0">
                <a:solidFill>
                  <a:srgbClr val="FF00FF"/>
                </a:solidFill>
              </a:rPr>
              <a:t>to alkohol nabywaj </a:t>
            </a:r>
          </a:p>
          <a:p>
            <a:pPr marL="0" indent="0" algn="ctr">
              <a:lnSpc>
                <a:spcPct val="200000"/>
              </a:lnSpc>
              <a:buFont typeface="Wingdings" pitchFamily="2" charset="2"/>
              <a:buNone/>
              <a:defRPr/>
            </a:pPr>
            <a:r>
              <a:rPr lang="pl-PL" sz="4800" b="1" u="sng" dirty="0" smtClean="0">
                <a:solidFill>
                  <a:srgbClr val="FF00FF"/>
                </a:solidFill>
              </a:rPr>
              <a:t>TYLKO</a:t>
            </a:r>
            <a:r>
              <a:rPr lang="pl-PL" sz="4800" b="1" dirty="0" smtClean="0">
                <a:solidFill>
                  <a:srgbClr val="FF00FF"/>
                </a:solidFill>
              </a:rPr>
              <a:t> z pewnego źródła !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5400" dirty="0" smtClean="0"/>
              <a:t>Alkohol</a:t>
            </a:r>
            <a:endParaRPr lang="pl-PL" sz="5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pl-PL" sz="1600" b="1" dirty="0" smtClean="0">
                <a:effectLst/>
              </a:rPr>
              <a:t>USTAWA z dnia 26 października 1982 r. o wychowaniu w trzeźwości i przeciwdziałaniu alkoholizmowi </a:t>
            </a:r>
            <a:r>
              <a:rPr lang="pl-PL" sz="1600" i="1" dirty="0" smtClean="0">
                <a:effectLst/>
              </a:rPr>
              <a:t>(Dz.U.2012.1356 j.t.)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pl-PL" altLang="pl-PL" sz="1400" b="1" dirty="0"/>
          </a:p>
          <a:p>
            <a:pPr marL="0" indent="0">
              <a:buFont typeface="Wingdings" pitchFamily="2" charset="2"/>
              <a:buNone/>
              <a:defRPr/>
            </a:pPr>
            <a:endParaRPr lang="pl-PL" sz="2000" b="1" dirty="0" smtClean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2000" b="1" dirty="0" smtClean="0">
                <a:effectLst/>
              </a:rPr>
              <a:t>Art. 46.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sz="1200" b="1" dirty="0" smtClean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b="1" dirty="0" smtClean="0">
                <a:effectLst/>
              </a:rPr>
              <a:t>1.    </a:t>
            </a:r>
            <a:r>
              <a:rPr lang="pl-PL" sz="2400" b="1" dirty="0" smtClean="0">
                <a:solidFill>
                  <a:srgbClr val="FF0000"/>
                </a:solidFill>
                <a:effectLst/>
              </a:rPr>
              <a:t>Napojem alkoholowym </a:t>
            </a:r>
            <a:r>
              <a:rPr lang="pl-PL" sz="2400" dirty="0" smtClean="0">
                <a:effectLst/>
              </a:rPr>
              <a:t>w rozumieniu niniejszej ustawy jest produkt przeznaczony do spożycia zawierający</a:t>
            </a:r>
            <a:r>
              <a:rPr lang="pl-PL" sz="2400" dirty="0" smtClean="0">
                <a:solidFill>
                  <a:srgbClr val="FF00FF"/>
                </a:solidFill>
                <a:effectLst/>
              </a:rPr>
              <a:t> alkohol etylowy </a:t>
            </a:r>
            <a:r>
              <a:rPr lang="pl-PL" sz="2400" dirty="0" smtClean="0">
                <a:effectLst/>
              </a:rPr>
              <a:t>pochodzenia rolniczego w stężeniu przekraczającym 0,5 % objętościowych alkoholu.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sz="1200" dirty="0" smtClean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200" dirty="0" smtClean="0">
                <a:effectLst/>
              </a:rPr>
              <a:t>……….</a:t>
            </a:r>
            <a:endParaRPr lang="pl-PL" sz="1200" dirty="0">
              <a:effectLst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altLang="pl-PL" dirty="0" smtClean="0"/>
              <a:t>Alkoholizm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Uzależnienie od alkoholu , czyli alkoholizm, jest chorobą, która zaczyna się i rozwija podstępnie, bez świadomości zainteresowanej osoby. </a:t>
            </a:r>
          </a:p>
          <a:p>
            <a:pPr marL="0" indent="0" algn="ctr">
              <a:buFont typeface="Wingdings" pitchFamily="2" charset="2"/>
              <a:buNone/>
              <a:defRPr/>
            </a:pPr>
            <a:endParaRPr lang="pl-P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Polega na nie kontrolowanym piciu napojów alkoholowych i może doprowadzić do przedwczesnej śmierci.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10588" cy="1066800"/>
          </a:xfrm>
        </p:spPr>
        <p:txBody>
          <a:bodyPr/>
          <a:lstStyle/>
          <a:p>
            <a:pPr>
              <a:defRPr/>
            </a:pPr>
            <a:r>
              <a:rPr lang="pl-PL" dirty="0" smtClean="0"/>
              <a:t>Alkoholizm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219200"/>
            <a:ext cx="8540750" cy="50292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pl-PL" sz="2200" dirty="0" smtClean="0">
                <a:solidFill>
                  <a:srgbClr val="FF00FF"/>
                </a:solidFill>
              </a:rPr>
              <a:t>Alkoholizm</a:t>
            </a:r>
            <a:r>
              <a:rPr lang="pl-PL" sz="2200" dirty="0" smtClean="0"/>
              <a:t> to choroba, która niszczy nie tylko życie osoby uzależnionej, </a:t>
            </a:r>
            <a:r>
              <a:rPr lang="pl-PL" sz="2200" u="sng" dirty="0" smtClean="0"/>
              <a:t>ale również jej krewnych</a:t>
            </a:r>
            <a:r>
              <a:rPr lang="pl-PL" sz="2200" dirty="0" smtClean="0"/>
              <a:t>. Alkoholik nie jest w stanie lub nie chce uczestniczyć w życiu rodzinnym. Z kolei jego bliscy z obawy przed pijackimi ekscesami w miejscach publicznych lub w gronie znajomych unikają wszelkich kontaktów towarzyskich, wspólnych spotkań, wyjazdów etc. Zachowanie alkoholika jest bowiem nieprzewidywalne i z reguły naraża członków rodziny na kłopoty oraz przykrości, a ponadto budzi w nich poczucie wstydu i zażenowania. Generalnie rodzina stara się ukryć swój problem przed sąsiadami, znajomymi, współpracownikami. W ten sposób dochodzi do zawiązania swoistej zmowy milczenia, zaś ujawnienie rodzinnej tajemnicy jest traktowane jako brak lojalności i zdrada. Taka sytuacja prowadzi do stałego pogłębiania się społecznej izolacji rodziny</a:t>
            </a:r>
            <a:r>
              <a:rPr lang="pl-PL" sz="2400" dirty="0" smtClean="0"/>
              <a:t>.</a:t>
            </a:r>
            <a:endParaRPr lang="pl-PL" sz="2400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dirty="0" smtClean="0"/>
              <a:t>„Alkoholizm”</a:t>
            </a:r>
          </a:p>
        </p:txBody>
      </p:sp>
      <p:sp>
        <p:nvSpPr>
          <p:cNvPr id="337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4800" y="1295400"/>
            <a:ext cx="8540750" cy="5257800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pl-PL" altLang="pl-PL" sz="2400" dirty="0" smtClean="0"/>
              <a:t>Ma dwa znaczenia: </a:t>
            </a:r>
          </a:p>
          <a:p>
            <a:pPr eaLnBrk="1" hangingPunct="1">
              <a:defRPr/>
            </a:pPr>
            <a:r>
              <a:rPr lang="pl-PL" altLang="pl-PL" sz="2800" b="1" dirty="0" smtClean="0"/>
              <a:t>- </a:t>
            </a:r>
            <a:r>
              <a:rPr lang="pl-PL" altLang="pl-PL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pijaństwa</a:t>
            </a:r>
            <a:r>
              <a:rPr lang="pl-PL" altLang="pl-PL" sz="2800" dirty="0" smtClean="0"/>
              <a:t>: spożycie napojów alkoholowych wykraczające poza miarę tradycyjnego, zwyczajowego picia </a:t>
            </a:r>
          </a:p>
          <a:p>
            <a:pPr eaLnBrk="1" hangingPunct="1">
              <a:defRPr/>
            </a:pPr>
            <a:endParaRPr lang="pl-PL" altLang="pl-PL" sz="2800" b="1" dirty="0"/>
          </a:p>
          <a:p>
            <a:pPr eaLnBrk="1" hangingPunct="1">
              <a:defRPr/>
            </a:pPr>
            <a:r>
              <a:rPr lang="pl-PL" altLang="pl-PL" sz="2800" b="1" dirty="0" smtClean="0"/>
              <a:t>- </a:t>
            </a:r>
            <a:r>
              <a:rPr lang="pl-PL" altLang="pl-PL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alkoholizmu</a:t>
            </a:r>
            <a:r>
              <a:rPr lang="pl-PL" altLang="pl-PL" sz="2800" dirty="0" smtClean="0"/>
              <a:t>: objaw choroby alkoholowej, gdzie występuje niepohamowany psychiczny i fizyczny przymus picia. </a:t>
            </a:r>
            <a:r>
              <a:rPr lang="pl-PL" altLang="pl-PL" sz="2800" dirty="0"/>
              <a:t>P</a:t>
            </a:r>
            <a:r>
              <a:rPr lang="pl-PL" altLang="pl-PL" sz="2800" dirty="0" smtClean="0"/>
              <a:t>rzerwy w piciu powodują  objawy zwane „zespołem abstynenckim” (drżenie rąk, brak łaknienia, bezsenność, nudności, lęki).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3600" dirty="0" smtClean="0"/>
              <a:t>Fazy powstawania choroby alkoholowej</a:t>
            </a:r>
          </a:p>
        </p:txBody>
      </p:sp>
      <p:graphicFrame>
        <p:nvGraphicFramePr>
          <p:cNvPr id="114781" name="Group 9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84713"/>
        </p:xfrm>
        <a:graphic>
          <a:graphicData uri="http://schemas.openxmlformats.org/drawingml/2006/table">
            <a:tbl>
              <a:tblPr/>
              <a:tblGrid>
                <a:gridCol w="457200"/>
                <a:gridCol w="1905000"/>
                <a:gridCol w="5867400"/>
              </a:tblGrid>
              <a:tr h="45720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Lp</a:t>
                      </a:r>
                      <a:endParaRPr kumimoji="0" lang="pl-PL" alt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rodzaj fazy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charakterystyka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49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1.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początkowa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Czas w pełni kontrolowanego najczęściej towarzyskiego picia, wzrost tolerancji na alkohol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91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2.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zwiastunowa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Zwiększenie ilości wypijanego alkoholu, zaniki pamięci, zanik krytycyzmu w stosunku do nadużywania alkoholu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07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3.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krytyczna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Małe dawki wzmagają potrzebę picia, zanik kontroli nad rozpoczętym piciem, skłonność do drażliwości i wybuchowości, obniżenie potencji płciowej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91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4.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3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końcowa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alt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Regularne ranne picie, obniżenie tolerancji na alkohol, drżenie rąk w okresie abstynencji, cechy degradacji społecznej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4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4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4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22" name="Rectangle 18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4000" dirty="0" smtClean="0">
                <a:solidFill>
                  <a:srgbClr val="1406CC"/>
                </a:solidFill>
                <a:effectLst/>
              </a:rPr>
              <a:t>Szybkość postępowania alkoholizmu</a:t>
            </a:r>
            <a:endParaRPr lang="pl-PL" altLang="pl-PL" sz="4000" dirty="0" smtClean="0"/>
          </a:p>
        </p:txBody>
      </p:sp>
      <p:sp>
        <p:nvSpPr>
          <p:cNvPr id="47127" name="Rectangle 2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1676400"/>
            <a:ext cx="8540750" cy="4876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pl-PL" altLang="pl-PL" sz="2800" dirty="0" smtClean="0"/>
              <a:t>   O szybkości postępowania choroby alkoholowej decyduje wiek w którym człowiek rozpoczyna picie:</a:t>
            </a:r>
          </a:p>
          <a:p>
            <a:pPr eaLnBrk="1" hangingPunct="1">
              <a:defRPr/>
            </a:pPr>
            <a:r>
              <a:rPr lang="pl-PL" altLang="pl-PL" sz="2800" dirty="0" smtClean="0"/>
              <a:t>- po ukończeniu 25 lat choroba może trwać od 12 do 15 lat</a:t>
            </a:r>
          </a:p>
          <a:p>
            <a:pPr eaLnBrk="1" hangingPunct="1">
              <a:defRPr/>
            </a:pPr>
            <a:r>
              <a:rPr lang="pl-PL" altLang="pl-PL" sz="2800" dirty="0" smtClean="0"/>
              <a:t>- między 20, a 25 rokiem życia – 3 do 4 lat</a:t>
            </a:r>
          </a:p>
          <a:p>
            <a:pPr eaLnBrk="1" hangingPunct="1">
              <a:defRPr/>
            </a:pPr>
            <a:r>
              <a:rPr lang="pl-PL" altLang="pl-PL" sz="2800" dirty="0" smtClean="0"/>
              <a:t>- poniżej 20 roku życia – zaledwie 5-6 miesięcy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pl-PL" altLang="pl-PL" sz="2800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l-PL" altLang="pl-PL" sz="2800" dirty="0" smtClean="0"/>
              <a:t>    </a:t>
            </a:r>
            <a:r>
              <a:rPr lang="pl-PL" altLang="pl-PL" sz="2800" dirty="0" smtClean="0">
                <a:solidFill>
                  <a:srgbClr val="FF00FF"/>
                </a:solidFill>
              </a:rPr>
              <a:t>Znacznie szybszy i cięższy jest przebieg choroby alkoholowej u kobiet.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7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7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7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7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7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22" grpId="0"/>
      <p:bldP spid="4712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altLang="pl-PL" dirty="0" smtClean="0"/>
              <a:t>Alkoholizm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endParaRPr lang="pl-PL" dirty="0" smtClean="0"/>
          </a:p>
          <a:p>
            <a:pPr marL="0" indent="0" algn="ctr">
              <a:buFont typeface="Wingdings" pitchFamily="2" charset="2"/>
              <a:buNone/>
              <a:defRPr/>
            </a:pPr>
            <a:r>
              <a:rPr lang="pl-PL" dirty="0" smtClean="0"/>
              <a:t>Jeżeli ktoś z Twoich znajomych </a:t>
            </a: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pl-PL" dirty="0" smtClean="0"/>
              <a:t>potrzebuje pomocy</a:t>
            </a: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pl-PL" dirty="0" smtClean="0"/>
              <a:t>odwiedź stronę:</a:t>
            </a:r>
          </a:p>
          <a:p>
            <a:pPr marL="0" indent="0" algn="ctr">
              <a:buFont typeface="Wingdings" pitchFamily="2" charset="2"/>
              <a:buNone/>
              <a:defRPr/>
            </a:pPr>
            <a:endParaRPr lang="pl-PL" dirty="0" smtClean="0"/>
          </a:p>
          <a:p>
            <a:pPr marL="0" indent="0" algn="ctr">
              <a:buFont typeface="Wingdings" pitchFamily="2" charset="2"/>
              <a:buNone/>
              <a:defRPr/>
            </a:pPr>
            <a:r>
              <a:rPr lang="pl-PL" sz="6000" dirty="0" smtClean="0">
                <a:solidFill>
                  <a:srgbClr val="FF3300"/>
                </a:solidFill>
              </a:rPr>
              <a:t>alkoholizm.akcjasos.pl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914400"/>
          </a:xfrm>
        </p:spPr>
        <p:txBody>
          <a:bodyPr/>
          <a:lstStyle/>
          <a:p>
            <a:pPr>
              <a:defRPr/>
            </a:pPr>
            <a:r>
              <a:rPr lang="pl-PL" dirty="0" smtClean="0"/>
              <a:t>Alkohol w organizmie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1625" y="1143000"/>
            <a:ext cx="8540750" cy="520065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pl-PL" sz="2400" dirty="0" smtClean="0"/>
              <a:t>Wędrówkę alkoholu w organizmie ilustruje rysunek poniżej: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dirty="0"/>
          </a:p>
        </p:txBody>
      </p:sp>
      <p:pic>
        <p:nvPicPr>
          <p:cNvPr id="16388" name="Picture 2" descr="C:\Users\Andrzej\Desktop\alk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676400"/>
            <a:ext cx="4876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63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Czas trzeźwienia po alkoholu</a:t>
            </a:r>
            <a:endParaRPr lang="pl-PL" dirty="0"/>
          </a:p>
        </p:txBody>
      </p:sp>
      <p:pic>
        <p:nvPicPr>
          <p:cNvPr id="4" name="Symbol zastępczy zawartości 3" descr="http://www.amber-fundacja.pl/wp-content/uploads/2014/01/trzezwienie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86000" y="1447800"/>
            <a:ext cx="4267200" cy="5105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Symbol zastępczy zawartości 3" descr="http://www.alko-test.pl/img/promile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52600" y="990600"/>
            <a:ext cx="5410200" cy="5562600"/>
          </a:xfrm>
        </p:spPr>
      </p:pic>
      <p:sp>
        <p:nvSpPr>
          <p:cNvPr id="21507" name="pole tekstowe 4"/>
          <p:cNvSpPr txBox="1">
            <a:spLocks noChangeArrowheads="1"/>
          </p:cNvSpPr>
          <p:nvPr/>
        </p:nvSpPr>
        <p:spPr bwMode="auto">
          <a:xfrm>
            <a:off x="685800" y="381000"/>
            <a:ext cx="7924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400" b="1" i="1"/>
              <a:t>Wpływ ilości promili na organizm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762000"/>
          </a:xfrm>
        </p:spPr>
        <p:txBody>
          <a:bodyPr/>
          <a:lstStyle/>
          <a:p>
            <a:pPr>
              <a:defRPr/>
            </a:pPr>
            <a:r>
              <a:rPr lang="pl-PL" dirty="0" smtClean="0"/>
              <a:t>Alkohol w organizmie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1625" y="1066800"/>
            <a:ext cx="8540750" cy="52578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pl-PL" sz="2200" b="1" dirty="0" smtClean="0"/>
              <a:t>Stopień zatrucia alkoholem etylowym zależy od jego stężenia w organizmie. Określa się następujące  fazy zatrucia</a:t>
            </a:r>
            <a:r>
              <a:rPr lang="pl-PL" sz="2200" dirty="0" smtClean="0"/>
              <a:t>:</a:t>
            </a:r>
            <a:br>
              <a:rPr lang="pl-PL" sz="2200" dirty="0" smtClean="0"/>
            </a:br>
            <a:r>
              <a:rPr lang="pl-PL" sz="2200" dirty="0" smtClean="0"/>
              <a:t>- </a:t>
            </a:r>
            <a:r>
              <a:rPr lang="pl-PL" sz="2200" b="1" dirty="0" err="1" smtClean="0">
                <a:solidFill>
                  <a:srgbClr val="FF00FF"/>
                </a:solidFill>
              </a:rPr>
              <a:t>dystoryczną</a:t>
            </a:r>
            <a:r>
              <a:rPr lang="pl-PL" sz="2200" dirty="0" smtClean="0"/>
              <a:t> - (około 1 promila) - występuje poprawa nastroju, pewności siebie, zaburzenie spostrzegania i zmniejszenie zdolności koncentracji;</a:t>
            </a:r>
            <a:br>
              <a:rPr lang="pl-PL" sz="2200" dirty="0" smtClean="0"/>
            </a:br>
            <a:r>
              <a:rPr lang="pl-PL" sz="2200" dirty="0" smtClean="0"/>
              <a:t>- </a:t>
            </a:r>
            <a:r>
              <a:rPr lang="pl-PL" sz="2200" b="1" dirty="0" smtClean="0">
                <a:solidFill>
                  <a:srgbClr val="FF00FF"/>
                </a:solidFill>
              </a:rPr>
              <a:t>euforyczną</a:t>
            </a:r>
            <a:r>
              <a:rPr lang="pl-PL" sz="2200" dirty="0" smtClean="0"/>
              <a:t> - następuje euforia nieadekwatna do sytuacji, zaburzenia uwagi i postrzegania, sądu i zaburzenia psychosomatyczne;</a:t>
            </a:r>
            <a:br>
              <a:rPr lang="pl-PL" sz="2200" dirty="0" smtClean="0"/>
            </a:br>
            <a:r>
              <a:rPr lang="pl-PL" sz="2200" dirty="0" smtClean="0"/>
              <a:t>- </a:t>
            </a:r>
            <a:r>
              <a:rPr lang="pl-PL" sz="2200" b="1" dirty="0" err="1" smtClean="0">
                <a:solidFill>
                  <a:srgbClr val="FF00FF"/>
                </a:solidFill>
              </a:rPr>
              <a:t>ekscytacyjną</a:t>
            </a:r>
            <a:r>
              <a:rPr lang="pl-PL" sz="2200" b="1" dirty="0" smtClean="0"/>
              <a:t> </a:t>
            </a:r>
            <a:r>
              <a:rPr lang="pl-PL" sz="2200" dirty="0" smtClean="0"/>
              <a:t>- cechuje ją zanik krytycyzmu, niezborność ruchów, równowagi, nudności, wymioty, zaburzenia myślenia i mowy; </a:t>
            </a:r>
            <a:br>
              <a:rPr lang="pl-PL" sz="2200" dirty="0" smtClean="0"/>
            </a:br>
            <a:r>
              <a:rPr lang="pl-PL" sz="2200" dirty="0" smtClean="0"/>
              <a:t>- </a:t>
            </a:r>
            <a:r>
              <a:rPr lang="pl-PL" sz="2200" b="1" dirty="0" smtClean="0">
                <a:solidFill>
                  <a:srgbClr val="FF00FF"/>
                </a:solidFill>
              </a:rPr>
              <a:t>narkotyczną</a:t>
            </a:r>
            <a:r>
              <a:rPr lang="pl-PL" sz="2200" b="1" dirty="0" smtClean="0"/>
              <a:t> </a:t>
            </a:r>
            <a:r>
              <a:rPr lang="pl-PL" sz="2200" dirty="0" smtClean="0"/>
              <a:t>- pojawiają się  zamroczenia, wymioty, zaburzenia krążenia i oddychania, sen narkotyczny;</a:t>
            </a:r>
            <a:br>
              <a:rPr lang="pl-PL" sz="2200" dirty="0" smtClean="0"/>
            </a:br>
            <a:r>
              <a:rPr lang="pl-PL" sz="2200" dirty="0" smtClean="0"/>
              <a:t>- </a:t>
            </a:r>
            <a:r>
              <a:rPr lang="pl-PL" sz="2200" b="1" dirty="0" smtClean="0">
                <a:solidFill>
                  <a:srgbClr val="FF00FF"/>
                </a:solidFill>
              </a:rPr>
              <a:t>porażeniową</a:t>
            </a:r>
            <a:r>
              <a:rPr lang="pl-PL" sz="2200" dirty="0" smtClean="0"/>
              <a:t> - występują drgawki, szczękościsk, sen narkotyczny, sinica, porażenie oddychania i krążenia, rozluźnienie mięśniowe i zgon.</a:t>
            </a:r>
            <a:endParaRPr lang="pl-PL" sz="2200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381000"/>
            <a:ext cx="8229600" cy="1401763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3600" dirty="0" smtClean="0">
                <a:solidFill>
                  <a:srgbClr val="0CE630"/>
                </a:solidFill>
              </a:rPr>
              <a:t>Spożywanie alkoholu</a:t>
            </a:r>
            <a:br>
              <a:rPr lang="pl-PL" altLang="pl-PL" sz="3600" dirty="0" smtClean="0">
                <a:solidFill>
                  <a:srgbClr val="0CE630"/>
                </a:solidFill>
              </a:rPr>
            </a:br>
            <a:r>
              <a:rPr lang="pl-PL" altLang="pl-PL" sz="3600" dirty="0" smtClean="0">
                <a:solidFill>
                  <a:srgbClr val="0CE630"/>
                </a:solidFill>
              </a:rPr>
              <a:t>przez młodzież i dzieci</a:t>
            </a:r>
            <a:br>
              <a:rPr lang="pl-PL" altLang="pl-PL" sz="3600" dirty="0" smtClean="0">
                <a:solidFill>
                  <a:srgbClr val="0CE630"/>
                </a:solidFill>
              </a:rPr>
            </a:br>
            <a:endParaRPr lang="pl-PL" altLang="pl-PL" sz="3600" dirty="0" smtClean="0">
              <a:solidFill>
                <a:srgbClr val="0CE630"/>
              </a:solidFill>
            </a:endParaRPr>
          </a:p>
        </p:txBody>
      </p:sp>
      <p:sp>
        <p:nvSpPr>
          <p:cNvPr id="4915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905000"/>
            <a:ext cx="82296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pl-PL" sz="2400" dirty="0"/>
              <a:t>Raport BBS Obserwator opracowany na zlecenie Miejskiego Programu Przeciwdziałania Przestępczości Młodzieży w 2003 </a:t>
            </a:r>
            <a:r>
              <a:rPr lang="pl-PL" sz="2400" dirty="0" smtClean="0"/>
              <a:t>roku.</a:t>
            </a:r>
            <a:endParaRPr lang="pl-PL" altLang="pl-PL" sz="24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pl-PL" altLang="pl-PL" sz="2400" dirty="0" smtClean="0"/>
              <a:t>Badanie przeprowadzone zostało metodą ankietową wśród uczniów piątej klasy szkoły podstawowej, drugiej klasy gimnazjum oraz trzecich klas liceów, techników i szkół zawodowych w Krakowie.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altLang="pl-PL" sz="2400" dirty="0" smtClean="0"/>
              <a:t>Badania były prowadzone na danych od 84 uczniów ( 21 – szkoły podstawowe, 36 – gimnazja oraz 27 szkoły średnie).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3600" dirty="0" smtClean="0">
                <a:solidFill>
                  <a:srgbClr val="0CE630"/>
                </a:solidFill>
              </a:rPr>
              <a:t>Czy kiedykolwiek piłeś alkohol ?</a:t>
            </a:r>
            <a:br>
              <a:rPr lang="pl-PL" altLang="pl-PL" sz="3600" dirty="0" smtClean="0">
                <a:solidFill>
                  <a:srgbClr val="0CE630"/>
                </a:solidFill>
              </a:rPr>
            </a:br>
            <a:endParaRPr lang="pl-PL" altLang="pl-PL" sz="3600" dirty="0" smtClean="0">
              <a:solidFill>
                <a:srgbClr val="0CE630"/>
              </a:solidFill>
            </a:endParaRPr>
          </a:p>
        </p:txBody>
      </p:sp>
      <p:graphicFrame>
        <p:nvGraphicFramePr>
          <p:cNvPr id="24579" name="Object 4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304800" y="1676400"/>
          <a:ext cx="8534400" cy="4422775"/>
        </p:xfrm>
        <a:graphic>
          <a:graphicData uri="http://schemas.openxmlformats.org/presentationml/2006/ole">
            <p:oleObj spid="_x0000_s1026" name="Wykres" r:id="rId3" imgW="8229743" imgH="4533990" progId="MSGraph.Chart.8">
              <p:embed followColorScheme="full"/>
            </p:oleObj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2" grpId="0"/>
      <p:bldOleChart spid="2457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4000" dirty="0" smtClean="0"/>
              <a:t>Kto towarzyszył ci, </a:t>
            </a:r>
            <a:br>
              <a:rPr lang="pl-PL" altLang="pl-PL" sz="4000" dirty="0" smtClean="0"/>
            </a:br>
            <a:r>
              <a:rPr lang="pl-PL" altLang="pl-PL" sz="4000" dirty="0" smtClean="0"/>
              <a:t>gdy pierwszy raz piłeś alkohol?</a:t>
            </a:r>
          </a:p>
        </p:txBody>
      </p:sp>
      <p:graphicFrame>
        <p:nvGraphicFramePr>
          <p:cNvPr id="25603" name="Object 5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304800" y="1676400"/>
          <a:ext cx="8534400" cy="4422775"/>
        </p:xfrm>
        <a:graphic>
          <a:graphicData uri="http://schemas.openxmlformats.org/presentationml/2006/ole">
            <p:oleObj spid="_x0000_s2050" name="Wykres" r:id="rId3" imgW="8229743" imgH="4533990" progId="MSGraph.Chart.8">
              <p:embed followColorScheme="full"/>
            </p:oleObj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/>
      <p:bldOleChart spid="256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4000" dirty="0" smtClean="0"/>
              <a:t>Jak często pijesz napoje </a:t>
            </a:r>
            <a:br>
              <a:rPr lang="pl-PL" altLang="pl-PL" sz="4000" dirty="0" smtClean="0"/>
            </a:br>
            <a:r>
              <a:rPr lang="pl-PL" altLang="pl-PL" sz="4000" dirty="0" smtClean="0"/>
              <a:t>alkoholowe ?</a:t>
            </a:r>
          </a:p>
        </p:txBody>
      </p:sp>
      <p:graphicFrame>
        <p:nvGraphicFramePr>
          <p:cNvPr id="26627" name="Object 5"/>
          <p:cNvGraphicFramePr>
            <a:graphicFrameLocks noGrp="1" noChangeAspect="1"/>
          </p:cNvGraphicFramePr>
          <p:nvPr>
            <p:ph type="chart" idx="4294967295"/>
          </p:nvPr>
        </p:nvGraphicFramePr>
        <p:xfrm>
          <a:off x="1905000" y="1447800"/>
          <a:ext cx="7059613" cy="5040313"/>
        </p:xfrm>
        <a:graphic>
          <a:graphicData uri="http://schemas.openxmlformats.org/presentationml/2006/ole">
            <p:oleObj spid="_x0000_s3074" name="Wykres" r:id="rId3" imgW="6962636" imgH="4972041" progId="MSGraph.Chart.8">
              <p:embed followColorScheme="full"/>
            </p:oleObj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4" grpId="0"/>
      <p:bldOleChart spid="2662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4000" dirty="0" smtClean="0"/>
              <a:t>Czy twoi rówieśnicy mają problem z zakupem alkoholu?</a:t>
            </a:r>
          </a:p>
        </p:txBody>
      </p:sp>
      <p:graphicFrame>
        <p:nvGraphicFramePr>
          <p:cNvPr id="27651" name="Object 3"/>
          <p:cNvGraphicFramePr>
            <a:graphicFrameLocks noGrp="1" noChangeAspect="1"/>
          </p:cNvGraphicFramePr>
          <p:nvPr>
            <p:ph type="chart" idx="4294967295"/>
          </p:nvPr>
        </p:nvGraphicFramePr>
        <p:xfrm>
          <a:off x="2084388" y="1600200"/>
          <a:ext cx="7059612" cy="5033963"/>
        </p:xfrm>
        <a:graphic>
          <a:graphicData uri="http://schemas.openxmlformats.org/presentationml/2006/ole">
            <p:oleObj spid="_x0000_s4098" name="Wykres" r:id="rId3" imgW="6972390" imgH="4972041" progId="MSGraph.Chart.8">
              <p:embed followColorScheme="full"/>
            </p:oleObj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4" grpId="0"/>
      <p:bldOleChart spid="2765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4000" dirty="0" smtClean="0"/>
              <a:t>Skąd twoi rówieśnicy biorą alkohol?</a:t>
            </a:r>
          </a:p>
        </p:txBody>
      </p:sp>
      <p:graphicFrame>
        <p:nvGraphicFramePr>
          <p:cNvPr id="28675" name="Object 3"/>
          <p:cNvGraphicFramePr>
            <a:graphicFrameLocks noGrp="1" noChangeAspect="1"/>
          </p:cNvGraphicFramePr>
          <p:nvPr>
            <p:ph type="chart" idx="4294967295"/>
          </p:nvPr>
        </p:nvGraphicFramePr>
        <p:xfrm>
          <a:off x="1020763" y="1603375"/>
          <a:ext cx="8134350" cy="5010150"/>
        </p:xfrm>
        <a:graphic>
          <a:graphicData uri="http://schemas.openxmlformats.org/presentationml/2006/ole">
            <p:oleObj spid="_x0000_s5122" name="Wykres" r:id="rId3" imgW="8010574" imgH="4933887" progId="MSGraph.Chart.8">
              <p:embed followColorScheme="full"/>
            </p:oleObj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8" grpId="0"/>
      <p:bldOleChart spid="2867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dirty="0" smtClean="0"/>
              <a:t>Wnioski</a:t>
            </a:r>
          </a:p>
        </p:txBody>
      </p:sp>
      <p:sp>
        <p:nvSpPr>
          <p:cNvPr id="1331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1676400"/>
            <a:ext cx="8540750" cy="464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pl-PL" altLang="pl-PL" sz="2400" dirty="0" smtClean="0"/>
              <a:t>Inicjacja alkoholowa odbywa się w wieku 14-15 lat, najczęściej w czasie uroczystości rodzinnych.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l-PL" altLang="pl-PL" sz="2400" dirty="0" smtClean="0"/>
              <a:t>Około polowa badanych deklaruje, że pije alkohol co najmniej raz w miesiącu.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l-PL" altLang="pl-PL" sz="2400" dirty="0" smtClean="0"/>
              <a:t>Najczęściej wypijane jest piwo w ilości 1-2 butelki.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l-PL" altLang="pl-PL" sz="2400" dirty="0" smtClean="0"/>
              <a:t>40 % gimnazjalistów i 80 % uczniów szkół średnich przyznaje, że zdarza się im upijać.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l-PL" altLang="pl-PL" sz="2400" dirty="0" smtClean="0"/>
              <a:t>Połowa badanych przyznaje się do aktów agresji pod wpływem alkoholu.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l-PL" altLang="pl-PL" sz="2400" dirty="0" smtClean="0"/>
              <a:t>Negatywne konsekwencje picia dostrzegają najmłodsi, dla licealistów alkohol ma „zbawienny” wpływ kojarzący się z odprężeniem.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l-PL" altLang="pl-PL" sz="2400" dirty="0" smtClean="0"/>
              <a:t>Większość badanych uważa, że w ostatnim roku spożycie w grupie rówieśniczej wzrosło.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pl-PL" altLang="pl-PL" sz="2000" dirty="0" smtClean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/>
      <p:bldP spid="13312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984250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dirty="0" smtClean="0"/>
              <a:t>Penalizacja sprzedaży alkoholu</a:t>
            </a:r>
          </a:p>
        </p:txBody>
      </p:sp>
      <p:sp>
        <p:nvSpPr>
          <p:cNvPr id="1382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28600" y="1066800"/>
            <a:ext cx="8458200" cy="5530850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USTAWA z </a:t>
            </a:r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dnia 26 października 1982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r. o </a:t>
            </a:r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wychowaniu w trzeźwości i przeciwdziałaniu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alkoholizmowi </a:t>
            </a:r>
            <a:r>
              <a:rPr lang="pl-PL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(Dz.U.2012.1356 </a:t>
            </a:r>
            <a:r>
              <a:rPr lang="pl-P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j.t</a:t>
            </a:r>
            <a:r>
              <a:rPr lang="pl-PL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 </a:t>
            </a:r>
            <a:endParaRPr lang="pl-PL" sz="1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pl-PL" altLang="pl-PL" sz="1600" b="1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b="1" dirty="0">
                <a:effectLst/>
              </a:rPr>
              <a:t>Art. 15.</a:t>
            </a:r>
            <a:r>
              <a:rPr lang="pl-PL" sz="1600" dirty="0">
                <a:effectLst/>
              </a:rPr>
              <a:t> 1. </a:t>
            </a:r>
            <a:r>
              <a:rPr lang="pl-PL" sz="1600" b="1" dirty="0">
                <a:solidFill>
                  <a:srgbClr val="FF3300"/>
                </a:solidFill>
                <a:effectLst/>
              </a:rPr>
              <a:t>Zabrania się sprzedaży i podawania napojów alkoholowych</a:t>
            </a:r>
            <a:r>
              <a:rPr lang="pl-PL" sz="1600" dirty="0">
                <a:effectLst/>
              </a:rPr>
              <a:t>:</a:t>
            </a:r>
          </a:p>
          <a:p>
            <a:pPr>
              <a:defRPr/>
            </a:pPr>
            <a:r>
              <a:rPr lang="pl-PL" sz="1600" dirty="0">
                <a:effectLst/>
              </a:rPr>
              <a:t>1) osobom, których zachowanie wskazuje, że znajdują się w stanie nietrzeźwości;</a:t>
            </a:r>
          </a:p>
          <a:p>
            <a:pPr>
              <a:defRPr/>
            </a:pPr>
            <a:r>
              <a:rPr lang="pl-PL" sz="1600" dirty="0">
                <a:effectLst/>
              </a:rPr>
              <a:t>2) osobom do lat 18;</a:t>
            </a:r>
          </a:p>
          <a:p>
            <a:pPr>
              <a:defRPr/>
            </a:pPr>
            <a:r>
              <a:rPr lang="pl-PL" sz="1600" dirty="0">
                <a:effectLst/>
              </a:rPr>
              <a:t>3) na kredyt lub pod zastaw.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dirty="0">
                <a:effectLst/>
              </a:rPr>
              <a:t>2. </a:t>
            </a:r>
            <a:r>
              <a:rPr lang="pl-PL" sz="1600" b="1" dirty="0">
                <a:solidFill>
                  <a:srgbClr val="FF00FF"/>
                </a:solidFill>
                <a:effectLst/>
              </a:rPr>
              <a:t>W przypadku wątpliwości co do pełnoletności nabywcy sprzedający lub podający napoje alkoholowe uprawniony jest do żądania okazania dokumentu stwierdzającego wiek nabywcy.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b="1" dirty="0">
                <a:effectLst/>
              </a:rPr>
              <a:t>Art. 43. </a:t>
            </a:r>
            <a:endParaRPr lang="pl-PL" sz="1600" b="1" dirty="0" smtClean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dirty="0" smtClean="0">
                <a:effectLst/>
              </a:rPr>
              <a:t>1</a:t>
            </a:r>
            <a:r>
              <a:rPr lang="pl-PL" sz="1600" dirty="0">
                <a:effectLst/>
              </a:rPr>
              <a:t>. Kto sprzedaje lub podaje napoje alkoholowe w wypadkach, kiedy jest to zabronione, albo bez wymaganego zezwolenia lub wbrew jego </a:t>
            </a:r>
            <a:r>
              <a:rPr lang="pl-PL" sz="1600" dirty="0" smtClean="0">
                <a:effectLst/>
              </a:rPr>
              <a:t>warunkom, podlega </a:t>
            </a:r>
            <a:r>
              <a:rPr lang="pl-PL" sz="1600" dirty="0">
                <a:effectLst/>
              </a:rPr>
              <a:t>grzywnie.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dirty="0">
                <a:effectLst/>
              </a:rPr>
              <a:t>2. Tej samej karze podlega kierownik zakładu handlowego lub gastronomicznego, który nie dopełnia obowiązku nadzoru i przez to dopuszcza do popełnienia w tym zakładzie przestępstwa określonego w ust. 1.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dirty="0">
                <a:effectLst/>
              </a:rPr>
              <a:t>3. W razie popełnienia przestępstwa określonego w ust. 1 albo 2 można orzec przepadek napojów alkoholowych, chociażby nie były własnością sprawcy, można także orzec zakaz prowadzenia działalności gospodarczej polegającej na sprzedaży lub podawaniu napojów </a:t>
            </a:r>
            <a:r>
              <a:rPr lang="pl-PL" sz="1600" dirty="0" smtClean="0">
                <a:effectLst/>
              </a:rPr>
              <a:t>alkoholowych.</a:t>
            </a:r>
            <a:endParaRPr lang="pl-PL" sz="1600" dirty="0">
              <a:effectLst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8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8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8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8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8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/>
      <p:bldP spid="13824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984250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4000" dirty="0" smtClean="0"/>
              <a:t>Penalizacja spożywania alkoholu</a:t>
            </a:r>
          </a:p>
        </p:txBody>
      </p:sp>
      <p:sp>
        <p:nvSpPr>
          <p:cNvPr id="1413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28600" y="1066800"/>
            <a:ext cx="8458200" cy="5530850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pl-PL" sz="1600" b="1" dirty="0" smtClean="0">
                <a:effectLst/>
              </a:rPr>
              <a:t>USTAWA z dnia 26 października 1982 r. o wychowaniu w trzeźwości i przeciwdziałaniu alkoholizmowi </a:t>
            </a:r>
            <a:r>
              <a:rPr lang="pl-PL" sz="1600" i="1" dirty="0" smtClean="0">
                <a:effectLst/>
              </a:rPr>
              <a:t>(Dz.U.2012.1356 j.t.)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pl-PL" altLang="pl-PL" sz="1600" b="1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b="1" dirty="0">
                <a:effectLst/>
              </a:rPr>
              <a:t>Art. 14. </a:t>
            </a:r>
            <a:r>
              <a:rPr lang="pl-P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pl-PL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Zabrania się sprzedaży, podawania i spożywania napojów </a:t>
            </a:r>
            <a:r>
              <a:rPr lang="pl-PL" sz="16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alkoholowych</a:t>
            </a:r>
            <a:r>
              <a:rPr lang="pl-PL" sz="1400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1</a:t>
            </a: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na terenie szkół oraz innych zakładów i placówek oświatowo-wychowawczych, opiekuńczych i domów studenckich;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2</a:t>
            </a: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na terenie zakładów pracy oraz miejsc zbiorowego żywienia pracowników;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3</a:t>
            </a: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w miejscach i czasie masowych zgromadzeń;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4</a:t>
            </a: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w środkach i obiektach komunikacji publicznej, z wyjątkiem wagonów restauracyjnych i bufetów w pociągach, w których dopuszcza się sprzedaż, podawanie i spożywanie napojów alkoholowych do 4,5% zawartości alkoholu oraz piwa;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 smtClean="0">
                <a:effectLst/>
              </a:rPr>
              <a:t>………</a:t>
            </a:r>
            <a:endParaRPr lang="pl-PL" sz="1400" dirty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2a. </a:t>
            </a:r>
            <a:r>
              <a:rPr lang="pl-PL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Zabrania się </a:t>
            </a: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spożywania napojów alkoholowych na ulicach, placach i w parkach, z wyjątkiem miejsc przeznaczonych do ich spożycia na miejscu, w punktach sprzedaży tych napojów.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pl-PL" altLang="pl-PL" sz="1600" b="1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b="1" dirty="0">
                <a:effectLst/>
              </a:rPr>
              <a:t>Art. 43</a:t>
            </a:r>
            <a:r>
              <a:rPr lang="pl-PL" sz="1600" b="1" baseline="30000" dirty="0">
                <a:effectLst/>
              </a:rPr>
              <a:t>1</a:t>
            </a:r>
            <a:r>
              <a:rPr lang="pl-PL" sz="1600" b="1" dirty="0">
                <a:effectLst/>
              </a:rPr>
              <a:t>.</a:t>
            </a:r>
            <a:r>
              <a:rPr lang="pl-PL" sz="1600" dirty="0">
                <a:effectLst/>
              </a:rPr>
              <a:t> </a:t>
            </a: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Kto spożywa napoje alkoholowe wbrew zakazom określonym w art. 14 ust. 1 i 2a-6 albo nabywa lub spożywa napoje alkoholowe w miejscach nielegalnej sprzedaży, albo spożywa napoje alkoholowe przyniesione przez siebie lub inną osobę w miejscach wyznaczonych do ich sprzedaży lub </a:t>
            </a:r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podawania, podlega </a:t>
            </a: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karze grzywny.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2</a:t>
            </a: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pl-PL" sz="1400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Usiłowanie wykroczenia określonego w ust. 1 jest karalne.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3</a:t>
            </a:r>
            <a:r>
              <a:rPr lang="pl-PL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W razie popełnienia wykroczenia określonego w ust. 1 można orzec przepadek napojów alkoholowych, chociażby nie były własnością sprawcy.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l-PL" altLang="pl-PL" sz="1600" dirty="0" smtClean="0"/>
              <a:t>	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1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1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1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1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1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1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1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1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1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/>
      <p:bldP spid="14131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984250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dirty="0" smtClean="0"/>
              <a:t>Badanie stanu trzeźwości</a:t>
            </a:r>
          </a:p>
        </p:txBody>
      </p:sp>
      <p:sp>
        <p:nvSpPr>
          <p:cNvPr id="139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990600"/>
            <a:ext cx="8229600" cy="5607050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pl-PL" sz="1600" b="1" dirty="0" smtClean="0">
                <a:effectLst/>
              </a:rPr>
              <a:t>USTAWA z dnia 26 października 1982 r. o wychowaniu w trzeźwości i przeciwdziałaniu alkoholizmowi </a:t>
            </a:r>
            <a:r>
              <a:rPr lang="pl-PL" sz="1400" i="1" dirty="0" smtClean="0">
                <a:effectLst/>
              </a:rPr>
              <a:t>(Dz.U.2012.1356 j.t.) </a:t>
            </a:r>
            <a:endParaRPr lang="pl-PL" sz="1600" i="1" dirty="0" smtClean="0">
              <a:effectLst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pl-PL" altLang="pl-PL" sz="800" b="1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b="1" dirty="0">
                <a:effectLst/>
              </a:rPr>
              <a:t>Art. 46</a:t>
            </a:r>
            <a:r>
              <a:rPr lang="pl-PL" sz="1600" b="1" dirty="0" smtClean="0">
                <a:effectLst/>
              </a:rPr>
              <a:t>.  </a:t>
            </a:r>
            <a:r>
              <a:rPr lang="pl-PL" sz="1400" dirty="0" smtClean="0">
                <a:effectLst/>
              </a:rPr>
              <a:t>…...</a:t>
            </a:r>
            <a:endParaRPr lang="pl-PL" sz="1400" dirty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>
                <a:effectLst/>
              </a:rPr>
              <a:t>2. </a:t>
            </a:r>
            <a:r>
              <a:rPr lang="pl-PL" sz="16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 po użyciu alkoholu</a:t>
            </a:r>
            <a:r>
              <a:rPr lang="pl-PL" sz="1600" dirty="0">
                <a:effectLst/>
              </a:rPr>
              <a:t> </a:t>
            </a:r>
            <a:r>
              <a:rPr lang="pl-PL" sz="1400" dirty="0">
                <a:effectLst/>
              </a:rPr>
              <a:t>zachodzi, gdy zawartość alkoholu w organizmie wynosi </a:t>
            </a:r>
            <a:r>
              <a:rPr lang="pl-PL" sz="1600" u="sng" dirty="0">
                <a:effectLst/>
              </a:rPr>
              <a:t>lub prowadzi do:</a:t>
            </a:r>
            <a:endParaRPr lang="pl-PL" sz="1400" u="sng" dirty="0">
              <a:effectLst/>
            </a:endParaRPr>
          </a:p>
          <a:p>
            <a:pPr>
              <a:defRPr/>
            </a:pPr>
            <a:r>
              <a:rPr lang="pl-PL" sz="1400" dirty="0">
                <a:effectLst/>
              </a:rPr>
              <a:t>1) stężenia we krwi od </a:t>
            </a:r>
            <a:r>
              <a:rPr lang="pl-PL" sz="1400" dirty="0" smtClean="0">
                <a:effectLst/>
              </a:rPr>
              <a:t>0,2 ‰ </a:t>
            </a:r>
            <a:r>
              <a:rPr lang="pl-PL" sz="1400" i="1" dirty="0" smtClean="0">
                <a:effectLst/>
              </a:rPr>
              <a:t>(promila) </a:t>
            </a:r>
            <a:r>
              <a:rPr lang="pl-PL" sz="1400" dirty="0" smtClean="0">
                <a:effectLst/>
              </a:rPr>
              <a:t>do </a:t>
            </a:r>
            <a:r>
              <a:rPr lang="pl-PL" sz="1400" dirty="0">
                <a:effectLst/>
              </a:rPr>
              <a:t>0,5‰ alkoholu albo</a:t>
            </a:r>
          </a:p>
          <a:p>
            <a:pPr>
              <a:defRPr/>
            </a:pPr>
            <a:r>
              <a:rPr lang="pl-PL" sz="1400" dirty="0">
                <a:effectLst/>
              </a:rPr>
              <a:t>2) obecności w wydychanym powietrzu od 0,1 mg do 0,25 mg alkoholu w 1 dm</a:t>
            </a:r>
            <a:r>
              <a:rPr lang="pl-PL" sz="1400" baseline="30000" dirty="0">
                <a:effectLst/>
              </a:rPr>
              <a:t>3</a:t>
            </a:r>
            <a:r>
              <a:rPr lang="pl-PL" sz="1400" dirty="0" smtClean="0">
                <a:effectLst/>
              </a:rPr>
              <a:t>.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sz="1400" dirty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>
                <a:effectLst/>
              </a:rPr>
              <a:t>3. </a:t>
            </a:r>
            <a:r>
              <a:rPr lang="pl-PL" sz="1600" b="1" dirty="0">
                <a:solidFill>
                  <a:srgbClr val="FF00FF"/>
                </a:solidFill>
                <a:effectLst/>
              </a:rPr>
              <a:t>Stan nietrzeźwości </a:t>
            </a:r>
            <a:r>
              <a:rPr lang="pl-PL" sz="1400" dirty="0">
                <a:effectLst/>
              </a:rPr>
              <a:t>zachodzi, gdy zawartość alkoholu w organizmie wynosi </a:t>
            </a:r>
            <a:r>
              <a:rPr lang="pl-PL" sz="1400" b="1" u="sng" dirty="0">
                <a:effectLst/>
              </a:rPr>
              <a:t>lub prowadzi do:</a:t>
            </a:r>
          </a:p>
          <a:p>
            <a:pPr>
              <a:defRPr/>
            </a:pPr>
            <a:r>
              <a:rPr lang="pl-PL" sz="1400" dirty="0">
                <a:effectLst/>
              </a:rPr>
              <a:t>1) stężenia we krwi powyżej 0,5‰ alkoholu albo</a:t>
            </a:r>
          </a:p>
          <a:p>
            <a:pPr>
              <a:defRPr/>
            </a:pPr>
            <a:r>
              <a:rPr lang="pl-PL" sz="1400" dirty="0">
                <a:effectLst/>
              </a:rPr>
              <a:t>2) obecności w wydychanym powietrzu powyżej 0,25 mg alkoholu w 1 dm</a:t>
            </a:r>
            <a:r>
              <a:rPr lang="pl-PL" sz="1400" baseline="30000" dirty="0">
                <a:effectLst/>
              </a:rPr>
              <a:t>3</a:t>
            </a:r>
            <a:r>
              <a:rPr lang="pl-PL" sz="1400" dirty="0" smtClean="0">
                <a:effectLst/>
              </a:rPr>
              <a:t>.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sz="1400" dirty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600" b="1" dirty="0" smtClean="0">
                <a:effectLst/>
              </a:rPr>
              <a:t>Art</a:t>
            </a:r>
            <a:r>
              <a:rPr lang="pl-PL" sz="1600" b="1" dirty="0">
                <a:effectLst/>
              </a:rPr>
              <a:t>. 47. </a:t>
            </a:r>
            <a:r>
              <a:rPr lang="pl-PL" sz="1600" dirty="0">
                <a:effectLst/>
              </a:rPr>
              <a:t>1. Jeżeli zachodzi podejrzenie, że przestępstwo lub wykroczenie zostało popełnione po spożyciu alkoholu, osoba podejrzana może być poddana badaniu koniecznemu do ustalenia zawartości alkoholu w organizmie, w szczególności zabiegowi pobrania krwi. Zabiegu pobrania krwi dokonuje fachowy pracownik służby zdrowia.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1400" dirty="0" smtClean="0">
                <a:effectLst/>
              </a:rPr>
              <a:t>       2</a:t>
            </a:r>
            <a:r>
              <a:rPr lang="pl-PL" sz="1400" dirty="0">
                <a:effectLst/>
              </a:rPr>
              <a:t>. Minister właściwy do spraw zdrowia w porozumieniu z Ministrem Sprawiedliwości, ministrem właściwym do spraw wewnętrznych oraz ministrem właściwym do spraw pracy, w drodze rozporządzenia, określa warunki i sposób dokonywania badań, o których mowa w ust. 1 i w art. 17 ust. 3</a:t>
            </a:r>
            <a:r>
              <a:rPr lang="pl-PL" sz="1400" dirty="0" smtClean="0">
                <a:effectLst/>
              </a:rPr>
              <a:t>.</a:t>
            </a:r>
            <a:endParaRPr lang="pl-PL" sz="1400" dirty="0">
              <a:effectLst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9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9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9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9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9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9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9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9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9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9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9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9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9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9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92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92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92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  <p:bldP spid="13926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3600" dirty="0" smtClean="0"/>
              <a:t>Procedury postępowania nauczycieli</a:t>
            </a:r>
            <a:r>
              <a:rPr lang="pl-PL" sz="4000" dirty="0" smtClean="0"/>
              <a:t/>
            </a:r>
            <a:br>
              <a:rPr lang="pl-PL" sz="4000" dirty="0" smtClean="0"/>
            </a:br>
            <a:endParaRPr lang="pl-PL" sz="4000" dirty="0" smtClean="0"/>
          </a:p>
        </p:txBody>
      </p:sp>
      <p:sp>
        <p:nvSpPr>
          <p:cNvPr id="5632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80000"/>
              </a:lnSpc>
              <a:spcBef>
                <a:spcPct val="0"/>
              </a:spcBef>
              <a:buClr>
                <a:schemeClr val="bg1"/>
              </a:buClr>
              <a:buFont typeface="Times New Roman" pitchFamily="18" charset="0"/>
              <a:buNone/>
              <a:defRPr/>
            </a:pPr>
            <a:r>
              <a:rPr kumimoji="1" lang="pl-PL" b="1" dirty="0" smtClean="0">
                <a:solidFill>
                  <a:srgbClr val="99FF99"/>
                </a:solidFill>
              </a:rPr>
              <a:t>	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>
                <a:schemeClr val="bg1"/>
              </a:buClr>
              <a:buFont typeface="Times New Roman" pitchFamily="18" charset="0"/>
              <a:buNone/>
              <a:defRPr/>
            </a:pPr>
            <a:endParaRPr kumimoji="1" lang="pl-PL" b="1" dirty="0">
              <a:solidFill>
                <a:srgbClr val="99FF99"/>
              </a:solidFill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>
                <a:schemeClr val="bg1"/>
              </a:buClr>
              <a:buFont typeface="Times New Roman" pitchFamily="18" charset="0"/>
              <a:buNone/>
              <a:defRPr/>
            </a:pPr>
            <a:r>
              <a:rPr kumimoji="1" lang="pl-PL" dirty="0" smtClean="0">
                <a:solidFill>
                  <a:srgbClr val="FF0000"/>
                </a:solidFill>
              </a:rPr>
              <a:t>Zakres i formę współpracy z Policją szczegółowo regulują procedury postępowania nauczycieli zawarte w Krajowym Programie Zapobiegania Niedostosowaniu Społecznemu i Przestępczości wśród Dzieci i Młodzieży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762000" y="1219200"/>
            <a:ext cx="8153400" cy="12192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rgbClr val="0C3C04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l-PL" altLang="pl-PL"/>
          </a:p>
        </p:txBody>
      </p:sp>
      <p:sp>
        <p:nvSpPr>
          <p:cNvPr id="167939" name="Rectangle 3"/>
          <p:cNvSpPr>
            <a:spLocks noChangeArrowheads="1"/>
          </p:cNvSpPr>
          <p:nvPr/>
        </p:nvSpPr>
        <p:spPr bwMode="auto">
          <a:xfrm>
            <a:off x="457200" y="914400"/>
            <a:ext cx="8686800" cy="76200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pl-PL" altLang="pl-PL"/>
          </a:p>
        </p:txBody>
      </p:sp>
      <p:sp>
        <p:nvSpPr>
          <p:cNvPr id="16794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762000"/>
          </a:xfrm>
        </p:spPr>
        <p:txBody>
          <a:bodyPr/>
          <a:lstStyle/>
          <a:p>
            <a:pPr eaLnBrk="1" hangingPunct="1">
              <a:defRPr/>
            </a:pPr>
            <a:r>
              <a:rPr lang="pl-PL" sz="3600" dirty="0" smtClean="0"/>
              <a:t>Procedury postępowania nauczycieli</a:t>
            </a:r>
            <a:br>
              <a:rPr lang="pl-PL" sz="3600" dirty="0" smtClean="0"/>
            </a:br>
            <a:endParaRPr lang="pl-PL" sz="3600" dirty="0" smtClean="0">
              <a:solidFill>
                <a:srgbClr val="996600"/>
              </a:solidFill>
            </a:endParaRPr>
          </a:p>
        </p:txBody>
      </p:sp>
      <p:sp>
        <p:nvSpPr>
          <p:cNvPr id="167941" name="Text Box 5"/>
          <p:cNvSpPr txBox="1">
            <a:spLocks noChangeArrowheads="1"/>
          </p:cNvSpPr>
          <p:nvPr/>
        </p:nvSpPr>
        <p:spPr bwMode="auto">
          <a:xfrm>
            <a:off x="838200" y="1295400"/>
            <a:ext cx="800100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  <a:defRPr/>
            </a:pP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W przypadku uzyskania informacji, że uczeń który nie ukończył 18 lat,</a:t>
            </a:r>
            <a:b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</a:br>
            <a:r>
              <a:rPr kumimoji="1" lang="pl-PL" sz="2000" b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używa alkoholu</a:t>
            </a: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lub innych środków w celu wprowadzenia się</a:t>
            </a:r>
            <a:b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</a:b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w stan odurzenia, bądź przejawia inne zachowania świadczące</a:t>
            </a:r>
            <a:b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</a:b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o demoralizacji, nauczyciel:</a:t>
            </a:r>
          </a:p>
        </p:txBody>
      </p:sp>
      <p:sp>
        <p:nvSpPr>
          <p:cNvPr id="31750" name="Line 6"/>
          <p:cNvSpPr>
            <a:spLocks noChangeShapeType="1"/>
          </p:cNvSpPr>
          <p:nvPr/>
        </p:nvSpPr>
        <p:spPr bwMode="auto">
          <a:xfrm flipV="1">
            <a:off x="762000" y="1219200"/>
            <a:ext cx="0" cy="1295400"/>
          </a:xfrm>
          <a:prstGeom prst="line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1751" name="Line 7"/>
          <p:cNvSpPr>
            <a:spLocks noChangeShapeType="1"/>
          </p:cNvSpPr>
          <p:nvPr/>
        </p:nvSpPr>
        <p:spPr bwMode="auto">
          <a:xfrm>
            <a:off x="762000" y="1219200"/>
            <a:ext cx="8153400" cy="0"/>
          </a:xfrm>
          <a:prstGeom prst="line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67944" name="AutoShape 8"/>
          <p:cNvSpPr>
            <a:spLocks noChangeArrowheads="1"/>
          </p:cNvSpPr>
          <p:nvPr/>
        </p:nvSpPr>
        <p:spPr bwMode="auto">
          <a:xfrm>
            <a:off x="457200" y="914400"/>
            <a:ext cx="609600" cy="638175"/>
          </a:xfrm>
          <a:prstGeom prst="star8">
            <a:avLst>
              <a:gd name="adj" fmla="val 38250"/>
            </a:avLst>
          </a:prstGeom>
          <a:gradFill rotWithShape="0">
            <a:gsLst>
              <a:gs pos="0">
                <a:srgbClr val="008000"/>
              </a:gs>
              <a:gs pos="100000">
                <a:srgbClr val="0080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wrap="none" anchor="ctr"/>
          <a:lstStyle/>
          <a:p>
            <a:pPr algn="ctr">
              <a:defRPr/>
            </a:pPr>
            <a:r>
              <a:rPr kumimoji="1" lang="pl-PL" sz="1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1</a:t>
            </a:r>
          </a:p>
        </p:txBody>
      </p:sp>
      <p:sp>
        <p:nvSpPr>
          <p:cNvPr id="167945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838200" y="2514600"/>
            <a:ext cx="8001000" cy="3886200"/>
          </a:xfrm>
        </p:spPr>
        <p:txBody>
          <a:bodyPr lIns="93600" tIns="46038" rIns="92075" bIns="46038"/>
          <a:lstStyle/>
          <a:p>
            <a:pPr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/>
              <a:defRPr/>
            </a:pPr>
            <a:r>
              <a:rPr lang="pl-PL" sz="1800" dirty="0" smtClean="0"/>
              <a:t>Przekazuje uzyskaną informację wychowawcy klasy.</a:t>
            </a:r>
          </a:p>
          <a:p>
            <a:pPr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/>
              <a:defRPr/>
            </a:pPr>
            <a:r>
              <a:rPr lang="pl-PL" sz="1800" dirty="0" smtClean="0"/>
              <a:t>Wychowawca informuje o fakcie pedagoga / psychologa szkolnego i dyrekcję szkoły.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/>
              <a:defRPr/>
            </a:pPr>
            <a:r>
              <a:rPr lang="pl-PL" sz="1800" dirty="0" smtClean="0"/>
              <a:t>Wychowawca wzywa do szkoły rodziców / prawnych opiekunów ucznia i przekazuje im uzyskaną informację. Przeprowadza rozmowę z rodzicami oraz - w ich obecności - z uczniem.                                                              W przypadku potwierdzenia informacji, zobowiązuje ucznia do  zaniechania negatywnego postępowania, rodziców zaś bezwzględnie do szczególnego nadzoru nad dzieckiem.</a:t>
            </a:r>
          </a:p>
          <a:p>
            <a:pPr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/>
              <a:defRPr/>
            </a:pPr>
            <a:r>
              <a:rPr lang="pl-PL" sz="1800" dirty="0" smtClean="0"/>
              <a:t>Jeżeli rodzice odmawiają współpracy lub nie stawiają się do szkoły, a nadal z wiarygodnych źródeł napływają informację o przejawach demoralizacji ucznia, szkoła pisemnie powiadamia o zaistniałej sytuacji sąd rodzinny lub Policję (specjalista ds. nieletnich).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6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679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79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679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679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9" grpId="0" animBg="1"/>
      <p:bldP spid="167940" grpId="0"/>
      <p:bldP spid="167941" grpId="0"/>
      <p:bldP spid="16794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762000" y="1219200"/>
            <a:ext cx="8153400" cy="12192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rgbClr val="0C3C04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l-PL" altLang="pl-PL"/>
          </a:p>
        </p:txBody>
      </p:sp>
      <p:sp>
        <p:nvSpPr>
          <p:cNvPr id="249859" name="Rectangle 3"/>
          <p:cNvSpPr>
            <a:spLocks noChangeArrowheads="1"/>
          </p:cNvSpPr>
          <p:nvPr/>
        </p:nvSpPr>
        <p:spPr bwMode="auto">
          <a:xfrm>
            <a:off x="457200" y="914400"/>
            <a:ext cx="8686800" cy="76200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pl-PL" altLang="pl-PL"/>
          </a:p>
        </p:txBody>
      </p:sp>
      <p:sp>
        <p:nvSpPr>
          <p:cNvPr id="2498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762000"/>
          </a:xfrm>
        </p:spPr>
        <p:txBody>
          <a:bodyPr/>
          <a:lstStyle/>
          <a:p>
            <a:pPr eaLnBrk="1" hangingPunct="1">
              <a:defRPr/>
            </a:pPr>
            <a:r>
              <a:rPr lang="pl-PL" sz="3600" dirty="0" smtClean="0"/>
              <a:t>Procedury postępowania nauczycieli</a:t>
            </a:r>
            <a:br>
              <a:rPr lang="pl-PL" sz="3600" dirty="0" smtClean="0"/>
            </a:br>
            <a:endParaRPr lang="pl-PL" sz="3600" dirty="0" smtClean="0">
              <a:solidFill>
                <a:srgbClr val="996600"/>
              </a:solidFill>
            </a:endParaRPr>
          </a:p>
        </p:txBody>
      </p:sp>
      <p:sp>
        <p:nvSpPr>
          <p:cNvPr id="249861" name="Text Box 5"/>
          <p:cNvSpPr txBox="1">
            <a:spLocks noChangeArrowheads="1"/>
          </p:cNvSpPr>
          <p:nvPr/>
        </p:nvSpPr>
        <p:spPr bwMode="auto">
          <a:xfrm>
            <a:off x="838200" y="1295400"/>
            <a:ext cx="800100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  <a:defRPr/>
            </a:pP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W przypadku uzyskania informacji, że uczeń który nie ukończył 18 lat,</a:t>
            </a:r>
            <a:b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</a:br>
            <a:r>
              <a:rPr kumimoji="1" lang="pl-PL" sz="2000" b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używa alkoholu</a:t>
            </a: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lub innych środków w celu wprowadzenia się</a:t>
            </a:r>
            <a:b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</a:b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w stan odurzenia, bądź przejawia inne zachowania świadczące</a:t>
            </a:r>
            <a:b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</a:b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o demoralizacji, nauczyciel:</a:t>
            </a:r>
          </a:p>
        </p:txBody>
      </p:sp>
      <p:sp>
        <p:nvSpPr>
          <p:cNvPr id="32774" name="Line 6"/>
          <p:cNvSpPr>
            <a:spLocks noChangeShapeType="1"/>
          </p:cNvSpPr>
          <p:nvPr/>
        </p:nvSpPr>
        <p:spPr bwMode="auto">
          <a:xfrm flipV="1">
            <a:off x="762000" y="1219200"/>
            <a:ext cx="0" cy="1295400"/>
          </a:xfrm>
          <a:prstGeom prst="line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2775" name="Line 7"/>
          <p:cNvSpPr>
            <a:spLocks noChangeShapeType="1"/>
          </p:cNvSpPr>
          <p:nvPr/>
        </p:nvSpPr>
        <p:spPr bwMode="auto">
          <a:xfrm>
            <a:off x="762000" y="1219200"/>
            <a:ext cx="8153400" cy="0"/>
          </a:xfrm>
          <a:prstGeom prst="line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49864" name="AutoShape 8"/>
          <p:cNvSpPr>
            <a:spLocks noChangeArrowheads="1"/>
          </p:cNvSpPr>
          <p:nvPr/>
        </p:nvSpPr>
        <p:spPr bwMode="auto">
          <a:xfrm>
            <a:off x="457200" y="914400"/>
            <a:ext cx="609600" cy="638175"/>
          </a:xfrm>
          <a:prstGeom prst="star8">
            <a:avLst>
              <a:gd name="adj" fmla="val 38250"/>
            </a:avLst>
          </a:prstGeom>
          <a:gradFill rotWithShape="0">
            <a:gsLst>
              <a:gs pos="0">
                <a:srgbClr val="008000"/>
              </a:gs>
              <a:gs pos="100000">
                <a:srgbClr val="0080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wrap="none" anchor="ctr"/>
          <a:lstStyle/>
          <a:p>
            <a:pPr algn="ctr">
              <a:defRPr/>
            </a:pPr>
            <a:r>
              <a:rPr kumimoji="1" lang="pl-PL" sz="1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1</a:t>
            </a:r>
          </a:p>
        </p:txBody>
      </p:sp>
      <p:sp>
        <p:nvSpPr>
          <p:cNvPr id="249865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889000" y="2971800"/>
            <a:ext cx="8001000" cy="3048000"/>
          </a:xfrm>
        </p:spPr>
        <p:txBody>
          <a:bodyPr lIns="93600" tIns="46038" rIns="92075" bIns="46038"/>
          <a:lstStyle/>
          <a:p>
            <a:pPr marL="457200" indent="-457200"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 startAt="5"/>
              <a:defRPr/>
            </a:pPr>
            <a:r>
              <a:rPr lang="pl-PL" sz="1800" dirty="0" smtClean="0"/>
              <a:t>Podobnie, szkoła powiadamia sąd lub Policję, jeżeli wykorzysta wszystkie dostępne jej środki oddziaływań wychowawczych, (rozmowa z rodzicami, ostrzeżenie ucznia, spotkanie z pedagogiem, psychologiem, itp.) i ich zastosowanie nie przynosi oczekiwanych rezultatów. Dalszy tok postępowania leży w kompetencji tych instytucji, zgodnie z warunkami określonymi w Ustawie o postępowaniu w sprawach nieletnich.</a:t>
            </a:r>
          </a:p>
          <a:p>
            <a:pPr marL="457200" indent="-457200"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 startAt="5"/>
              <a:defRPr/>
            </a:pPr>
            <a:r>
              <a:rPr lang="pl-PL" sz="1800" dirty="0" smtClean="0"/>
              <a:t>Jeżeli uczeń przejawia powyższe zachowania po ukończeniu</a:t>
            </a:r>
            <a:br>
              <a:rPr lang="pl-PL" sz="1800" dirty="0" smtClean="0"/>
            </a:br>
            <a:r>
              <a:rPr lang="pl-PL" sz="1800" dirty="0" smtClean="0"/>
              <a:t>18 roku życia, a nie jest to udział w działalności grup przestępczych czy popełnienie przestępstwa, postępowanie nauczyciela w takim przypadku powinno być określone przez wewnętrzne regulaminy szkoły.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249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98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9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9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98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98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9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49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49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9859" grpId="0" animBg="1"/>
      <p:bldP spid="249860" grpId="0"/>
      <p:bldP spid="249861" grpId="0"/>
      <p:bldP spid="24986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762000" y="1219200"/>
            <a:ext cx="8153400" cy="9906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rgbClr val="0C3C04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l-PL" altLang="pl-PL"/>
          </a:p>
        </p:txBody>
      </p:sp>
      <p:sp>
        <p:nvSpPr>
          <p:cNvPr id="182275" name="Rectangle 3"/>
          <p:cNvSpPr>
            <a:spLocks noChangeArrowheads="1"/>
          </p:cNvSpPr>
          <p:nvPr/>
        </p:nvSpPr>
        <p:spPr bwMode="auto">
          <a:xfrm>
            <a:off x="457200" y="914400"/>
            <a:ext cx="8686800" cy="76200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pl-PL" altLang="pl-PL"/>
          </a:p>
        </p:txBody>
      </p:sp>
      <p:sp>
        <p:nvSpPr>
          <p:cNvPr id="18227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762000"/>
          </a:xfrm>
        </p:spPr>
        <p:txBody>
          <a:bodyPr/>
          <a:lstStyle/>
          <a:p>
            <a:pPr eaLnBrk="1" hangingPunct="1">
              <a:defRPr/>
            </a:pPr>
            <a:r>
              <a:rPr lang="pl-PL" sz="3600" dirty="0" smtClean="0"/>
              <a:t>Procedury postępowania nauczycieli</a:t>
            </a:r>
            <a:br>
              <a:rPr lang="pl-PL" sz="3600" dirty="0" smtClean="0"/>
            </a:br>
            <a:endParaRPr lang="pl-PL" sz="3600" dirty="0" smtClean="0">
              <a:solidFill>
                <a:srgbClr val="996600"/>
              </a:solidFill>
            </a:endParaRPr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838200" y="1295400"/>
            <a:ext cx="80010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  <a:defRPr/>
            </a:pP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W przypadku, gdy nauczyciel podejrzewa, że na terenie szkoły znajduje się </a:t>
            </a:r>
            <a:r>
              <a:rPr kumimoji="1" lang="pl-PL" sz="2000" b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uczeń będący pod wpływem alkoholu</a:t>
            </a:r>
            <a:r>
              <a:rPr kumimoji="1" lang="pl-PL" sz="2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</a:t>
            </a: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lub narkotyków powinien podjąć następujące kroki:</a:t>
            </a:r>
          </a:p>
        </p:txBody>
      </p:sp>
      <p:sp>
        <p:nvSpPr>
          <p:cNvPr id="33798" name="Line 6"/>
          <p:cNvSpPr>
            <a:spLocks noChangeShapeType="1"/>
          </p:cNvSpPr>
          <p:nvPr/>
        </p:nvSpPr>
        <p:spPr bwMode="auto">
          <a:xfrm flipV="1">
            <a:off x="762000" y="1219200"/>
            <a:ext cx="0" cy="990600"/>
          </a:xfrm>
          <a:prstGeom prst="line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3799" name="Line 7"/>
          <p:cNvSpPr>
            <a:spLocks noChangeShapeType="1"/>
          </p:cNvSpPr>
          <p:nvPr/>
        </p:nvSpPr>
        <p:spPr bwMode="auto">
          <a:xfrm>
            <a:off x="762000" y="1219200"/>
            <a:ext cx="8153400" cy="0"/>
          </a:xfrm>
          <a:prstGeom prst="line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82280" name="AutoShape 8"/>
          <p:cNvSpPr>
            <a:spLocks noChangeArrowheads="1"/>
          </p:cNvSpPr>
          <p:nvPr/>
        </p:nvSpPr>
        <p:spPr bwMode="auto">
          <a:xfrm>
            <a:off x="457200" y="914400"/>
            <a:ext cx="609600" cy="638175"/>
          </a:xfrm>
          <a:prstGeom prst="star8">
            <a:avLst>
              <a:gd name="adj" fmla="val 38250"/>
            </a:avLst>
          </a:prstGeom>
          <a:gradFill rotWithShape="0">
            <a:gsLst>
              <a:gs pos="0">
                <a:srgbClr val="008000"/>
              </a:gs>
              <a:gs pos="100000">
                <a:srgbClr val="0080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wrap="none" anchor="ctr"/>
          <a:lstStyle/>
          <a:p>
            <a:pPr algn="ctr">
              <a:defRPr/>
            </a:pPr>
            <a:r>
              <a:rPr kumimoji="1" lang="pl-PL" sz="1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2</a:t>
            </a:r>
          </a:p>
        </p:txBody>
      </p:sp>
      <p:sp>
        <p:nvSpPr>
          <p:cNvPr id="182281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914400" y="2514600"/>
            <a:ext cx="8001000" cy="4038600"/>
          </a:xfrm>
        </p:spPr>
        <p:txBody>
          <a:bodyPr lIns="93600" tIns="46038" rIns="92075" bIns="46038"/>
          <a:lstStyle/>
          <a:p>
            <a:pPr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/>
              <a:defRPr/>
            </a:pPr>
            <a:r>
              <a:rPr lang="pl-PL" sz="1800" dirty="0" smtClean="0"/>
              <a:t>Powiadamia o swoich przypuszczeniach wychowawcę klasy.</a:t>
            </a:r>
          </a:p>
          <a:p>
            <a:pPr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/>
              <a:defRPr/>
            </a:pPr>
            <a:r>
              <a:rPr lang="pl-PL" sz="1800" dirty="0" smtClean="0"/>
              <a:t>Odizolowuje ucznia od reszty klasy, ale ze względów bezpieczeństwa nie pozostawia go samego; stwarza warunki, w których nie będzie zagrożone jego życie ani zdrowie.</a:t>
            </a:r>
          </a:p>
          <a:p>
            <a:pPr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/>
              <a:defRPr/>
            </a:pPr>
            <a:r>
              <a:rPr lang="pl-PL" sz="1800" dirty="0" smtClean="0"/>
              <a:t>Wzywa lekarza w celu stwierdzenia stanu trzeźwości, ewentualnie udzielenia pomocy medycznej.</a:t>
            </a:r>
          </a:p>
          <a:p>
            <a:pPr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/>
              <a:defRPr/>
            </a:pPr>
            <a:r>
              <a:rPr lang="pl-PL" sz="1800" dirty="0" smtClean="0"/>
              <a:t>Zawiadamia o fakcie dyrektora szkoły oraz rodziców / opiekunów, których zobowiązuje do niezwłocznego odebrania ucznia ze szkoły.</a:t>
            </a:r>
          </a:p>
          <a:p>
            <a:pPr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/>
              <a:defRPr/>
            </a:pPr>
            <a:r>
              <a:rPr lang="pl-PL" sz="1800" dirty="0" smtClean="0"/>
              <a:t>W przypadku odmowy ze strony rodziców /opiekunów, o pozostaniu ucznia w szkole, czy też przewiezieniu ucznia do placówki służby zdrowia, bądź też przekazania go do dyspozycji funkcjonariuszom policji decyduje lekarz, po ustaleniu aktualnego stanu zdrowia ucznia i w porozumieniu z dyrektorem szkoły/placówki.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82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2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2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82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82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822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822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822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5" grpId="0" animBg="1"/>
      <p:bldP spid="182276" grpId="0"/>
      <p:bldP spid="182277" grpId="0"/>
      <p:bldP spid="182281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762000" y="1219200"/>
            <a:ext cx="8153400" cy="9906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rgbClr val="0C3C04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l-PL" altLang="pl-PL"/>
          </a:p>
        </p:txBody>
      </p:sp>
      <p:sp>
        <p:nvSpPr>
          <p:cNvPr id="251907" name="Rectangle 3"/>
          <p:cNvSpPr>
            <a:spLocks noChangeArrowheads="1"/>
          </p:cNvSpPr>
          <p:nvPr/>
        </p:nvSpPr>
        <p:spPr bwMode="auto">
          <a:xfrm>
            <a:off x="457200" y="914400"/>
            <a:ext cx="8686800" cy="76200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pl-PL" altLang="pl-PL"/>
          </a:p>
        </p:txBody>
      </p:sp>
      <p:sp>
        <p:nvSpPr>
          <p:cNvPr id="25190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762000"/>
          </a:xfrm>
        </p:spPr>
        <p:txBody>
          <a:bodyPr/>
          <a:lstStyle/>
          <a:p>
            <a:pPr eaLnBrk="1" hangingPunct="1">
              <a:defRPr/>
            </a:pPr>
            <a:r>
              <a:rPr lang="pl-PL" sz="3600" dirty="0" smtClean="0"/>
              <a:t>Procedury postępowania nauczycieli</a:t>
            </a:r>
            <a:br>
              <a:rPr lang="pl-PL" sz="3600" dirty="0" smtClean="0"/>
            </a:br>
            <a:endParaRPr lang="pl-PL" sz="3600" dirty="0" smtClean="0">
              <a:solidFill>
                <a:srgbClr val="996600"/>
              </a:solidFill>
            </a:endParaRPr>
          </a:p>
        </p:txBody>
      </p:sp>
      <p:sp>
        <p:nvSpPr>
          <p:cNvPr id="251909" name="Text Box 5"/>
          <p:cNvSpPr txBox="1">
            <a:spLocks noChangeArrowheads="1"/>
          </p:cNvSpPr>
          <p:nvPr/>
        </p:nvSpPr>
        <p:spPr bwMode="auto">
          <a:xfrm>
            <a:off x="838200" y="1295400"/>
            <a:ext cx="80010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  <a:defRPr/>
            </a:pP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W przypadku, gdy nauczyciel podejrzewa, że na terenie szkoły znajduje się </a:t>
            </a:r>
            <a:r>
              <a:rPr kumimoji="1" lang="pl-PL" sz="2000" b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uczeń będący pod wpływem alkoholu</a:t>
            </a:r>
            <a:r>
              <a:rPr kumimoji="1" lang="pl-PL" sz="2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</a:t>
            </a: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lub narkotyków powinien podjąć następujące kroki:</a:t>
            </a:r>
          </a:p>
        </p:txBody>
      </p:sp>
      <p:sp>
        <p:nvSpPr>
          <p:cNvPr id="34822" name="Line 6"/>
          <p:cNvSpPr>
            <a:spLocks noChangeShapeType="1"/>
          </p:cNvSpPr>
          <p:nvPr/>
        </p:nvSpPr>
        <p:spPr bwMode="auto">
          <a:xfrm flipV="1">
            <a:off x="762000" y="1219200"/>
            <a:ext cx="0" cy="990600"/>
          </a:xfrm>
          <a:prstGeom prst="line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762000" y="1219200"/>
            <a:ext cx="8153400" cy="0"/>
          </a:xfrm>
          <a:prstGeom prst="line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51912" name="AutoShape 8"/>
          <p:cNvSpPr>
            <a:spLocks noChangeArrowheads="1"/>
          </p:cNvSpPr>
          <p:nvPr/>
        </p:nvSpPr>
        <p:spPr bwMode="auto">
          <a:xfrm>
            <a:off x="457200" y="914400"/>
            <a:ext cx="609600" cy="638175"/>
          </a:xfrm>
          <a:prstGeom prst="star8">
            <a:avLst>
              <a:gd name="adj" fmla="val 38250"/>
            </a:avLst>
          </a:prstGeom>
          <a:gradFill rotWithShape="0">
            <a:gsLst>
              <a:gs pos="0">
                <a:srgbClr val="008000"/>
              </a:gs>
              <a:gs pos="100000">
                <a:srgbClr val="0080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wrap="none" anchor="ctr"/>
          <a:lstStyle/>
          <a:p>
            <a:pPr algn="ctr">
              <a:defRPr/>
            </a:pPr>
            <a:r>
              <a:rPr kumimoji="1" lang="pl-PL" sz="1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2</a:t>
            </a:r>
          </a:p>
        </p:txBody>
      </p:sp>
      <p:sp>
        <p:nvSpPr>
          <p:cNvPr id="251913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871538" y="2743200"/>
            <a:ext cx="8001000" cy="3200400"/>
          </a:xfrm>
        </p:spPr>
        <p:txBody>
          <a:bodyPr lIns="93600" tIns="46038" rIns="92075" bIns="46038"/>
          <a:lstStyle/>
          <a:p>
            <a:pPr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 startAt="6"/>
              <a:defRPr/>
            </a:pPr>
            <a:r>
              <a:rPr lang="pl-PL" sz="1800" dirty="0" smtClean="0"/>
              <a:t>W przypadku ucznia będącego </a:t>
            </a:r>
            <a:r>
              <a:rPr lang="pl-PL" sz="1800" dirty="0" smtClean="0">
                <a:solidFill>
                  <a:srgbClr val="FF00FF"/>
                </a:solidFill>
              </a:rPr>
              <a:t>pod wpływem alkoholu </a:t>
            </a:r>
            <a:r>
              <a:rPr lang="pl-PL" sz="1800" dirty="0" smtClean="0"/>
              <a:t>- jeżeli rodzice odmawiają przyjazdu, a uczeń jest agresywny wobec kolegów, nauczycieli, bądź swoim zachowaniem daje powód do zgorszenia albo zagraża życiu lub zdrowiu innych - szkoła zawiadamia najbliższą jednostkę Policji. </a:t>
            </a:r>
          </a:p>
          <a:p>
            <a:pPr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+mj-lt"/>
              <a:buAutoNum type="arabicPeriod" startAt="6"/>
              <a:defRPr/>
            </a:pPr>
            <a:r>
              <a:rPr lang="pl-PL" sz="1800" dirty="0" smtClean="0"/>
              <a:t>W przypadku stwierdzenia </a:t>
            </a:r>
            <a:r>
              <a:rPr lang="pl-PL" sz="1800" dirty="0" smtClean="0">
                <a:solidFill>
                  <a:srgbClr val="FF00FF"/>
                </a:solidFill>
              </a:rPr>
              <a:t>stany nietrzeźwości </a:t>
            </a:r>
            <a:r>
              <a:rPr lang="pl-PL" sz="1800" dirty="0" smtClean="0"/>
              <a:t>(stężenie we krwi powyżej 0,5 promila alkoholu ) policja ma możliwość przewiezienia ucznia do izby wytrzeźwień, lub w przypadku jej braku, do policyjnych pomieszczeń dla osób zatrzymanych - na czas niezbędny do wytrzeźwienia (max do 24 godzin). O fakcie umieszczenia zawiadamia się rodziców / opiekunów.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251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19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1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1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1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1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1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519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519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07" grpId="0" animBg="1"/>
      <p:bldP spid="251908" grpId="0"/>
      <p:bldP spid="251909" grpId="0"/>
      <p:bldP spid="25191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762000" y="1219200"/>
            <a:ext cx="8153400" cy="9906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rgbClr val="0C3C04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l-PL" altLang="pl-PL"/>
          </a:p>
        </p:txBody>
      </p:sp>
      <p:sp>
        <p:nvSpPr>
          <p:cNvPr id="253955" name="Rectangle 3"/>
          <p:cNvSpPr>
            <a:spLocks noChangeArrowheads="1"/>
          </p:cNvSpPr>
          <p:nvPr/>
        </p:nvSpPr>
        <p:spPr bwMode="auto">
          <a:xfrm>
            <a:off x="457200" y="914400"/>
            <a:ext cx="8686800" cy="76200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pl-PL" altLang="pl-PL"/>
          </a:p>
        </p:txBody>
      </p:sp>
      <p:sp>
        <p:nvSpPr>
          <p:cNvPr id="25395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685800"/>
          </a:xfrm>
        </p:spPr>
        <p:txBody>
          <a:bodyPr/>
          <a:lstStyle/>
          <a:p>
            <a:pPr eaLnBrk="1" hangingPunct="1">
              <a:defRPr/>
            </a:pPr>
            <a:r>
              <a:rPr lang="pl-PL" sz="3600" dirty="0" smtClean="0"/>
              <a:t>Procedury postępowania nauczycieli</a:t>
            </a:r>
            <a:br>
              <a:rPr lang="pl-PL" sz="3600" dirty="0" smtClean="0"/>
            </a:br>
            <a:endParaRPr lang="pl-PL" sz="3600" dirty="0" smtClean="0">
              <a:solidFill>
                <a:srgbClr val="996600"/>
              </a:solidFill>
            </a:endParaRPr>
          </a:p>
        </p:txBody>
      </p:sp>
      <p:sp>
        <p:nvSpPr>
          <p:cNvPr id="253957" name="Text Box 5"/>
          <p:cNvSpPr txBox="1">
            <a:spLocks noChangeArrowheads="1"/>
          </p:cNvSpPr>
          <p:nvPr/>
        </p:nvSpPr>
        <p:spPr bwMode="auto">
          <a:xfrm>
            <a:off x="838200" y="1295400"/>
            <a:ext cx="80010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  <a:defRPr/>
            </a:pP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W przypadku, gdy nauczyciel podejrzewa, że na terenie szkoły znajduje się </a:t>
            </a:r>
            <a:r>
              <a:rPr kumimoji="1" lang="pl-PL" sz="2000" b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uczeń będący pod wpływem alkoholu</a:t>
            </a:r>
            <a:r>
              <a:rPr kumimoji="1" lang="pl-PL" sz="2000" b="1" dirty="0">
                <a:solidFill>
                  <a:srgbClr val="99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lub narkotyków powinien podjąć następujące kroki:</a:t>
            </a:r>
          </a:p>
        </p:txBody>
      </p:sp>
      <p:sp>
        <p:nvSpPr>
          <p:cNvPr id="35846" name="Line 6"/>
          <p:cNvSpPr>
            <a:spLocks noChangeShapeType="1"/>
          </p:cNvSpPr>
          <p:nvPr/>
        </p:nvSpPr>
        <p:spPr bwMode="auto">
          <a:xfrm flipV="1">
            <a:off x="762000" y="1219200"/>
            <a:ext cx="0" cy="990600"/>
          </a:xfrm>
          <a:prstGeom prst="line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5847" name="Line 7"/>
          <p:cNvSpPr>
            <a:spLocks noChangeShapeType="1"/>
          </p:cNvSpPr>
          <p:nvPr/>
        </p:nvSpPr>
        <p:spPr bwMode="auto">
          <a:xfrm>
            <a:off x="762000" y="1219200"/>
            <a:ext cx="8153400" cy="0"/>
          </a:xfrm>
          <a:prstGeom prst="line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53960" name="AutoShape 8"/>
          <p:cNvSpPr>
            <a:spLocks noChangeArrowheads="1"/>
          </p:cNvSpPr>
          <p:nvPr/>
        </p:nvSpPr>
        <p:spPr bwMode="auto">
          <a:xfrm>
            <a:off x="457200" y="914400"/>
            <a:ext cx="609600" cy="638175"/>
          </a:xfrm>
          <a:prstGeom prst="star8">
            <a:avLst>
              <a:gd name="adj" fmla="val 38250"/>
            </a:avLst>
          </a:prstGeom>
          <a:gradFill rotWithShape="0">
            <a:gsLst>
              <a:gs pos="0">
                <a:srgbClr val="008000"/>
              </a:gs>
              <a:gs pos="100000">
                <a:srgbClr val="0080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wrap="none" anchor="ctr"/>
          <a:lstStyle/>
          <a:p>
            <a:pPr algn="ctr">
              <a:defRPr/>
            </a:pPr>
            <a:r>
              <a:rPr kumimoji="1" lang="pl-PL" sz="16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2</a:t>
            </a:r>
          </a:p>
        </p:txBody>
      </p:sp>
      <p:sp>
        <p:nvSpPr>
          <p:cNvPr id="253961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990600" y="2743200"/>
            <a:ext cx="7620000" cy="3200400"/>
          </a:xfrm>
        </p:spPr>
        <p:txBody>
          <a:bodyPr lIns="93600" tIns="46038" rIns="92075" bIns="46038"/>
          <a:lstStyle/>
          <a:p>
            <a:pPr marL="457200" indent="-457200"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Wingdings" pitchFamily="2" charset="2"/>
              <a:buAutoNum type="arabicPeriod" startAt="8"/>
              <a:defRPr/>
            </a:pPr>
            <a:r>
              <a:rPr lang="pl-PL" sz="1800" dirty="0" smtClean="0"/>
              <a:t>Jeżeli zdarzenia, w których uczeń (przed ukończeniem 18 lat) znajduje się pod wpływem alkoholu lub narkotyków na terenie szkoły, powtarzają się, świadczy to o jego demoralizacji. Nakłada to na szkołę obowiązek powiadomienia policji lub sądu rodzinnego o tej szczególnej sytuacji.</a:t>
            </a:r>
          </a:p>
          <a:p>
            <a:pPr marL="457200" indent="-457200" algn="just" eaLnBrk="1" hangingPunct="1">
              <a:lnSpc>
                <a:spcPct val="90000"/>
              </a:lnSpc>
              <a:spcBef>
                <a:spcPct val="50000"/>
              </a:spcBef>
              <a:buClr>
                <a:srgbClr val="FFFF00"/>
              </a:buClr>
              <a:buFont typeface="Wingdings" pitchFamily="2" charset="2"/>
              <a:buAutoNum type="arabicPeriod" startAt="8"/>
              <a:defRPr/>
            </a:pPr>
            <a:r>
              <a:rPr lang="pl-PL" sz="1800" dirty="0" smtClean="0"/>
              <a:t>Spożywanie przez ucznia, który ukończył 17 lat, alkoholu na terenie szkoły stanowi wykroczenie. Należy o tym fakcie powiadomić Policję. Dalszy tok postępowania  leży w kompetencji tej instytucji.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253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39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3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53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539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55" grpId="0" animBg="1"/>
      <p:bldP spid="253956" grpId="0"/>
      <p:bldP spid="253957" grpId="0"/>
      <p:bldP spid="253961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7200" b="1" dirty="0" smtClean="0">
                <a:solidFill>
                  <a:srgbClr val="FF00FF"/>
                </a:solidFill>
              </a:rPr>
              <a:t>Pamiętaj !!!</a:t>
            </a:r>
            <a:endParaRPr lang="pl-PL" sz="7200" b="1" dirty="0">
              <a:solidFill>
                <a:srgbClr val="FF00FF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38914" name="Picture 2" descr="C:\Users\Andrzej\AppData\Local\Microsoft\Windows\Temporary Internet Files\Content.IE5\RP53692F\17-2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9413" y="1981200"/>
            <a:ext cx="33178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Źródła: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1625" y="1219200"/>
            <a:ext cx="8540750" cy="5334000"/>
          </a:xfrm>
        </p:spPr>
        <p:txBody>
          <a:bodyPr/>
          <a:lstStyle/>
          <a:p>
            <a:pPr>
              <a:buFont typeface="Wingdings" pitchFamily="2" charset="2"/>
              <a:buChar char="ü"/>
              <a:defRPr/>
            </a:pPr>
            <a:r>
              <a:rPr lang="pl-PL" sz="1400" dirty="0" smtClean="0"/>
              <a:t>http://pl.wikipedia.org/wiki/Alkohole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 smtClean="0"/>
              <a:t>http://www.scholaris.pl/zasob/60165?bid=0&amp;iid=&amp;query=metanol&amp;api=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 smtClean="0"/>
              <a:t>http://www.arslege.pl/ustawa-o-wychowaniu-w-trzezwosci-i-przeciwdzialaniu-alkoholizmowi/k331/s3379/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 smtClean="0"/>
              <a:t>http://www.alkoholizm.akcjasos.pl/25.php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 smtClean="0"/>
              <a:t>http://gimbel1454.republika.pl/alkoholizm.htm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 smtClean="0"/>
              <a:t>http://alkoholizm.akcjasos.pl/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 smtClean="0"/>
              <a:t>http://www.kryminalistyka.fr.pl/forensic_alkohole_02.php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 smtClean="0"/>
              <a:t>http://www.rp.pl/artykul/711333.html?print=tak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 smtClean="0"/>
              <a:t>http://www.alko-test.pl/i4,wplyw-alkoholu.html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/>
              <a:t>http://www.google.pl/url?sa=t&amp;rct=j&amp;q=&amp;</a:t>
            </a:r>
            <a:r>
              <a:rPr lang="pl-PL" sz="1400" dirty="0" smtClean="0"/>
              <a:t>esrc=s&amp;source=web&amp;cd=3&amp;ved=0CCUQFjAC&amp;url=http%3A%2F%2Fwww.obserwator.com.pl%2Ffile%2Fmedia%2FPostawy_dzieci_i_mlodziezy_wobec_sytuacji_uzalezniajcych.pdf&amp;ei=i6JXVYeiDMKhsAHC5YCwDg&amp;usg=AFQjCNF8YHaVNIHbjHKzp88EzH7gMh84Sw – </a:t>
            </a:r>
            <a:r>
              <a:rPr lang="pl-PL" sz="1600" b="1" i="1" dirty="0" smtClean="0">
                <a:solidFill>
                  <a:schemeClr val="bg1"/>
                </a:solidFill>
              </a:rPr>
              <a:t>ankieta 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/>
              <a:t>http://</a:t>
            </a:r>
            <a:r>
              <a:rPr lang="pl-PL" sz="1400" dirty="0" smtClean="0"/>
              <a:t>isap.sejm.gov.pl/DetailsServlet?id=WDU19820350230 </a:t>
            </a:r>
            <a:r>
              <a:rPr lang="pl-PL" sz="1400" b="1" i="1" dirty="0" smtClean="0"/>
              <a:t>– </a:t>
            </a:r>
            <a:r>
              <a:rPr lang="pl-PL" sz="1600" b="1" i="1" dirty="0" smtClean="0">
                <a:solidFill>
                  <a:schemeClr val="bg1"/>
                </a:solidFill>
              </a:rPr>
              <a:t>penalizacja sprzedaży alkoholu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/>
              <a:t>http://www.google.pl/url?sa=t&amp;rct=j&amp;q=&amp;</a:t>
            </a:r>
            <a:r>
              <a:rPr lang="pl-PL" sz="1400" dirty="0" smtClean="0"/>
              <a:t>esrc=s&amp;source=web&amp;cd=1&amp;ved=0CCEQFjAA&amp;url=http%3A%2F%2Fbip.msw.gov.pl%2Fftp%2FSTRONABIP%2Fprogramznsipwdim_wersja_oryginalna.doc&amp;ei=jaRXVYW5KsWasgHHoYHoDg&amp;usg=AFQjCNGx8THbRO9KIIg7qifHPideZz_Eog 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/>
              <a:t>http://</a:t>
            </a:r>
            <a:r>
              <a:rPr lang="pl-PL" sz="1400" dirty="0" smtClean="0"/>
              <a:t>www.narkomania.org.pl/czytelnia/procedury-postepowania-nauczycieli-metody-wspolpracy-szkol-z-policja-sytuacjach-zagrozenia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pl-PL" sz="1400" dirty="0"/>
              <a:t>http://</a:t>
            </a:r>
            <a:r>
              <a:rPr lang="pl-PL" sz="1400" dirty="0" smtClean="0"/>
              <a:t>www.cimages.me/content/alcohol-kills</a:t>
            </a:r>
          </a:p>
          <a:p>
            <a:pPr>
              <a:defRPr/>
            </a:pPr>
            <a:endParaRPr lang="pl-PL" sz="1400" dirty="0" smtClean="0"/>
          </a:p>
          <a:p>
            <a:pPr>
              <a:defRPr/>
            </a:pPr>
            <a:endParaRPr lang="pl-PL" sz="1400" dirty="0" smtClean="0"/>
          </a:p>
          <a:p>
            <a:pPr>
              <a:defRPr/>
            </a:pPr>
            <a:endParaRPr lang="pl-PL" sz="1400" dirty="0" smtClean="0"/>
          </a:p>
          <a:p>
            <a:pPr>
              <a:defRPr/>
            </a:pPr>
            <a:endParaRPr lang="pl-PL" sz="1400" dirty="0" smtClean="0"/>
          </a:p>
          <a:p>
            <a:pPr>
              <a:defRPr/>
            </a:pPr>
            <a:endParaRPr lang="pl-PL" sz="1400" dirty="0" smtClean="0"/>
          </a:p>
          <a:p>
            <a:pPr>
              <a:defRPr/>
            </a:pPr>
            <a:endParaRPr lang="pl-PL" sz="1400" dirty="0" smtClean="0"/>
          </a:p>
          <a:p>
            <a:pPr>
              <a:defRPr/>
            </a:pPr>
            <a:endParaRPr lang="pl-PL" dirty="0"/>
          </a:p>
          <a:p>
            <a:pPr marL="0" indent="0">
              <a:buFont typeface="Wingdings" pitchFamily="2" charset="2"/>
              <a:buNone/>
              <a:defRPr/>
            </a:pPr>
            <a:endParaRPr lang="pl-PL" dirty="0" smtClean="0"/>
          </a:p>
          <a:p>
            <a:pPr>
              <a:defRPr/>
            </a:pPr>
            <a:endParaRPr lang="pl-PL" dirty="0" smtClean="0"/>
          </a:p>
          <a:p>
            <a:pPr>
              <a:defRPr/>
            </a:pPr>
            <a:endParaRPr lang="pl-PL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4800" y="152400"/>
            <a:ext cx="8229600" cy="6019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pl-PL" altLang="pl-PL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pl-PL" altLang="pl-PL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pl-PL" altLang="pl-PL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pl-PL" altLang="pl-PL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pl-PL" altLang="pl-PL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pl-PL" altLang="pl-PL" dirty="0" smtClean="0"/>
              <a:t>                   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pl-PL" altLang="pl-PL" dirty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l-PL" altLang="pl-PL" dirty="0" smtClean="0"/>
              <a:t> </a:t>
            </a:r>
            <a:r>
              <a:rPr lang="pl-PL" altLang="pl-PL" sz="4000" b="1" i="1" dirty="0" smtClean="0"/>
              <a:t>Dziękujemy za uwagę !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pl-PL" altLang="pl-PL" sz="4000" b="1" i="1" dirty="0" smtClean="0"/>
          </a:p>
        </p:txBody>
      </p:sp>
      <p:pic>
        <p:nvPicPr>
          <p:cNvPr id="40963" name="Picture 3" descr="C:\Users\Andrzej\AppData\Local\Microsoft\Windows\Temporary Internet Files\Content.IE5\UKAE1B0J\80px-Smiley.svg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6700" y="5408613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 descr="https://c1.staticflickr.com/5/4072/4629510197_dc7896ef64_z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654050"/>
            <a:ext cx="28194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7" grpId="0" build="p"/>
    </p:bldLst>
  </p:timing>
</p:sld>
</file>

<file path=ppt/theme/theme1.xml><?xml version="1.0" encoding="utf-8"?>
<a:theme xmlns:a="http://schemas.openxmlformats.org/drawingml/2006/main" name="Chmury">
  <a:themeElements>
    <a:clrScheme name="Chmury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hmur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hmury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mury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mury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mury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mury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mury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mury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mury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mury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2690</TotalTime>
  <Words>2121</Words>
  <Application>Microsoft Office PowerPoint</Application>
  <PresentationFormat>Pokaz na ekranie (4:3)</PresentationFormat>
  <Paragraphs>215</Paragraphs>
  <Slides>37</Slides>
  <Notes>5</Notes>
  <HiddenSlides>0</HiddenSlides>
  <MMClips>0</MMClips>
  <ScaleCrop>false</ScaleCrop>
  <HeadingPairs>
    <vt:vector size="8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37</vt:i4>
      </vt:variant>
    </vt:vector>
  </HeadingPairs>
  <TitlesOfParts>
    <vt:vector size="43" baseType="lpstr">
      <vt:lpstr>Arial</vt:lpstr>
      <vt:lpstr>Wingdings</vt:lpstr>
      <vt:lpstr>Calibri</vt:lpstr>
      <vt:lpstr>Times New Roman</vt:lpstr>
      <vt:lpstr>Chmury</vt:lpstr>
      <vt:lpstr>Wykres</vt:lpstr>
      <vt:lpstr>„ Pomyśl   - zanim pójdziesz na dno ! ”</vt:lpstr>
      <vt:lpstr>Rodzaje alkoholu</vt:lpstr>
      <vt:lpstr>Rodzaje alkoholu – cd.</vt:lpstr>
      <vt:lpstr>Rodzaje alkoholu – cd.</vt:lpstr>
      <vt:lpstr> </vt:lpstr>
      <vt:lpstr>Alkohol metylowy – silna trucizna !</vt:lpstr>
      <vt:lpstr>Pamiętaj !</vt:lpstr>
      <vt:lpstr>Alkohol</vt:lpstr>
      <vt:lpstr>Alkoholizm</vt:lpstr>
      <vt:lpstr>Alkoholizm</vt:lpstr>
      <vt:lpstr>„Alkoholizm”</vt:lpstr>
      <vt:lpstr>Fazy powstawania choroby alkoholowej</vt:lpstr>
      <vt:lpstr>Szybkość postępowania alkoholizmu</vt:lpstr>
      <vt:lpstr>Alkoholizm</vt:lpstr>
      <vt:lpstr>Alkohol w organizmie</vt:lpstr>
      <vt:lpstr>Czas trzeźwienia po alkoholu</vt:lpstr>
      <vt:lpstr>Slajd 17</vt:lpstr>
      <vt:lpstr>Alkohol w organizmie</vt:lpstr>
      <vt:lpstr>Spożywanie alkoholu przez młodzież i dzieci </vt:lpstr>
      <vt:lpstr>Czy kiedykolwiek piłeś alkohol ? </vt:lpstr>
      <vt:lpstr>Kto towarzyszył ci,  gdy pierwszy raz piłeś alkohol?</vt:lpstr>
      <vt:lpstr>Jak często pijesz napoje  alkoholowe ?</vt:lpstr>
      <vt:lpstr>Czy twoi rówieśnicy mają problem z zakupem alkoholu?</vt:lpstr>
      <vt:lpstr>Skąd twoi rówieśnicy biorą alkohol?</vt:lpstr>
      <vt:lpstr>Wnioski</vt:lpstr>
      <vt:lpstr>Penalizacja sprzedaży alkoholu</vt:lpstr>
      <vt:lpstr>Penalizacja spożywania alkoholu</vt:lpstr>
      <vt:lpstr>Badanie stanu trzeźwości</vt:lpstr>
      <vt:lpstr> Procedury postępowania nauczycieli </vt:lpstr>
      <vt:lpstr>Procedury postępowania nauczycieli </vt:lpstr>
      <vt:lpstr>Procedury postępowania nauczycieli </vt:lpstr>
      <vt:lpstr>Procedury postępowania nauczycieli </vt:lpstr>
      <vt:lpstr>Procedury postępowania nauczycieli </vt:lpstr>
      <vt:lpstr>Procedury postępowania nauczycieli </vt:lpstr>
      <vt:lpstr>Pamiętaj !!!</vt:lpstr>
      <vt:lpstr>Źródła:</vt:lpstr>
      <vt:lpstr>Slajd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Kot Andrzej</dc:creator>
  <cp:lastModifiedBy>Jola</cp:lastModifiedBy>
  <cp:revision>53</cp:revision>
  <cp:lastPrinted>1601-01-01T00:00:00Z</cp:lastPrinted>
  <dcterms:created xsi:type="dcterms:W3CDTF">1601-01-01T00:00:00Z</dcterms:created>
  <dcterms:modified xsi:type="dcterms:W3CDTF">2015-05-27T17:28:07Z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