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8" r:id="rId3"/>
    <p:sldId id="258" r:id="rId4"/>
    <p:sldId id="265" r:id="rId5"/>
    <p:sldId id="266" r:id="rId6"/>
    <p:sldId id="264" r:id="rId7"/>
    <p:sldId id="260" r:id="rId8"/>
    <p:sldId id="261" r:id="rId9"/>
    <p:sldId id="267" r:id="rId10"/>
    <p:sldId id="269" r:id="rId11"/>
    <p:sldId id="259" r:id="rId12"/>
    <p:sldId id="262" r:id="rId13"/>
    <p:sldId id="263" r:id="rId14"/>
  </p:sldIdLst>
  <p:sldSz cx="9144000" cy="6858000" type="screen4x3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D5C7"/>
    <a:srgbClr val="A27242"/>
    <a:srgbClr val="03D3BD"/>
    <a:srgbClr val="00F26D"/>
    <a:srgbClr val="FFFFFF"/>
    <a:srgbClr val="D87C16"/>
    <a:srgbClr val="F0A22E"/>
    <a:srgbClr val="FFC000"/>
    <a:srgbClr val="F8E19F"/>
    <a:srgbClr val="FBEEC9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52" y="-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A84C10-B998-45B9-BEDD-24A258C7FB2F}" type="datetimeFigureOut">
              <a:rPr lang="pl-PL" smtClean="0"/>
              <a:pPr/>
              <a:t>13.05.2020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A25E81-1107-4DEF-9076-A6A1F0A1A333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1449240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A25E81-1107-4DEF-9076-A6A1F0A1A333}" type="slidenum">
              <a:rPr lang="pl-PL" smtClean="0"/>
              <a:pPr/>
              <a:t>8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579989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13.05.2020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198134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13.05.2020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708259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13.05.2020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712054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13.05.2020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003689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13.05.2020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4757402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13.05.2020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5925769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13.05.2020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5806067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13.05.2020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4273321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13.05.2020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246402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13.05.2020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886770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FB357-1539-432E-A906-2DEE239459E3}" type="datetimeFigureOut">
              <a:rPr lang="pl-PL" smtClean="0"/>
              <a:pPr/>
              <a:t>13.05.2020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2807823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FB357-1539-432E-A906-2DEE239459E3}" type="datetimeFigureOut">
              <a:rPr lang="pl-PL" smtClean="0"/>
              <a:pPr/>
              <a:t>13.05.2020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E973CE-96E0-4F47-AA3A-D155CEDB9E3F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17591556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 rot="21233384">
            <a:off x="709068" y="902258"/>
            <a:ext cx="7772400" cy="893961"/>
          </a:xfrm>
        </p:spPr>
        <p:txBody>
          <a:bodyPr>
            <a:prstTxWarp prst="textPlain">
              <a:avLst/>
            </a:prstTxWarp>
          </a:bodyPr>
          <a:lstStyle/>
          <a:p>
            <a:r>
              <a:rPr lang="pl-PL" dirty="0" smtClean="0"/>
              <a:t>LOGISTYKA </a:t>
            </a:r>
            <a:endParaRPr lang="pl-PL" dirty="0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2788382" y="3933056"/>
            <a:ext cx="1711610" cy="1152128"/>
          </a:xfrm>
        </p:spPr>
        <p:txBody>
          <a:bodyPr/>
          <a:lstStyle/>
          <a:p>
            <a:endParaRPr lang="pl-PL" dirty="0"/>
          </a:p>
        </p:txBody>
      </p:sp>
      <p:pic>
        <p:nvPicPr>
          <p:cNvPr id="2050" name="Picture 2" descr="C:\Users\Barbara\Pictures\logistyka\36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134341"/>
            <a:ext cx="6624736" cy="440322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pole tekstowe 3"/>
          <p:cNvSpPr txBox="1"/>
          <p:nvPr/>
        </p:nvSpPr>
        <p:spPr>
          <a:xfrm rot="21143986">
            <a:off x="6604740" y="1647583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b="1" dirty="0" smtClean="0"/>
              <a:t>JAKO  ZAWÓD</a:t>
            </a:r>
            <a:endParaRPr lang="pl-PL" b="1" dirty="0"/>
          </a:p>
        </p:txBody>
      </p:sp>
    </p:spTree>
    <p:extLst>
      <p:ext uri="{BB962C8B-B14F-4D97-AF65-F5344CB8AC3E}">
        <p14:creationId xmlns="" xmlns:p14="http://schemas.microsoft.com/office/powerpoint/2010/main" val="218620428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827584" y="548680"/>
            <a:ext cx="6853572" cy="52322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l-PL" sz="2800" b="1" dirty="0" smtClean="0"/>
              <a:t>PRZESŁANKI ZARZĄDZANIA LOGISTYCZNEGO</a:t>
            </a:r>
            <a:endParaRPr lang="pl-PL" sz="2800" b="1" dirty="0"/>
          </a:p>
        </p:txBody>
      </p:sp>
      <p:sp>
        <p:nvSpPr>
          <p:cNvPr id="3" name="pole tekstowe 2"/>
          <p:cNvSpPr txBox="1"/>
          <p:nvPr/>
        </p:nvSpPr>
        <p:spPr>
          <a:xfrm>
            <a:off x="395536" y="1556792"/>
            <a:ext cx="820891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dirty="0" smtClean="0"/>
              <a:t>Obecnie każdy producent może korzystać z tych samych źródeł zasobów np : dostępu do surowców, energii, kadry, pożyczek bankowych, technologii itp.  Konkurencyjność firm może się dziś przejawiać jedynie w lepszym ich wykorzystaniu. Przy tych samych możliwościach dostępu do tych samych zasobów przedsiębiorstwa tej samej branży mogą współzawodniczyć jedynie w zakresie szybciej  i trafniej podejmowanych decyzji dotyczących  planowania i koordynacji procesów produkcyjnych. </a:t>
            </a:r>
          </a:p>
          <a:p>
            <a:pPr algn="just"/>
            <a:r>
              <a:rPr lang="pl-PL" dirty="0" smtClean="0"/>
              <a:t>Natura tych decyzji wpisuje je w obszar  </a:t>
            </a:r>
            <a:r>
              <a:rPr lang="pl-PL" b="1" dirty="0" smtClean="0"/>
              <a:t>ZARZĄDZANIA LOGISTYCZNEGO. </a:t>
            </a:r>
            <a:endParaRPr lang="pl-PL" b="1" dirty="0"/>
          </a:p>
        </p:txBody>
      </p:sp>
      <p:sp>
        <p:nvSpPr>
          <p:cNvPr id="4" name="pole tekstowe 3"/>
          <p:cNvSpPr txBox="1"/>
          <p:nvPr/>
        </p:nvSpPr>
        <p:spPr>
          <a:xfrm>
            <a:off x="640166" y="3789040"/>
            <a:ext cx="77768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dirty="0" smtClean="0"/>
              <a:t>Skuteczność podejmowanych decyzji zależy z kolei od metod i wspierających je technologii w szczególności </a:t>
            </a:r>
            <a:r>
              <a:rPr lang="pl-PL" b="1" dirty="0" smtClean="0"/>
              <a:t>TECHNOLOGII INFORMATYCZNYCH</a:t>
            </a:r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5123" name="Picture 3" descr="C:\Users\Barbara\Desktop\informatyka.png"/>
          <p:cNvPicPr>
            <a:picLocks noChangeAspect="1" noChangeArrowheads="1"/>
          </p:cNvPicPr>
          <p:nvPr/>
        </p:nvPicPr>
        <p:blipFill rotWithShape="1"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8573" b="19480"/>
          <a:stretch/>
        </p:blipFill>
        <p:spPr bwMode="auto">
          <a:xfrm>
            <a:off x="2411759" y="5013176"/>
            <a:ext cx="1743443" cy="108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Barbara\Desktop\informatyka - Kopia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9591" b="19846"/>
          <a:stretch/>
        </p:blipFill>
        <p:spPr bwMode="auto">
          <a:xfrm>
            <a:off x="519804" y="5024279"/>
            <a:ext cx="1783275" cy="108000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55776053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25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lipsa 5"/>
          <p:cNvSpPr/>
          <p:nvPr/>
        </p:nvSpPr>
        <p:spPr>
          <a:xfrm>
            <a:off x="1619672" y="3212976"/>
            <a:ext cx="2901041" cy="2832905"/>
          </a:xfrm>
          <a:prstGeom prst="ellipse">
            <a:avLst/>
          </a:prstGeom>
          <a:solidFill>
            <a:schemeClr val="tx2">
              <a:lumMod val="90000"/>
              <a:alpha val="69804"/>
            </a:scheme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/>
              <a:t> </a:t>
            </a:r>
            <a:r>
              <a:rPr lang="pl-PL" b="1" dirty="0">
                <a:solidFill>
                  <a:schemeClr val="bg1"/>
                </a:solidFill>
              </a:rPr>
              <a:t>LOGISTYK to specjalista z zakresu LOGISTYKI </a:t>
            </a:r>
          </a:p>
        </p:txBody>
      </p:sp>
      <p:sp>
        <p:nvSpPr>
          <p:cNvPr id="7" name="Elipsa 6"/>
          <p:cNvSpPr/>
          <p:nvPr/>
        </p:nvSpPr>
        <p:spPr>
          <a:xfrm>
            <a:off x="395536" y="376302"/>
            <a:ext cx="3168000" cy="3168352"/>
          </a:xfrm>
          <a:prstGeom prst="ellipse">
            <a:avLst/>
          </a:prstGeom>
          <a:solidFill>
            <a:schemeClr val="tx1">
              <a:alpha val="74902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>
                <a:solidFill>
                  <a:schemeClr val="bg1"/>
                </a:solidFill>
              </a:rPr>
              <a:t>LOGISTYKA to proces planowania, realizowania planu, zarządzania całym łańcuchem dostaw i przepływem  produktów oraz  </a:t>
            </a:r>
            <a:r>
              <a:rPr lang="pl-PL" b="1" dirty="0" smtClean="0">
                <a:solidFill>
                  <a:schemeClr val="bg1"/>
                </a:solidFill>
              </a:rPr>
              <a:t>informacji 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4355976" y="2420888"/>
            <a:ext cx="4104456" cy="4248472"/>
          </a:xfrm>
          <a:prstGeom prst="ellipse">
            <a:avLst/>
          </a:prstGeom>
          <a:solidFill>
            <a:schemeClr val="tx1">
              <a:alpha val="74902"/>
            </a:schemeClr>
          </a:solidFill>
          <a:ln>
            <a:solidFill>
              <a:schemeClr val="accent2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>
                <a:solidFill>
                  <a:schemeClr val="bg1"/>
                </a:solidFill>
              </a:rPr>
              <a:t>LOGISTYK należy obecnie do  poszukiwanych i </a:t>
            </a:r>
          </a:p>
          <a:p>
            <a:pPr algn="ctr"/>
            <a:r>
              <a:rPr lang="pl-PL" b="1" dirty="0">
                <a:solidFill>
                  <a:schemeClr val="bg1"/>
                </a:solidFill>
              </a:rPr>
              <a:t>cenionych zawodów na rynku pracy,  znajduje </a:t>
            </a:r>
          </a:p>
          <a:p>
            <a:pPr algn="ctr"/>
            <a:r>
              <a:rPr lang="pl-PL" b="1" dirty="0">
                <a:solidFill>
                  <a:schemeClr val="bg1"/>
                </a:solidFill>
              </a:rPr>
              <a:t>zatrudnienie  w każdej dziedzinie gospodarki, a zwłaszcza w sektorze handlowym, usługowym, spedycyjnym i </a:t>
            </a:r>
            <a:r>
              <a:rPr lang="pl-PL" b="1" dirty="0" smtClean="0">
                <a:solidFill>
                  <a:schemeClr val="bg1"/>
                </a:solidFill>
              </a:rPr>
              <a:t>produkcyjnym</a:t>
            </a:r>
            <a:endParaRPr lang="pl-PL" b="1" dirty="0">
              <a:solidFill>
                <a:schemeClr val="bg1"/>
              </a:solidFill>
            </a:endParaRPr>
          </a:p>
        </p:txBody>
      </p:sp>
      <p:pic>
        <p:nvPicPr>
          <p:cNvPr id="1027" name="Picture 3" descr="C:\Users\Barbara\Pictures\logistyka\17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t="10550" b="9061"/>
          <a:stretch/>
        </p:blipFill>
        <p:spPr bwMode="auto">
          <a:xfrm>
            <a:off x="3851920" y="188640"/>
            <a:ext cx="4200525" cy="281668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42609550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pole tekstowe 17"/>
          <p:cNvSpPr txBox="1"/>
          <p:nvPr/>
        </p:nvSpPr>
        <p:spPr>
          <a:xfrm>
            <a:off x="467544" y="548680"/>
            <a:ext cx="4680520" cy="70788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l-PL" sz="4000" b="1" dirty="0" smtClean="0"/>
              <a:t>CECHY  LOGISTYKA </a:t>
            </a:r>
            <a:endParaRPr lang="pl-PL" sz="4000" b="1" dirty="0"/>
          </a:p>
        </p:txBody>
      </p:sp>
      <p:sp>
        <p:nvSpPr>
          <p:cNvPr id="19" name="Prostokąt 18"/>
          <p:cNvSpPr/>
          <p:nvPr/>
        </p:nvSpPr>
        <p:spPr>
          <a:xfrm>
            <a:off x="539552" y="1700808"/>
            <a:ext cx="5022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 smtClean="0">
                <a:solidFill>
                  <a:schemeClr val="tx2">
                    <a:lumMod val="10000"/>
                  </a:schemeClr>
                </a:solidFill>
              </a:rPr>
              <a:t>1.</a:t>
            </a:r>
            <a:r>
              <a:rPr lang="pl-PL" dirty="0" smtClean="0"/>
              <a:t> </a:t>
            </a:r>
            <a:r>
              <a:rPr lang="pl-PL" b="1" dirty="0" smtClean="0"/>
              <a:t>twórcze </a:t>
            </a:r>
            <a:r>
              <a:rPr lang="pl-PL" b="1" dirty="0"/>
              <a:t>myślenie i otwarte podejście do </a:t>
            </a:r>
            <a:r>
              <a:rPr lang="pl-PL" b="1" dirty="0" smtClean="0"/>
              <a:t>działań</a:t>
            </a:r>
          </a:p>
          <a:p>
            <a:r>
              <a:rPr lang="pl-PL" b="1" dirty="0"/>
              <a:t> </a:t>
            </a:r>
            <a:r>
              <a:rPr lang="pl-PL" b="1" dirty="0" smtClean="0"/>
              <a:t>   operacyjnych </a:t>
            </a:r>
            <a:r>
              <a:rPr lang="pl-PL" b="1" dirty="0"/>
              <a:t>i biznesowych</a:t>
            </a:r>
          </a:p>
        </p:txBody>
      </p:sp>
      <p:sp>
        <p:nvSpPr>
          <p:cNvPr id="20" name="Prostokąt 19"/>
          <p:cNvSpPr/>
          <p:nvPr/>
        </p:nvSpPr>
        <p:spPr>
          <a:xfrm>
            <a:off x="1043608" y="2708920"/>
            <a:ext cx="59579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chemeClr val="bg1"/>
                </a:solidFill>
              </a:rPr>
              <a:t>2.</a:t>
            </a:r>
            <a:r>
              <a:rPr lang="pl-PL" dirty="0"/>
              <a:t> </a:t>
            </a:r>
            <a:r>
              <a:rPr lang="pl-PL" b="1" dirty="0"/>
              <a:t>skłonność do podejmowania ryzyka powiązana </a:t>
            </a:r>
            <a:r>
              <a:rPr lang="pl-PL" b="1" dirty="0" smtClean="0"/>
              <a:t>z</a:t>
            </a:r>
          </a:p>
          <a:p>
            <a:r>
              <a:rPr lang="pl-PL" b="1" dirty="0"/>
              <a:t> </a:t>
            </a:r>
            <a:r>
              <a:rPr lang="pl-PL" b="1" dirty="0" smtClean="0"/>
              <a:t>   wysokim </a:t>
            </a:r>
            <a:r>
              <a:rPr lang="pl-PL" b="1" dirty="0"/>
              <a:t>stopniem </a:t>
            </a:r>
            <a:r>
              <a:rPr lang="pl-PL" b="1" dirty="0" smtClean="0"/>
              <a:t>odpowiedzialności  </a:t>
            </a:r>
            <a:r>
              <a:rPr lang="pl-PL" b="1" dirty="0"/>
              <a:t>i </a:t>
            </a:r>
            <a:r>
              <a:rPr lang="pl-PL" b="1" dirty="0" smtClean="0"/>
              <a:t> samodyscypliny</a:t>
            </a:r>
            <a:endParaRPr lang="pl-PL" b="1" dirty="0"/>
          </a:p>
        </p:txBody>
      </p:sp>
      <p:sp>
        <p:nvSpPr>
          <p:cNvPr id="21" name="Prostokąt 20"/>
          <p:cNvSpPr/>
          <p:nvPr/>
        </p:nvSpPr>
        <p:spPr>
          <a:xfrm>
            <a:off x="1979712" y="3573016"/>
            <a:ext cx="50218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chemeClr val="bg1"/>
                </a:solidFill>
              </a:rPr>
              <a:t>3.</a:t>
            </a:r>
            <a:r>
              <a:rPr lang="pl-PL" dirty="0">
                <a:solidFill>
                  <a:schemeClr val="bg1"/>
                </a:solidFill>
              </a:rPr>
              <a:t> </a:t>
            </a:r>
            <a:r>
              <a:rPr lang="pl-PL" b="1" dirty="0"/>
              <a:t>Samodzielność i umiejętność </a:t>
            </a:r>
            <a:r>
              <a:rPr lang="pl-PL" b="1" dirty="0" smtClean="0"/>
              <a:t>podejmowania</a:t>
            </a:r>
          </a:p>
          <a:p>
            <a:r>
              <a:rPr lang="pl-PL" b="1" dirty="0"/>
              <a:t> </a:t>
            </a:r>
            <a:r>
              <a:rPr lang="pl-PL" b="1" dirty="0" smtClean="0"/>
              <a:t>   </a:t>
            </a:r>
            <a:r>
              <a:rPr lang="pl-PL" b="1" dirty="0"/>
              <a:t>decyzji pod presją </a:t>
            </a:r>
            <a:r>
              <a:rPr lang="pl-PL" b="1" dirty="0" smtClean="0"/>
              <a:t>czasu </a:t>
            </a:r>
            <a:endParaRPr lang="pl-PL" b="1" dirty="0"/>
          </a:p>
        </p:txBody>
      </p:sp>
      <p:sp>
        <p:nvSpPr>
          <p:cNvPr id="22" name="Prostokąt 21"/>
          <p:cNvSpPr/>
          <p:nvPr/>
        </p:nvSpPr>
        <p:spPr>
          <a:xfrm>
            <a:off x="2934558" y="439075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b="1" dirty="0">
                <a:solidFill>
                  <a:schemeClr val="bg1"/>
                </a:solidFill>
              </a:rPr>
              <a:t>4.</a:t>
            </a:r>
            <a:r>
              <a:rPr lang="pl-PL" dirty="0"/>
              <a:t> </a:t>
            </a:r>
            <a:r>
              <a:rPr lang="pl-PL" b="1" dirty="0" smtClean="0"/>
              <a:t>otwartość </a:t>
            </a:r>
            <a:r>
              <a:rPr lang="pl-PL" b="1" dirty="0"/>
              <a:t>i </a:t>
            </a:r>
            <a:r>
              <a:rPr lang="pl-PL" b="1" dirty="0" smtClean="0"/>
              <a:t>komunikatywność w </a:t>
            </a:r>
            <a:r>
              <a:rPr lang="pl-PL" b="1" dirty="0"/>
              <a:t>stosunkach </a:t>
            </a:r>
            <a:endParaRPr lang="pl-PL" b="1" dirty="0" smtClean="0"/>
          </a:p>
          <a:p>
            <a:r>
              <a:rPr lang="pl-PL" b="1" dirty="0"/>
              <a:t> </a:t>
            </a:r>
            <a:r>
              <a:rPr lang="pl-PL" b="1" dirty="0" smtClean="0"/>
              <a:t>   międzyludzkich</a:t>
            </a:r>
            <a:endParaRPr lang="pl-PL" b="1" dirty="0"/>
          </a:p>
        </p:txBody>
      </p:sp>
      <p:sp>
        <p:nvSpPr>
          <p:cNvPr id="23" name="Prostokąt 22"/>
          <p:cNvSpPr/>
          <p:nvPr/>
        </p:nvSpPr>
        <p:spPr>
          <a:xfrm>
            <a:off x="3923928" y="522920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b="1" dirty="0">
                <a:solidFill>
                  <a:schemeClr val="bg1"/>
                </a:solidFill>
              </a:rPr>
              <a:t>5</a:t>
            </a:r>
            <a:r>
              <a:rPr lang="pl-PL" b="1" dirty="0" smtClean="0">
                <a:solidFill>
                  <a:schemeClr val="bg1"/>
                </a:solidFill>
              </a:rPr>
              <a:t>.</a:t>
            </a:r>
            <a:r>
              <a:rPr lang="pl-PL" dirty="0" smtClean="0"/>
              <a:t> </a:t>
            </a:r>
            <a:r>
              <a:rPr lang="pl-PL" b="1" dirty="0" smtClean="0"/>
              <a:t>entuzjazm </a:t>
            </a:r>
            <a:r>
              <a:rPr lang="pl-PL" b="1" dirty="0"/>
              <a:t>i </a:t>
            </a:r>
            <a:r>
              <a:rPr lang="pl-PL" b="1" dirty="0" smtClean="0"/>
              <a:t>zaangażowanie </a:t>
            </a:r>
            <a:r>
              <a:rPr lang="pl-PL" b="1" dirty="0"/>
              <a:t>w realizacji </a:t>
            </a:r>
            <a:endParaRPr lang="pl-PL" b="1" dirty="0" smtClean="0"/>
          </a:p>
          <a:p>
            <a:r>
              <a:rPr lang="pl-PL" b="1" dirty="0"/>
              <a:t> </a:t>
            </a:r>
            <a:r>
              <a:rPr lang="pl-PL" b="1" dirty="0" smtClean="0"/>
              <a:t>   zadań</a:t>
            </a:r>
            <a:endParaRPr lang="pl-PL" b="1" dirty="0"/>
          </a:p>
        </p:txBody>
      </p:sp>
      <p:pic>
        <p:nvPicPr>
          <p:cNvPr id="3074" name="Picture 2" descr="C:\Users\Barbara\Pictures\logistyka\womax-zdjecie-logistyk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49021" y="239713"/>
            <a:ext cx="2915074" cy="2613223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1863158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683568" y="902623"/>
            <a:ext cx="4176464" cy="707886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pl-PL" sz="4000" b="1" dirty="0" smtClean="0"/>
              <a:t>CECHY LOGISTYKA </a:t>
            </a:r>
            <a:endParaRPr lang="pl-PL" sz="4000" b="1" dirty="0"/>
          </a:p>
        </p:txBody>
      </p:sp>
      <p:sp>
        <p:nvSpPr>
          <p:cNvPr id="3" name="Prostokąt 2"/>
          <p:cNvSpPr/>
          <p:nvPr/>
        </p:nvSpPr>
        <p:spPr>
          <a:xfrm>
            <a:off x="610079" y="2132856"/>
            <a:ext cx="502230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chemeClr val="bg1"/>
                </a:solidFill>
              </a:rPr>
              <a:t>6</a:t>
            </a:r>
            <a:r>
              <a:rPr lang="pl-PL" b="1" dirty="0" smtClean="0">
                <a:solidFill>
                  <a:schemeClr val="bg1"/>
                </a:solidFill>
              </a:rPr>
              <a:t>.</a:t>
            </a:r>
            <a:r>
              <a:rPr lang="pl-PL" dirty="0" smtClean="0"/>
              <a:t> </a:t>
            </a:r>
            <a:r>
              <a:rPr lang="pl-PL" b="1" dirty="0" smtClean="0"/>
              <a:t>umiejętność </a:t>
            </a:r>
            <a:r>
              <a:rPr lang="pl-PL" b="1" dirty="0"/>
              <a:t>kierowania kilkoma zadaniami i </a:t>
            </a:r>
            <a:endParaRPr lang="pl-PL" b="1" dirty="0" smtClean="0"/>
          </a:p>
          <a:p>
            <a:r>
              <a:rPr lang="pl-PL" b="1" dirty="0"/>
              <a:t> </a:t>
            </a:r>
            <a:r>
              <a:rPr lang="pl-PL" b="1" dirty="0" smtClean="0"/>
              <a:t>   globalnego </a:t>
            </a:r>
            <a:r>
              <a:rPr lang="pl-PL" b="1" dirty="0"/>
              <a:t>widzenia celu </a:t>
            </a:r>
            <a:r>
              <a:rPr lang="pl-PL" b="1" dirty="0" smtClean="0"/>
              <a:t>działania</a:t>
            </a:r>
            <a:endParaRPr lang="pl-PL" b="1" dirty="0"/>
          </a:p>
        </p:txBody>
      </p:sp>
      <p:sp>
        <p:nvSpPr>
          <p:cNvPr id="4" name="Prostokąt 3"/>
          <p:cNvSpPr/>
          <p:nvPr/>
        </p:nvSpPr>
        <p:spPr>
          <a:xfrm>
            <a:off x="1427547" y="3140968"/>
            <a:ext cx="4444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b="1" dirty="0">
                <a:solidFill>
                  <a:schemeClr val="bg1"/>
                </a:solidFill>
              </a:rPr>
              <a:t>7.</a:t>
            </a:r>
            <a:r>
              <a:rPr lang="pl-PL" dirty="0"/>
              <a:t> </a:t>
            </a:r>
            <a:r>
              <a:rPr lang="pl-PL" b="1" dirty="0" smtClean="0"/>
              <a:t>jasny </a:t>
            </a:r>
            <a:r>
              <a:rPr lang="pl-PL" b="1" dirty="0"/>
              <a:t>i zwięzły sposób </a:t>
            </a:r>
            <a:r>
              <a:rPr lang="pl-PL" b="1" dirty="0" smtClean="0"/>
              <a:t>formułowania myśli</a:t>
            </a:r>
            <a:endParaRPr lang="pl-PL" b="1" dirty="0"/>
          </a:p>
        </p:txBody>
      </p:sp>
      <p:sp>
        <p:nvSpPr>
          <p:cNvPr id="5" name="Prostokąt 4"/>
          <p:cNvSpPr/>
          <p:nvPr/>
        </p:nvSpPr>
        <p:spPr>
          <a:xfrm>
            <a:off x="2195736" y="3717032"/>
            <a:ext cx="64259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chemeClr val="bg1"/>
                </a:solidFill>
              </a:rPr>
              <a:t>8</a:t>
            </a:r>
            <a:r>
              <a:rPr lang="pl-PL" b="1" dirty="0" smtClean="0">
                <a:solidFill>
                  <a:schemeClr val="bg1"/>
                </a:solidFill>
              </a:rPr>
              <a:t>.</a:t>
            </a:r>
            <a:r>
              <a:rPr lang="pl-PL" dirty="0" smtClean="0"/>
              <a:t> </a:t>
            </a:r>
            <a:r>
              <a:rPr lang="pl-PL" b="1" dirty="0" smtClean="0"/>
              <a:t>zdolność analitycznego,  przyczynowo skutkowego  myślenia</a:t>
            </a:r>
          </a:p>
          <a:p>
            <a:r>
              <a:rPr lang="pl-PL" b="1" dirty="0"/>
              <a:t> </a:t>
            </a:r>
            <a:r>
              <a:rPr lang="pl-PL" b="1" dirty="0" smtClean="0"/>
              <a:t>   </a:t>
            </a:r>
            <a:r>
              <a:rPr lang="pl-PL" b="1" dirty="0"/>
              <a:t>oraz syntetycznego przedstawiania zadań i celów działania</a:t>
            </a:r>
          </a:p>
        </p:txBody>
      </p:sp>
      <p:sp>
        <p:nvSpPr>
          <p:cNvPr id="6" name="Prostokąt 5"/>
          <p:cNvSpPr/>
          <p:nvPr/>
        </p:nvSpPr>
        <p:spPr>
          <a:xfrm>
            <a:off x="2891698" y="4581128"/>
            <a:ext cx="54006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chemeClr val="bg1"/>
                </a:solidFill>
              </a:rPr>
              <a:t>9.</a:t>
            </a:r>
            <a:r>
              <a:rPr lang="pl-PL" dirty="0"/>
              <a:t> </a:t>
            </a:r>
            <a:r>
              <a:rPr lang="pl-PL" b="1" dirty="0"/>
              <a:t>systemowe i zintegrowane widzenie konsekwencji </a:t>
            </a:r>
            <a:endParaRPr lang="pl-PL" b="1" dirty="0" smtClean="0"/>
          </a:p>
          <a:p>
            <a:r>
              <a:rPr lang="pl-PL" b="1" dirty="0"/>
              <a:t> </a:t>
            </a:r>
            <a:r>
              <a:rPr lang="pl-PL" b="1" dirty="0" smtClean="0"/>
              <a:t>    podejmowanych </a:t>
            </a:r>
            <a:r>
              <a:rPr lang="pl-PL" b="1" dirty="0"/>
              <a:t>decyzji</a:t>
            </a:r>
          </a:p>
        </p:txBody>
      </p:sp>
      <p:sp>
        <p:nvSpPr>
          <p:cNvPr id="7" name="Prostokąt 6"/>
          <p:cNvSpPr/>
          <p:nvPr/>
        </p:nvSpPr>
        <p:spPr>
          <a:xfrm>
            <a:off x="3563888" y="5373216"/>
            <a:ext cx="4824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b="1" dirty="0">
                <a:solidFill>
                  <a:schemeClr val="bg1"/>
                </a:solidFill>
              </a:rPr>
              <a:t>10.</a:t>
            </a:r>
            <a:r>
              <a:rPr lang="pl-PL" dirty="0"/>
              <a:t> </a:t>
            </a:r>
            <a:r>
              <a:rPr lang="pl-PL" b="1" dirty="0"/>
              <a:t>operatywność i bardzo dobra </a:t>
            </a:r>
            <a:r>
              <a:rPr lang="pl-PL" b="1" dirty="0" smtClean="0"/>
              <a:t>organizacja</a:t>
            </a:r>
          </a:p>
          <a:p>
            <a:r>
              <a:rPr lang="pl-PL" b="1" dirty="0"/>
              <a:t> </a:t>
            </a:r>
            <a:r>
              <a:rPr lang="pl-PL" b="1" dirty="0" smtClean="0"/>
              <a:t>      </a:t>
            </a:r>
            <a:r>
              <a:rPr lang="pl-PL" b="1" dirty="0"/>
              <a:t>pracy oraz umiejętność zarządzania czasem</a:t>
            </a:r>
          </a:p>
        </p:txBody>
      </p:sp>
      <p:pic>
        <p:nvPicPr>
          <p:cNvPr id="4098" name="Picture 2" descr="C:\Users\Barbara\Pictures\logistyka\womax-zdjecie-logistyka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6740" y="535806"/>
            <a:ext cx="2714948" cy="258074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261773742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6516" y="4032659"/>
            <a:ext cx="2819400" cy="220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 descr="C:\Users\Barbara\Pictures\logistyka\36 - Kopia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4357" y="5732099"/>
            <a:ext cx="1584176" cy="730374"/>
          </a:xfrm>
          <a:prstGeom prst="trapezoid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Barbara\Pictures\logistyka\20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2256810"/>
            <a:ext cx="2317798" cy="150533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Prostokąt 30"/>
          <p:cNvSpPr/>
          <p:nvPr/>
        </p:nvSpPr>
        <p:spPr>
          <a:xfrm>
            <a:off x="1259632" y="620688"/>
            <a:ext cx="6264696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>
                <a:ln w="1905">
                  <a:solidFill>
                    <a:srgbClr val="A27242"/>
                  </a:solidFill>
                </a:ln>
                <a:solidFill>
                  <a:srgbClr val="FFC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haroni" pitchFamily="2" charset="-79"/>
                <a:cs typeface="Aharoni" pitchFamily="2" charset="-79"/>
              </a:rPr>
              <a:t>LOGISTYK</a:t>
            </a:r>
            <a:r>
              <a:rPr lang="pl-PL" sz="2800" b="1" dirty="0">
                <a:ln w="1905">
                  <a:solidFill>
                    <a:srgbClr val="A27242"/>
                  </a:solidFill>
                </a:ln>
                <a:solidFill>
                  <a:schemeClr val="accent1">
                    <a:lumMod val="40000"/>
                    <a:lumOff val="60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</a:t>
            </a:r>
            <a:endParaRPr lang="pl-PL" sz="2800" b="1" dirty="0" smtClean="0">
              <a:ln w="1905">
                <a:solidFill>
                  <a:srgbClr val="A27242"/>
                </a:solidFill>
              </a:ln>
              <a:solidFill>
                <a:schemeClr val="accent1">
                  <a:lumMod val="40000"/>
                  <a:lumOff val="60000"/>
                </a:schemeClr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  <a:p>
            <a:r>
              <a:rPr lang="pl-PL" dirty="0" smtClean="0"/>
              <a:t>może </a:t>
            </a:r>
            <a:r>
              <a:rPr lang="pl-PL" dirty="0"/>
              <a:t>pracować jako specjalista do spraw:</a:t>
            </a:r>
          </a:p>
        </p:txBody>
      </p:sp>
      <p:sp>
        <p:nvSpPr>
          <p:cNvPr id="1024" name="Prostokąt 1023"/>
          <p:cNvSpPr/>
          <p:nvPr/>
        </p:nvSpPr>
        <p:spPr>
          <a:xfrm>
            <a:off x="534516" y="1916832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Clr>
                <a:schemeClr val="accent1"/>
              </a:buClr>
              <a:buSzPct val="150000"/>
              <a:buFont typeface="Arial" pitchFamily="34" charset="0"/>
              <a:buChar char="•"/>
            </a:pPr>
            <a:r>
              <a:rPr lang="pl-PL" b="1" dirty="0"/>
              <a:t>gospodarki </a:t>
            </a:r>
            <a:r>
              <a:rPr lang="pl-PL" b="1" dirty="0" smtClean="0"/>
              <a:t>odpadami</a:t>
            </a:r>
            <a:endParaRPr lang="pl-PL" b="1" dirty="0"/>
          </a:p>
          <a:p>
            <a:pPr marL="285750" indent="-285750">
              <a:buClr>
                <a:schemeClr val="accent1"/>
              </a:buClr>
              <a:buSzPct val="150000"/>
              <a:buFont typeface="Arial" pitchFamily="34" charset="0"/>
              <a:buChar char="•"/>
            </a:pPr>
            <a:r>
              <a:rPr lang="pl-PL" b="1" dirty="0" smtClean="0"/>
              <a:t>produkcji </a:t>
            </a:r>
            <a:r>
              <a:rPr lang="pl-PL" b="1" dirty="0"/>
              <a:t>i zapasów</a:t>
            </a:r>
          </a:p>
          <a:p>
            <a:pPr marL="285750" indent="-285750">
              <a:buClr>
                <a:schemeClr val="accent1"/>
              </a:buClr>
              <a:buSzPct val="150000"/>
              <a:buFont typeface="Arial" pitchFamily="34" charset="0"/>
              <a:buChar char="•"/>
            </a:pPr>
            <a:r>
              <a:rPr lang="pl-PL" b="1" dirty="0" smtClean="0"/>
              <a:t>gospodarki materiałowej</a:t>
            </a:r>
          </a:p>
          <a:p>
            <a:pPr marL="285750" indent="-285750">
              <a:buClr>
                <a:schemeClr val="accent1"/>
              </a:buClr>
              <a:buSzPct val="150000"/>
              <a:buFont typeface="Arial" pitchFamily="34" charset="0"/>
              <a:buChar char="•"/>
            </a:pPr>
            <a:r>
              <a:rPr lang="pl-PL" b="1" dirty="0" smtClean="0"/>
              <a:t>pakowania </a:t>
            </a:r>
            <a:r>
              <a:rPr lang="pl-PL" b="1" dirty="0"/>
              <a:t>i opakowań</a:t>
            </a:r>
          </a:p>
          <a:p>
            <a:pPr marL="285750" indent="-285750">
              <a:buClr>
                <a:schemeClr val="accent1"/>
              </a:buClr>
              <a:buSzPct val="150000"/>
              <a:buFont typeface="Arial" pitchFamily="34" charset="0"/>
              <a:buChar char="•"/>
            </a:pPr>
            <a:r>
              <a:rPr lang="pl-PL" b="1" dirty="0" smtClean="0"/>
              <a:t>transportu wewnętrznego</a:t>
            </a:r>
          </a:p>
          <a:p>
            <a:pPr marL="285750" indent="-285750">
              <a:buClr>
                <a:schemeClr val="accent1"/>
              </a:buClr>
              <a:buSzPct val="150000"/>
              <a:buFont typeface="Arial" pitchFamily="34" charset="0"/>
              <a:buChar char="•"/>
            </a:pPr>
            <a:r>
              <a:rPr lang="pl-PL" b="1" dirty="0" smtClean="0"/>
              <a:t>planowania </a:t>
            </a:r>
            <a:r>
              <a:rPr lang="pl-PL" b="1" dirty="0"/>
              <a:t>i zakupów</a:t>
            </a:r>
          </a:p>
          <a:p>
            <a:pPr marL="285750" indent="-285750">
              <a:buClr>
                <a:schemeClr val="accent1"/>
              </a:buClr>
              <a:buSzPct val="150000"/>
              <a:buFont typeface="Arial" pitchFamily="34" charset="0"/>
              <a:buChar char="•"/>
            </a:pPr>
            <a:r>
              <a:rPr lang="pl-PL" b="1" dirty="0"/>
              <a:t>handlu elektronicznego</a:t>
            </a:r>
          </a:p>
          <a:p>
            <a:pPr marL="285750" indent="-285750">
              <a:buClr>
                <a:schemeClr val="accent1"/>
              </a:buClr>
              <a:buSzPct val="150000"/>
              <a:buFont typeface="Arial" pitchFamily="34" charset="0"/>
              <a:buChar char="•"/>
            </a:pPr>
            <a:r>
              <a:rPr lang="pl-PL" b="1" dirty="0"/>
              <a:t>przetwarzania informacji  w dystrybucji</a:t>
            </a:r>
          </a:p>
          <a:p>
            <a:pPr marL="285750" indent="-285750">
              <a:buClr>
                <a:schemeClr val="accent1"/>
              </a:buClr>
              <a:buSzPct val="150000"/>
              <a:buFont typeface="Arial" pitchFamily="34" charset="0"/>
              <a:buChar char="•"/>
            </a:pPr>
            <a:r>
              <a:rPr lang="pl-PL" b="1" dirty="0"/>
              <a:t>miejskich usług infrastrukturalnych</a:t>
            </a:r>
          </a:p>
          <a:p>
            <a:pPr marL="285750" indent="-285750">
              <a:buClr>
                <a:schemeClr val="accent1"/>
              </a:buClr>
              <a:buSzPct val="150000"/>
              <a:buFont typeface="Arial" pitchFamily="34" charset="0"/>
              <a:buChar char="•"/>
            </a:pPr>
            <a:r>
              <a:rPr lang="pl-PL" b="1" dirty="0"/>
              <a:t>sprzedaży i prognozowania popytu</a:t>
            </a:r>
          </a:p>
        </p:txBody>
      </p:sp>
    </p:spTree>
    <p:extLst>
      <p:ext uri="{BB962C8B-B14F-4D97-AF65-F5344CB8AC3E}">
        <p14:creationId xmlns="" xmlns:p14="http://schemas.microsoft.com/office/powerpoint/2010/main" val="13486535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rostokąt 1"/>
          <p:cNvSpPr/>
          <p:nvPr/>
        </p:nvSpPr>
        <p:spPr>
          <a:xfrm>
            <a:off x="611560" y="836712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pl-PL" dirty="0" smtClean="0"/>
              <a:t>Każdy</a:t>
            </a:r>
            <a:r>
              <a:rPr lang="pl-PL" dirty="0"/>
              <a:t>, zarówno aspirujący i uczący się jak </a:t>
            </a:r>
            <a:r>
              <a:rPr lang="pl-PL" dirty="0" smtClean="0"/>
              <a:t>też </a:t>
            </a:r>
            <a:r>
              <a:rPr lang="pl-PL" dirty="0"/>
              <a:t>wykształcony </a:t>
            </a:r>
            <a:r>
              <a:rPr lang="pl-PL" dirty="0" smtClean="0"/>
              <a:t> logistyk  </a:t>
            </a:r>
            <a:r>
              <a:rPr lang="pl-PL" dirty="0"/>
              <a:t>zna </a:t>
            </a:r>
            <a:r>
              <a:rPr lang="pl-PL" dirty="0" smtClean="0"/>
              <a:t> swoje  logistyczne</a:t>
            </a:r>
          </a:p>
          <a:p>
            <a:pPr algn="just"/>
            <a:r>
              <a:rPr lang="pl-PL" b="1" dirty="0" smtClean="0"/>
              <a:t>7 REGUŁ  </a:t>
            </a:r>
            <a:r>
              <a:rPr lang="pl-PL" dirty="0" smtClean="0"/>
              <a:t>cechujących </a:t>
            </a:r>
            <a:r>
              <a:rPr lang="pl-PL" dirty="0"/>
              <a:t>pracę logistyka w firmie</a:t>
            </a:r>
            <a:r>
              <a:rPr lang="pl-PL" dirty="0" smtClean="0"/>
              <a:t>:</a:t>
            </a:r>
            <a:endParaRPr lang="pl-PL" dirty="0"/>
          </a:p>
        </p:txBody>
      </p:sp>
      <p:grpSp>
        <p:nvGrpSpPr>
          <p:cNvPr id="6" name="Grupa 5"/>
          <p:cNvGrpSpPr/>
          <p:nvPr/>
        </p:nvGrpSpPr>
        <p:grpSpPr>
          <a:xfrm>
            <a:off x="683568" y="2105231"/>
            <a:ext cx="7615984" cy="1891201"/>
            <a:chOff x="1237244" y="282367"/>
            <a:chExt cx="7744289" cy="5568538"/>
          </a:xfrm>
        </p:grpSpPr>
        <p:sp>
          <p:nvSpPr>
            <p:cNvPr id="7" name="Dowolny kształt 6"/>
            <p:cNvSpPr/>
            <p:nvPr/>
          </p:nvSpPr>
          <p:spPr>
            <a:xfrm>
              <a:off x="1237244" y="2034480"/>
              <a:ext cx="1235424" cy="3816425"/>
            </a:xfrm>
            <a:custGeom>
              <a:avLst/>
              <a:gdLst>
                <a:gd name="connsiteX0" fmla="*/ 0 w 1235424"/>
                <a:gd name="connsiteY0" fmla="*/ 123542 h 3816424"/>
                <a:gd name="connsiteX1" fmla="*/ 123542 w 1235424"/>
                <a:gd name="connsiteY1" fmla="*/ 0 h 3816424"/>
                <a:gd name="connsiteX2" fmla="*/ 1111882 w 1235424"/>
                <a:gd name="connsiteY2" fmla="*/ 0 h 3816424"/>
                <a:gd name="connsiteX3" fmla="*/ 1235424 w 1235424"/>
                <a:gd name="connsiteY3" fmla="*/ 123542 h 3816424"/>
                <a:gd name="connsiteX4" fmla="*/ 1235424 w 1235424"/>
                <a:gd name="connsiteY4" fmla="*/ 3692882 h 3816424"/>
                <a:gd name="connsiteX5" fmla="*/ 1111882 w 1235424"/>
                <a:gd name="connsiteY5" fmla="*/ 3816424 h 3816424"/>
                <a:gd name="connsiteX6" fmla="*/ 123542 w 1235424"/>
                <a:gd name="connsiteY6" fmla="*/ 3816424 h 3816424"/>
                <a:gd name="connsiteX7" fmla="*/ 0 w 1235424"/>
                <a:gd name="connsiteY7" fmla="*/ 3692882 h 3816424"/>
                <a:gd name="connsiteX8" fmla="*/ 0 w 1235424"/>
                <a:gd name="connsiteY8" fmla="*/ 123542 h 3816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35424" h="3816424">
                  <a:moveTo>
                    <a:pt x="0" y="123542"/>
                  </a:moveTo>
                  <a:cubicBezTo>
                    <a:pt x="0" y="55312"/>
                    <a:pt x="55312" y="0"/>
                    <a:pt x="123542" y="0"/>
                  </a:cubicBezTo>
                  <a:lnTo>
                    <a:pt x="1111882" y="0"/>
                  </a:lnTo>
                  <a:cubicBezTo>
                    <a:pt x="1180112" y="0"/>
                    <a:pt x="1235424" y="55312"/>
                    <a:pt x="1235424" y="123542"/>
                  </a:cubicBezTo>
                  <a:lnTo>
                    <a:pt x="1235424" y="3692882"/>
                  </a:lnTo>
                  <a:cubicBezTo>
                    <a:pt x="1235424" y="3761112"/>
                    <a:pt x="1180112" y="3816424"/>
                    <a:pt x="1111882" y="3816424"/>
                  </a:cubicBezTo>
                  <a:lnTo>
                    <a:pt x="123542" y="3816424"/>
                  </a:lnTo>
                  <a:cubicBezTo>
                    <a:pt x="55312" y="3816424"/>
                    <a:pt x="0" y="3761112"/>
                    <a:pt x="0" y="3692882"/>
                  </a:cubicBezTo>
                  <a:lnTo>
                    <a:pt x="0" y="123542"/>
                  </a:lnTo>
                  <a:close/>
                </a:path>
              </a:pathLst>
            </a:custGeom>
            <a:solidFill>
              <a:srgbClr val="F0A22E">
                <a:alpha val="87059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3792" tIns="1640361" rIns="113792" bIns="877078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1600" b="1" kern="1200" dirty="0" smtClean="0">
                  <a:solidFill>
                    <a:schemeClr val="accent6">
                      <a:lumMod val="50000"/>
                    </a:schemeClr>
                  </a:solidFill>
                </a:rPr>
                <a:t>Właściwy produkt</a:t>
              </a:r>
              <a:endParaRPr lang="pl-PL" sz="1600" kern="12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9" name="Dowolny kształt 8"/>
            <p:cNvSpPr/>
            <p:nvPr/>
          </p:nvSpPr>
          <p:spPr>
            <a:xfrm>
              <a:off x="2285054" y="430493"/>
              <a:ext cx="1235424" cy="3816425"/>
            </a:xfrm>
            <a:custGeom>
              <a:avLst/>
              <a:gdLst>
                <a:gd name="connsiteX0" fmla="*/ 0 w 1235424"/>
                <a:gd name="connsiteY0" fmla="*/ 123542 h 3816424"/>
                <a:gd name="connsiteX1" fmla="*/ 123542 w 1235424"/>
                <a:gd name="connsiteY1" fmla="*/ 0 h 3816424"/>
                <a:gd name="connsiteX2" fmla="*/ 1111882 w 1235424"/>
                <a:gd name="connsiteY2" fmla="*/ 0 h 3816424"/>
                <a:gd name="connsiteX3" fmla="*/ 1235424 w 1235424"/>
                <a:gd name="connsiteY3" fmla="*/ 123542 h 3816424"/>
                <a:gd name="connsiteX4" fmla="*/ 1235424 w 1235424"/>
                <a:gd name="connsiteY4" fmla="*/ 3692882 h 3816424"/>
                <a:gd name="connsiteX5" fmla="*/ 1111882 w 1235424"/>
                <a:gd name="connsiteY5" fmla="*/ 3816424 h 3816424"/>
                <a:gd name="connsiteX6" fmla="*/ 123542 w 1235424"/>
                <a:gd name="connsiteY6" fmla="*/ 3816424 h 3816424"/>
                <a:gd name="connsiteX7" fmla="*/ 0 w 1235424"/>
                <a:gd name="connsiteY7" fmla="*/ 3692882 h 3816424"/>
                <a:gd name="connsiteX8" fmla="*/ 0 w 1235424"/>
                <a:gd name="connsiteY8" fmla="*/ 123542 h 3816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35424" h="3816424">
                  <a:moveTo>
                    <a:pt x="0" y="123542"/>
                  </a:moveTo>
                  <a:cubicBezTo>
                    <a:pt x="0" y="55312"/>
                    <a:pt x="55312" y="0"/>
                    <a:pt x="123542" y="0"/>
                  </a:cubicBezTo>
                  <a:lnTo>
                    <a:pt x="1111882" y="0"/>
                  </a:lnTo>
                  <a:cubicBezTo>
                    <a:pt x="1180112" y="0"/>
                    <a:pt x="1235424" y="55312"/>
                    <a:pt x="1235424" y="123542"/>
                  </a:cubicBezTo>
                  <a:lnTo>
                    <a:pt x="1235424" y="3692882"/>
                  </a:lnTo>
                  <a:cubicBezTo>
                    <a:pt x="1235424" y="3761112"/>
                    <a:pt x="1180112" y="3816424"/>
                    <a:pt x="1111882" y="3816424"/>
                  </a:cubicBezTo>
                  <a:lnTo>
                    <a:pt x="123542" y="3816424"/>
                  </a:lnTo>
                  <a:cubicBezTo>
                    <a:pt x="55312" y="3816424"/>
                    <a:pt x="0" y="3761112"/>
                    <a:pt x="0" y="3692882"/>
                  </a:cubicBezTo>
                  <a:lnTo>
                    <a:pt x="0" y="123542"/>
                  </a:lnTo>
                  <a:close/>
                </a:path>
              </a:pathLst>
            </a:custGeom>
            <a:solidFill>
              <a:srgbClr val="F0A22E">
                <a:alpha val="74118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3792" tIns="1640361" rIns="113792" bIns="877078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1600" b="1" kern="1200" dirty="0" smtClean="0">
                  <a:solidFill>
                    <a:schemeClr val="accent6">
                      <a:lumMod val="50000"/>
                    </a:schemeClr>
                  </a:solidFill>
                </a:rPr>
                <a:t>Właściwa ilość </a:t>
              </a:r>
              <a:endParaRPr lang="pl-PL" sz="1600" b="1" kern="12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11" name="Dowolny kształt 10"/>
            <p:cNvSpPr/>
            <p:nvPr/>
          </p:nvSpPr>
          <p:spPr>
            <a:xfrm>
              <a:off x="3360656" y="2034480"/>
              <a:ext cx="1235424" cy="3816425"/>
            </a:xfrm>
            <a:custGeom>
              <a:avLst/>
              <a:gdLst>
                <a:gd name="connsiteX0" fmla="*/ 0 w 1235424"/>
                <a:gd name="connsiteY0" fmla="*/ 123542 h 3816424"/>
                <a:gd name="connsiteX1" fmla="*/ 123542 w 1235424"/>
                <a:gd name="connsiteY1" fmla="*/ 0 h 3816424"/>
                <a:gd name="connsiteX2" fmla="*/ 1111882 w 1235424"/>
                <a:gd name="connsiteY2" fmla="*/ 0 h 3816424"/>
                <a:gd name="connsiteX3" fmla="*/ 1235424 w 1235424"/>
                <a:gd name="connsiteY3" fmla="*/ 123542 h 3816424"/>
                <a:gd name="connsiteX4" fmla="*/ 1235424 w 1235424"/>
                <a:gd name="connsiteY4" fmla="*/ 3692882 h 3816424"/>
                <a:gd name="connsiteX5" fmla="*/ 1111882 w 1235424"/>
                <a:gd name="connsiteY5" fmla="*/ 3816424 h 3816424"/>
                <a:gd name="connsiteX6" fmla="*/ 123542 w 1235424"/>
                <a:gd name="connsiteY6" fmla="*/ 3816424 h 3816424"/>
                <a:gd name="connsiteX7" fmla="*/ 0 w 1235424"/>
                <a:gd name="connsiteY7" fmla="*/ 3692882 h 3816424"/>
                <a:gd name="connsiteX8" fmla="*/ 0 w 1235424"/>
                <a:gd name="connsiteY8" fmla="*/ 123542 h 3816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35424" h="3816424">
                  <a:moveTo>
                    <a:pt x="0" y="123542"/>
                  </a:moveTo>
                  <a:cubicBezTo>
                    <a:pt x="0" y="55312"/>
                    <a:pt x="55312" y="0"/>
                    <a:pt x="123542" y="0"/>
                  </a:cubicBezTo>
                  <a:lnTo>
                    <a:pt x="1111882" y="0"/>
                  </a:lnTo>
                  <a:cubicBezTo>
                    <a:pt x="1180112" y="0"/>
                    <a:pt x="1235424" y="55312"/>
                    <a:pt x="1235424" y="123542"/>
                  </a:cubicBezTo>
                  <a:lnTo>
                    <a:pt x="1235424" y="3692882"/>
                  </a:lnTo>
                  <a:cubicBezTo>
                    <a:pt x="1235424" y="3761112"/>
                    <a:pt x="1180112" y="3816424"/>
                    <a:pt x="1111882" y="3816424"/>
                  </a:cubicBezTo>
                  <a:lnTo>
                    <a:pt x="123542" y="3816424"/>
                  </a:lnTo>
                  <a:cubicBezTo>
                    <a:pt x="55312" y="3816424"/>
                    <a:pt x="0" y="3761112"/>
                    <a:pt x="0" y="3692882"/>
                  </a:cubicBezTo>
                  <a:lnTo>
                    <a:pt x="0" y="123542"/>
                  </a:lnTo>
                  <a:close/>
                </a:path>
              </a:pathLst>
            </a:custGeom>
            <a:solidFill>
              <a:srgbClr val="F0A22E">
                <a:alpha val="61176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3792" tIns="1640361" rIns="113792" bIns="877078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1600" b="1" kern="1200" dirty="0" smtClean="0">
                  <a:solidFill>
                    <a:schemeClr val="accent6">
                      <a:lumMod val="50000"/>
                    </a:schemeClr>
                  </a:solidFill>
                </a:rPr>
                <a:t>Właściwy stan </a:t>
              </a:r>
              <a:endParaRPr lang="pl-PL" sz="1600" b="1" kern="12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13" name="Dowolny kształt 12"/>
            <p:cNvSpPr/>
            <p:nvPr/>
          </p:nvSpPr>
          <p:spPr>
            <a:xfrm>
              <a:off x="4458973" y="430493"/>
              <a:ext cx="1235424" cy="3816425"/>
            </a:xfrm>
            <a:custGeom>
              <a:avLst/>
              <a:gdLst>
                <a:gd name="connsiteX0" fmla="*/ 0 w 1235424"/>
                <a:gd name="connsiteY0" fmla="*/ 123542 h 3816424"/>
                <a:gd name="connsiteX1" fmla="*/ 123542 w 1235424"/>
                <a:gd name="connsiteY1" fmla="*/ 0 h 3816424"/>
                <a:gd name="connsiteX2" fmla="*/ 1111882 w 1235424"/>
                <a:gd name="connsiteY2" fmla="*/ 0 h 3816424"/>
                <a:gd name="connsiteX3" fmla="*/ 1235424 w 1235424"/>
                <a:gd name="connsiteY3" fmla="*/ 123542 h 3816424"/>
                <a:gd name="connsiteX4" fmla="*/ 1235424 w 1235424"/>
                <a:gd name="connsiteY4" fmla="*/ 3692882 h 3816424"/>
                <a:gd name="connsiteX5" fmla="*/ 1111882 w 1235424"/>
                <a:gd name="connsiteY5" fmla="*/ 3816424 h 3816424"/>
                <a:gd name="connsiteX6" fmla="*/ 123542 w 1235424"/>
                <a:gd name="connsiteY6" fmla="*/ 3816424 h 3816424"/>
                <a:gd name="connsiteX7" fmla="*/ 0 w 1235424"/>
                <a:gd name="connsiteY7" fmla="*/ 3692882 h 3816424"/>
                <a:gd name="connsiteX8" fmla="*/ 0 w 1235424"/>
                <a:gd name="connsiteY8" fmla="*/ 123542 h 3816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35424" h="3816424">
                  <a:moveTo>
                    <a:pt x="0" y="123542"/>
                  </a:moveTo>
                  <a:cubicBezTo>
                    <a:pt x="0" y="55312"/>
                    <a:pt x="55312" y="0"/>
                    <a:pt x="123542" y="0"/>
                  </a:cubicBezTo>
                  <a:lnTo>
                    <a:pt x="1111882" y="0"/>
                  </a:lnTo>
                  <a:cubicBezTo>
                    <a:pt x="1180112" y="0"/>
                    <a:pt x="1235424" y="55312"/>
                    <a:pt x="1235424" y="123542"/>
                  </a:cubicBezTo>
                  <a:lnTo>
                    <a:pt x="1235424" y="3692882"/>
                  </a:lnTo>
                  <a:cubicBezTo>
                    <a:pt x="1235424" y="3761112"/>
                    <a:pt x="1180112" y="3816424"/>
                    <a:pt x="1111882" y="3816424"/>
                  </a:cubicBezTo>
                  <a:lnTo>
                    <a:pt x="123542" y="3816424"/>
                  </a:lnTo>
                  <a:cubicBezTo>
                    <a:pt x="55312" y="3816424"/>
                    <a:pt x="0" y="3761112"/>
                    <a:pt x="0" y="3692882"/>
                  </a:cubicBezTo>
                  <a:lnTo>
                    <a:pt x="0" y="123542"/>
                  </a:lnTo>
                  <a:close/>
                </a:path>
              </a:pathLst>
            </a:custGeom>
            <a:solidFill>
              <a:srgbClr val="F0A22E">
                <a:alpha val="58039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3792" tIns="1640361" rIns="113792" bIns="877078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1600" b="1" kern="1200" dirty="0" smtClean="0">
                  <a:solidFill>
                    <a:schemeClr val="accent6">
                      <a:lumMod val="50000"/>
                    </a:schemeClr>
                  </a:solidFill>
                </a:rPr>
                <a:t>Właściwe miejsce </a:t>
              </a:r>
              <a:endParaRPr lang="pl-PL" sz="1600" b="1" kern="12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15" name="Dowolny kształt 14"/>
            <p:cNvSpPr/>
            <p:nvPr/>
          </p:nvSpPr>
          <p:spPr>
            <a:xfrm>
              <a:off x="5557289" y="1958227"/>
              <a:ext cx="1235424" cy="3816425"/>
            </a:xfrm>
            <a:custGeom>
              <a:avLst/>
              <a:gdLst>
                <a:gd name="connsiteX0" fmla="*/ 0 w 1235424"/>
                <a:gd name="connsiteY0" fmla="*/ 123542 h 3816424"/>
                <a:gd name="connsiteX1" fmla="*/ 123542 w 1235424"/>
                <a:gd name="connsiteY1" fmla="*/ 0 h 3816424"/>
                <a:gd name="connsiteX2" fmla="*/ 1111882 w 1235424"/>
                <a:gd name="connsiteY2" fmla="*/ 0 h 3816424"/>
                <a:gd name="connsiteX3" fmla="*/ 1235424 w 1235424"/>
                <a:gd name="connsiteY3" fmla="*/ 123542 h 3816424"/>
                <a:gd name="connsiteX4" fmla="*/ 1235424 w 1235424"/>
                <a:gd name="connsiteY4" fmla="*/ 3692882 h 3816424"/>
                <a:gd name="connsiteX5" fmla="*/ 1111882 w 1235424"/>
                <a:gd name="connsiteY5" fmla="*/ 3816424 h 3816424"/>
                <a:gd name="connsiteX6" fmla="*/ 123542 w 1235424"/>
                <a:gd name="connsiteY6" fmla="*/ 3816424 h 3816424"/>
                <a:gd name="connsiteX7" fmla="*/ 0 w 1235424"/>
                <a:gd name="connsiteY7" fmla="*/ 3692882 h 3816424"/>
                <a:gd name="connsiteX8" fmla="*/ 0 w 1235424"/>
                <a:gd name="connsiteY8" fmla="*/ 123542 h 3816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35424" h="3816424">
                  <a:moveTo>
                    <a:pt x="0" y="123542"/>
                  </a:moveTo>
                  <a:cubicBezTo>
                    <a:pt x="0" y="55312"/>
                    <a:pt x="55312" y="0"/>
                    <a:pt x="123542" y="0"/>
                  </a:cubicBezTo>
                  <a:lnTo>
                    <a:pt x="1111882" y="0"/>
                  </a:lnTo>
                  <a:cubicBezTo>
                    <a:pt x="1180112" y="0"/>
                    <a:pt x="1235424" y="55312"/>
                    <a:pt x="1235424" y="123542"/>
                  </a:cubicBezTo>
                  <a:lnTo>
                    <a:pt x="1235424" y="3692882"/>
                  </a:lnTo>
                  <a:cubicBezTo>
                    <a:pt x="1235424" y="3761112"/>
                    <a:pt x="1180112" y="3816424"/>
                    <a:pt x="1111882" y="3816424"/>
                  </a:cubicBezTo>
                  <a:lnTo>
                    <a:pt x="123542" y="3816424"/>
                  </a:lnTo>
                  <a:cubicBezTo>
                    <a:pt x="55312" y="3816424"/>
                    <a:pt x="0" y="3761112"/>
                    <a:pt x="0" y="3692882"/>
                  </a:cubicBezTo>
                  <a:lnTo>
                    <a:pt x="0" y="123542"/>
                  </a:lnTo>
                  <a:close/>
                </a:path>
              </a:pathLst>
            </a:custGeom>
            <a:solidFill>
              <a:srgbClr val="F0A22E">
                <a:alpha val="45098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3792" tIns="1640361" rIns="113792" bIns="877078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1600" kern="1200" dirty="0" smtClean="0">
                  <a:solidFill>
                    <a:schemeClr val="accent6">
                      <a:lumMod val="50000"/>
                    </a:schemeClr>
                  </a:solidFill>
                </a:rPr>
                <a:t>   </a:t>
              </a:r>
              <a:r>
                <a:rPr lang="pl-PL" sz="1600" b="1" kern="1200" dirty="0" smtClean="0">
                  <a:solidFill>
                    <a:schemeClr val="accent6">
                      <a:lumMod val="50000"/>
                    </a:schemeClr>
                  </a:solidFill>
                </a:rPr>
                <a:t>Właściwy czas </a:t>
              </a:r>
              <a:endParaRPr lang="pl-PL" sz="1600" b="1" kern="12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17" name="Dowolny kształt 16"/>
            <p:cNvSpPr/>
            <p:nvPr/>
          </p:nvSpPr>
          <p:spPr>
            <a:xfrm>
              <a:off x="6667649" y="282367"/>
              <a:ext cx="1235424" cy="3816425"/>
            </a:xfrm>
            <a:custGeom>
              <a:avLst/>
              <a:gdLst>
                <a:gd name="connsiteX0" fmla="*/ 0 w 1235424"/>
                <a:gd name="connsiteY0" fmla="*/ 123542 h 3816424"/>
                <a:gd name="connsiteX1" fmla="*/ 123542 w 1235424"/>
                <a:gd name="connsiteY1" fmla="*/ 0 h 3816424"/>
                <a:gd name="connsiteX2" fmla="*/ 1111882 w 1235424"/>
                <a:gd name="connsiteY2" fmla="*/ 0 h 3816424"/>
                <a:gd name="connsiteX3" fmla="*/ 1235424 w 1235424"/>
                <a:gd name="connsiteY3" fmla="*/ 123542 h 3816424"/>
                <a:gd name="connsiteX4" fmla="*/ 1235424 w 1235424"/>
                <a:gd name="connsiteY4" fmla="*/ 3692882 h 3816424"/>
                <a:gd name="connsiteX5" fmla="*/ 1111882 w 1235424"/>
                <a:gd name="connsiteY5" fmla="*/ 3816424 h 3816424"/>
                <a:gd name="connsiteX6" fmla="*/ 123542 w 1235424"/>
                <a:gd name="connsiteY6" fmla="*/ 3816424 h 3816424"/>
                <a:gd name="connsiteX7" fmla="*/ 0 w 1235424"/>
                <a:gd name="connsiteY7" fmla="*/ 3692882 h 3816424"/>
                <a:gd name="connsiteX8" fmla="*/ 0 w 1235424"/>
                <a:gd name="connsiteY8" fmla="*/ 123542 h 3816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35424" h="3816424">
                  <a:moveTo>
                    <a:pt x="0" y="123542"/>
                  </a:moveTo>
                  <a:cubicBezTo>
                    <a:pt x="0" y="55312"/>
                    <a:pt x="55312" y="0"/>
                    <a:pt x="123542" y="0"/>
                  </a:cubicBezTo>
                  <a:lnTo>
                    <a:pt x="1111882" y="0"/>
                  </a:lnTo>
                  <a:cubicBezTo>
                    <a:pt x="1180112" y="0"/>
                    <a:pt x="1235424" y="55312"/>
                    <a:pt x="1235424" y="123542"/>
                  </a:cubicBezTo>
                  <a:lnTo>
                    <a:pt x="1235424" y="3692882"/>
                  </a:lnTo>
                  <a:cubicBezTo>
                    <a:pt x="1235424" y="3761112"/>
                    <a:pt x="1180112" y="3816424"/>
                    <a:pt x="1111882" y="3816424"/>
                  </a:cubicBezTo>
                  <a:lnTo>
                    <a:pt x="123542" y="3816424"/>
                  </a:lnTo>
                  <a:cubicBezTo>
                    <a:pt x="55312" y="3816424"/>
                    <a:pt x="0" y="3761112"/>
                    <a:pt x="0" y="3692882"/>
                  </a:cubicBezTo>
                  <a:lnTo>
                    <a:pt x="0" y="123542"/>
                  </a:lnTo>
                  <a:close/>
                </a:path>
              </a:pathLst>
            </a:custGeom>
            <a:solidFill>
              <a:srgbClr val="F0A22E">
                <a:alpha val="30980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3792" tIns="1640361" rIns="113792" bIns="877078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1600" b="1" kern="1200" dirty="0" smtClean="0">
                  <a:solidFill>
                    <a:schemeClr val="accent6">
                      <a:lumMod val="50000"/>
                    </a:schemeClr>
                  </a:solidFill>
                </a:rPr>
                <a:t>Właściwy klient </a:t>
              </a:r>
              <a:endParaRPr lang="pl-PL" sz="1600" b="1" kern="1200" dirty="0">
                <a:solidFill>
                  <a:schemeClr val="accent6">
                    <a:lumMod val="50000"/>
                  </a:schemeClr>
                </a:solidFill>
              </a:endParaRPr>
            </a:p>
          </p:txBody>
        </p:sp>
        <p:sp>
          <p:nvSpPr>
            <p:cNvPr id="19" name="Dowolny kształt 18"/>
            <p:cNvSpPr/>
            <p:nvPr/>
          </p:nvSpPr>
          <p:spPr>
            <a:xfrm>
              <a:off x="7746109" y="1916832"/>
              <a:ext cx="1235424" cy="3816424"/>
            </a:xfrm>
            <a:custGeom>
              <a:avLst/>
              <a:gdLst>
                <a:gd name="connsiteX0" fmla="*/ 0 w 1235424"/>
                <a:gd name="connsiteY0" fmla="*/ 123542 h 3816424"/>
                <a:gd name="connsiteX1" fmla="*/ 123542 w 1235424"/>
                <a:gd name="connsiteY1" fmla="*/ 0 h 3816424"/>
                <a:gd name="connsiteX2" fmla="*/ 1111882 w 1235424"/>
                <a:gd name="connsiteY2" fmla="*/ 0 h 3816424"/>
                <a:gd name="connsiteX3" fmla="*/ 1235424 w 1235424"/>
                <a:gd name="connsiteY3" fmla="*/ 123542 h 3816424"/>
                <a:gd name="connsiteX4" fmla="*/ 1235424 w 1235424"/>
                <a:gd name="connsiteY4" fmla="*/ 3692882 h 3816424"/>
                <a:gd name="connsiteX5" fmla="*/ 1111882 w 1235424"/>
                <a:gd name="connsiteY5" fmla="*/ 3816424 h 3816424"/>
                <a:gd name="connsiteX6" fmla="*/ 123542 w 1235424"/>
                <a:gd name="connsiteY6" fmla="*/ 3816424 h 3816424"/>
                <a:gd name="connsiteX7" fmla="*/ 0 w 1235424"/>
                <a:gd name="connsiteY7" fmla="*/ 3692882 h 3816424"/>
                <a:gd name="connsiteX8" fmla="*/ 0 w 1235424"/>
                <a:gd name="connsiteY8" fmla="*/ 123542 h 381642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35424" h="3816424">
                  <a:moveTo>
                    <a:pt x="0" y="123542"/>
                  </a:moveTo>
                  <a:cubicBezTo>
                    <a:pt x="0" y="55312"/>
                    <a:pt x="55312" y="0"/>
                    <a:pt x="123542" y="0"/>
                  </a:cubicBezTo>
                  <a:lnTo>
                    <a:pt x="1111882" y="0"/>
                  </a:lnTo>
                  <a:cubicBezTo>
                    <a:pt x="1180112" y="0"/>
                    <a:pt x="1235424" y="55312"/>
                    <a:pt x="1235424" y="123542"/>
                  </a:cubicBezTo>
                  <a:lnTo>
                    <a:pt x="1235424" y="3692882"/>
                  </a:lnTo>
                  <a:cubicBezTo>
                    <a:pt x="1235424" y="3761112"/>
                    <a:pt x="1180112" y="3816424"/>
                    <a:pt x="1111882" y="3816424"/>
                  </a:cubicBezTo>
                  <a:lnTo>
                    <a:pt x="123542" y="3816424"/>
                  </a:lnTo>
                  <a:cubicBezTo>
                    <a:pt x="55312" y="3816424"/>
                    <a:pt x="0" y="3761112"/>
                    <a:pt x="0" y="3692882"/>
                  </a:cubicBezTo>
                  <a:lnTo>
                    <a:pt x="0" y="123542"/>
                  </a:lnTo>
                  <a:close/>
                </a:path>
              </a:pathLst>
            </a:custGeom>
            <a:solidFill>
              <a:srgbClr val="F0A22E">
                <a:alpha val="25098"/>
              </a:srgbClr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13792" tIns="1640361" rIns="113792" bIns="877078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l-PL" sz="1600" b="1" kern="1200" dirty="0" smtClean="0">
                  <a:solidFill>
                    <a:srgbClr val="4C2F10"/>
                  </a:solidFill>
                </a:rPr>
                <a:t>Właściwa cena </a:t>
              </a:r>
              <a:endParaRPr lang="pl-PL" sz="1600" b="1" kern="1200" dirty="0">
                <a:solidFill>
                  <a:srgbClr val="4C2F10"/>
                </a:solidFill>
              </a:endParaRPr>
            </a:p>
          </p:txBody>
        </p:sp>
      </p:grpSp>
      <p:sp>
        <p:nvSpPr>
          <p:cNvPr id="23" name="Prostokąt 22"/>
          <p:cNvSpPr/>
          <p:nvPr/>
        </p:nvSpPr>
        <p:spPr>
          <a:xfrm>
            <a:off x="1187624" y="4365104"/>
            <a:ext cx="4125169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b="1" dirty="0"/>
              <a:t>ZADANIEM LOGISTYKA </a:t>
            </a:r>
            <a:r>
              <a:rPr lang="pl-PL" dirty="0" smtClean="0"/>
              <a:t>jest zarządzanie łańcuchem dostaw i optymalne skrócenie </a:t>
            </a:r>
            <a:r>
              <a:rPr lang="pl-PL" dirty="0"/>
              <a:t>lub przyspieszenie wszystkich procesów </a:t>
            </a:r>
            <a:r>
              <a:rPr lang="pl-PL" dirty="0" smtClean="0"/>
              <a:t>na  każdym  </a:t>
            </a:r>
            <a:r>
              <a:rPr lang="pl-PL" dirty="0"/>
              <a:t>etapie </a:t>
            </a:r>
            <a:r>
              <a:rPr lang="pl-PL" dirty="0" smtClean="0"/>
              <a:t> dystrybucji czy  produkcji  towaru</a:t>
            </a:r>
            <a:r>
              <a:rPr lang="pl-PL" dirty="0"/>
              <a:t>, </a:t>
            </a:r>
            <a:r>
              <a:rPr lang="pl-PL" dirty="0" smtClean="0"/>
              <a:t> oraz  osiągnięcie   celów </a:t>
            </a:r>
            <a:r>
              <a:rPr lang="pl-PL" dirty="0"/>
              <a:t>w jak najszybszy i najlepszy możliwy sposób</a:t>
            </a:r>
          </a:p>
        </p:txBody>
      </p:sp>
      <p:pic>
        <p:nvPicPr>
          <p:cNvPr id="2052" name="Picture 4" descr="C:\Users\Barbara\Pictures\logistyka\32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1410" y="4437112"/>
            <a:ext cx="2569279" cy="14401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01984215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upa 4"/>
          <p:cNvGrpSpPr/>
          <p:nvPr/>
        </p:nvGrpSpPr>
        <p:grpSpPr>
          <a:xfrm>
            <a:off x="323368" y="528423"/>
            <a:ext cx="8280920" cy="6034108"/>
            <a:chOff x="1481572" y="539645"/>
            <a:chExt cx="5998607" cy="5562685"/>
          </a:xfrm>
        </p:grpSpPr>
        <p:sp>
          <p:nvSpPr>
            <p:cNvPr id="7" name="Prostokąt 6"/>
            <p:cNvSpPr/>
            <p:nvPr/>
          </p:nvSpPr>
          <p:spPr>
            <a:xfrm>
              <a:off x="5926326" y="539645"/>
              <a:ext cx="1553853" cy="83540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0" name="Dowolny kształt 9"/>
            <p:cNvSpPr/>
            <p:nvPr/>
          </p:nvSpPr>
          <p:spPr>
            <a:xfrm>
              <a:off x="1481572" y="1700805"/>
              <a:ext cx="1503729" cy="835405"/>
            </a:xfrm>
            <a:custGeom>
              <a:avLst/>
              <a:gdLst>
                <a:gd name="connsiteX0" fmla="*/ 0 w 1503729"/>
                <a:gd name="connsiteY0" fmla="*/ 0 h 835405"/>
                <a:gd name="connsiteX1" fmla="*/ 1503729 w 1503729"/>
                <a:gd name="connsiteY1" fmla="*/ 0 h 835405"/>
                <a:gd name="connsiteX2" fmla="*/ 1503729 w 1503729"/>
                <a:gd name="connsiteY2" fmla="*/ 835405 h 835405"/>
                <a:gd name="connsiteX3" fmla="*/ 0 w 1503729"/>
                <a:gd name="connsiteY3" fmla="*/ 835405 h 835405"/>
                <a:gd name="connsiteX4" fmla="*/ 0 w 1503729"/>
                <a:gd name="connsiteY4" fmla="*/ 0 h 8354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503729" h="835405">
                  <a:moveTo>
                    <a:pt x="0" y="0"/>
                  </a:moveTo>
                  <a:lnTo>
                    <a:pt x="1503729" y="0"/>
                  </a:lnTo>
                  <a:lnTo>
                    <a:pt x="1503729" y="835405"/>
                  </a:lnTo>
                  <a:lnTo>
                    <a:pt x="0" y="835405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76200" tIns="76200" rIns="76200" bIns="76200" numCol="1" spcCol="1270" anchor="ctr" anchorCtr="0">
              <a:noAutofit/>
            </a:bodyPr>
            <a:lstStyle/>
            <a:p>
              <a:pPr lvl="0" algn="r" defTabSz="8890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pl-PL" sz="2000" kern="1200" dirty="0"/>
            </a:p>
          </p:txBody>
        </p:sp>
        <p:sp>
          <p:nvSpPr>
            <p:cNvPr id="13" name="Prostokąt 12"/>
            <p:cNvSpPr/>
            <p:nvPr/>
          </p:nvSpPr>
          <p:spPr>
            <a:xfrm>
              <a:off x="5926326" y="2903285"/>
              <a:ext cx="1553853" cy="83540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6" name="Prostokąt 15"/>
            <p:cNvSpPr/>
            <p:nvPr/>
          </p:nvSpPr>
          <p:spPr>
            <a:xfrm>
              <a:off x="2467748" y="4085105"/>
              <a:ext cx="1503729" cy="83540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9" name="Prostokąt 18"/>
            <p:cNvSpPr/>
            <p:nvPr/>
          </p:nvSpPr>
          <p:spPr>
            <a:xfrm>
              <a:off x="5926326" y="5266925"/>
              <a:ext cx="1553853" cy="835405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</p:grpSp>
      <p:sp>
        <p:nvSpPr>
          <p:cNvPr id="2" name="pole tekstowe 1"/>
          <p:cNvSpPr txBox="1"/>
          <p:nvPr/>
        </p:nvSpPr>
        <p:spPr>
          <a:xfrm>
            <a:off x="535783" y="204508"/>
            <a:ext cx="784887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2000" b="1" dirty="0" smtClean="0">
                <a:solidFill>
                  <a:schemeClr val="tx2">
                    <a:lumMod val="25000"/>
                  </a:schemeClr>
                </a:solidFill>
                <a:latin typeface="Arial Black" pitchFamily="34" charset="0"/>
              </a:rPr>
              <a:t>ŁAŃCUCH   DOSTAW </a:t>
            </a:r>
          </a:p>
          <a:p>
            <a:pPr algn="ctr"/>
            <a:r>
              <a:rPr lang="pl-PL" dirty="0" smtClean="0"/>
              <a:t> na przykładzie firmy  produkującej meble tapicerowane</a:t>
            </a:r>
            <a:endParaRPr lang="pl-PL" dirty="0"/>
          </a:p>
        </p:txBody>
      </p:sp>
      <p:sp>
        <p:nvSpPr>
          <p:cNvPr id="3" name="Prostokąt zaokrąglony 2"/>
          <p:cNvSpPr/>
          <p:nvPr/>
        </p:nvSpPr>
        <p:spPr>
          <a:xfrm>
            <a:off x="2790658" y="1087743"/>
            <a:ext cx="3793369" cy="5019506"/>
          </a:xfrm>
          <a:prstGeom prst="roundRect">
            <a:avLst/>
          </a:prstGeom>
          <a:solidFill>
            <a:srgbClr val="F0A22E">
              <a:alpha val="45098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ole tekstowe 3"/>
          <p:cNvSpPr txBox="1"/>
          <p:nvPr/>
        </p:nvSpPr>
        <p:spPr>
          <a:xfrm>
            <a:off x="3135625" y="1310420"/>
            <a:ext cx="310343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b="1" dirty="0" smtClean="0"/>
              <a:t>Producent mebli tapicerowanych</a:t>
            </a:r>
            <a:endParaRPr lang="pl-PL" sz="1600" b="1" dirty="0"/>
          </a:p>
        </p:txBody>
      </p:sp>
      <p:sp>
        <p:nvSpPr>
          <p:cNvPr id="6" name="Schemat blokowy: łącznik 5"/>
          <p:cNvSpPr/>
          <p:nvPr/>
        </p:nvSpPr>
        <p:spPr>
          <a:xfrm>
            <a:off x="251520" y="1238034"/>
            <a:ext cx="1505406" cy="966830"/>
          </a:xfrm>
          <a:prstGeom prst="flowChartConnector">
            <a:avLst/>
          </a:prstGeom>
          <a:solidFill>
            <a:srgbClr val="F0A22E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</a:rPr>
              <a:t>Sieć sprzedaży  1</a:t>
            </a:r>
            <a:endParaRPr lang="pl-PL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8" name="Schemat blokowy: łącznik 7"/>
          <p:cNvSpPr/>
          <p:nvPr/>
        </p:nvSpPr>
        <p:spPr>
          <a:xfrm>
            <a:off x="251519" y="2636912"/>
            <a:ext cx="1505407" cy="1011612"/>
          </a:xfrm>
          <a:prstGeom prst="flowChartConnector">
            <a:avLst/>
          </a:prstGeom>
          <a:solidFill>
            <a:srgbClr val="F0A22E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</a:rPr>
              <a:t>Sieć sprzedaży 2</a:t>
            </a:r>
            <a:endParaRPr lang="pl-PL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9" name="Schemat blokowy: łącznik 8"/>
          <p:cNvSpPr/>
          <p:nvPr/>
        </p:nvSpPr>
        <p:spPr>
          <a:xfrm>
            <a:off x="323368" y="5060457"/>
            <a:ext cx="1505406" cy="1022279"/>
          </a:xfrm>
          <a:prstGeom prst="flowChartConnector">
            <a:avLst/>
          </a:prstGeom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600" dirty="0" smtClean="0">
                <a:solidFill>
                  <a:schemeClr val="accent2">
                    <a:lumMod val="50000"/>
                  </a:schemeClr>
                </a:solidFill>
              </a:rPr>
              <a:t>Klienci</a:t>
            </a:r>
            <a:endParaRPr lang="pl-PL" sz="16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11" name="pole tekstowe 10"/>
          <p:cNvSpPr txBox="1"/>
          <p:nvPr/>
        </p:nvSpPr>
        <p:spPr>
          <a:xfrm>
            <a:off x="1774371" y="949214"/>
            <a:ext cx="95915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 smtClean="0"/>
              <a:t>Zlecenie</a:t>
            </a:r>
          </a:p>
          <a:p>
            <a:pPr algn="ctr"/>
            <a:r>
              <a:rPr lang="pl-PL" sz="1400" dirty="0"/>
              <a:t>s</a:t>
            </a:r>
            <a:r>
              <a:rPr lang="pl-PL" sz="1400" dirty="0" smtClean="0"/>
              <a:t>przedaży</a:t>
            </a:r>
          </a:p>
          <a:p>
            <a:pPr algn="ctr"/>
            <a:r>
              <a:rPr lang="pl-PL" sz="1400" dirty="0"/>
              <a:t>z</a:t>
            </a:r>
            <a:r>
              <a:rPr lang="pl-PL" sz="1400" dirty="0" smtClean="0"/>
              <a:t> dostawą</a:t>
            </a:r>
            <a:endParaRPr lang="pl-PL" sz="1400" dirty="0"/>
          </a:p>
        </p:txBody>
      </p:sp>
      <p:sp>
        <p:nvSpPr>
          <p:cNvPr id="12" name="pole tekstowe 11"/>
          <p:cNvSpPr txBox="1"/>
          <p:nvPr/>
        </p:nvSpPr>
        <p:spPr>
          <a:xfrm>
            <a:off x="1756926" y="2420888"/>
            <a:ext cx="959159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 smtClean="0"/>
              <a:t>Zlecenie sprzedaży</a:t>
            </a:r>
          </a:p>
          <a:p>
            <a:pPr algn="ctr"/>
            <a:r>
              <a:rPr lang="pl-PL" sz="1400" dirty="0" smtClean="0"/>
              <a:t>z dostawą</a:t>
            </a:r>
            <a:endParaRPr lang="pl-PL" sz="1400" dirty="0"/>
          </a:p>
        </p:txBody>
      </p:sp>
      <p:sp>
        <p:nvSpPr>
          <p:cNvPr id="18" name="pole tekstowe 17"/>
          <p:cNvSpPr txBox="1"/>
          <p:nvPr/>
        </p:nvSpPr>
        <p:spPr>
          <a:xfrm>
            <a:off x="1847430" y="4929223"/>
            <a:ext cx="9287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 smtClean="0"/>
              <a:t>Dostawa wyrobów</a:t>
            </a:r>
            <a:endParaRPr lang="pl-PL" sz="1400" dirty="0"/>
          </a:p>
        </p:txBody>
      </p:sp>
      <p:sp>
        <p:nvSpPr>
          <p:cNvPr id="20" name="Schemat blokowy: łącznik 19"/>
          <p:cNvSpPr/>
          <p:nvPr/>
        </p:nvSpPr>
        <p:spPr>
          <a:xfrm>
            <a:off x="7380312" y="1648974"/>
            <a:ext cx="1440000" cy="936000"/>
          </a:xfrm>
          <a:prstGeom prst="flowChartConnector">
            <a:avLst/>
          </a:prstGeom>
          <a:solidFill>
            <a:srgbClr val="D9D5C7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</a:rPr>
              <a:t>Dostawca materiałów obiciowych</a:t>
            </a:r>
            <a:endParaRPr lang="pl-PL" sz="1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1" name="Schemat blokowy: łącznik 20"/>
          <p:cNvSpPr/>
          <p:nvPr/>
        </p:nvSpPr>
        <p:spPr>
          <a:xfrm>
            <a:off x="7380312" y="3068401"/>
            <a:ext cx="1440000" cy="936000"/>
          </a:xfrm>
          <a:prstGeom prst="flowChartConnector">
            <a:avLst/>
          </a:prstGeom>
          <a:solidFill>
            <a:srgbClr val="D9D5C7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</a:rPr>
              <a:t>Firma transportowa</a:t>
            </a:r>
            <a:endParaRPr lang="pl-PL" sz="1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2" name="Schemat blokowy: łącznik 21"/>
          <p:cNvSpPr/>
          <p:nvPr/>
        </p:nvSpPr>
        <p:spPr>
          <a:xfrm>
            <a:off x="7380312" y="4147336"/>
            <a:ext cx="1440000" cy="936000"/>
          </a:xfrm>
          <a:prstGeom prst="flowChartConnector">
            <a:avLst/>
          </a:prstGeom>
          <a:solidFill>
            <a:srgbClr val="D9D5C7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</a:rPr>
              <a:t>Producent stelaży</a:t>
            </a:r>
            <a:endParaRPr lang="pl-PL" sz="1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3" name="Schemat blokowy: łącznik 22"/>
          <p:cNvSpPr/>
          <p:nvPr/>
        </p:nvSpPr>
        <p:spPr>
          <a:xfrm>
            <a:off x="7380312" y="5236835"/>
            <a:ext cx="1440160" cy="936000"/>
          </a:xfrm>
          <a:prstGeom prst="flowChartConnector">
            <a:avLst/>
          </a:prstGeom>
          <a:solidFill>
            <a:srgbClr val="D9D5C7">
              <a:alpha val="6980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accent2">
                    <a:lumMod val="50000"/>
                  </a:schemeClr>
                </a:solidFill>
              </a:rPr>
              <a:t>Producent pianki</a:t>
            </a:r>
            <a:endParaRPr lang="pl-PL" sz="1400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24" name="Prostokąt zaokrąglony 23"/>
          <p:cNvSpPr/>
          <p:nvPr/>
        </p:nvSpPr>
        <p:spPr>
          <a:xfrm>
            <a:off x="3607342" y="1814938"/>
            <a:ext cx="2160000" cy="604071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bg1"/>
                </a:solidFill>
              </a:rPr>
              <a:t>Sprawdzenie dostępności materiałów</a:t>
            </a:r>
            <a:endParaRPr lang="pl-PL" sz="1400" dirty="0">
              <a:solidFill>
                <a:schemeClr val="bg1"/>
              </a:solidFill>
            </a:endParaRPr>
          </a:p>
        </p:txBody>
      </p:sp>
      <p:sp>
        <p:nvSpPr>
          <p:cNvPr id="25" name="Prostokąt zaokrąglony 24"/>
          <p:cNvSpPr/>
          <p:nvPr/>
        </p:nvSpPr>
        <p:spPr>
          <a:xfrm>
            <a:off x="3607102" y="2548162"/>
            <a:ext cx="2160000" cy="612334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bg1"/>
                </a:solidFill>
              </a:rPr>
              <a:t>Sortowanie zleceń wg. terminu i adresu</a:t>
            </a:r>
            <a:endParaRPr lang="pl-PL" sz="1400" dirty="0">
              <a:solidFill>
                <a:schemeClr val="bg1"/>
              </a:solidFill>
            </a:endParaRPr>
          </a:p>
        </p:txBody>
      </p:sp>
      <p:sp>
        <p:nvSpPr>
          <p:cNvPr id="30" name="Prostokąt zaokrąglony 29"/>
          <p:cNvSpPr/>
          <p:nvPr/>
        </p:nvSpPr>
        <p:spPr>
          <a:xfrm>
            <a:off x="3607102" y="3326821"/>
            <a:ext cx="2160000" cy="501291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bg1"/>
                </a:solidFill>
              </a:rPr>
              <a:t>Tworzenie listy wysyłkowej</a:t>
            </a:r>
            <a:endParaRPr lang="pl-PL" sz="1400" dirty="0">
              <a:solidFill>
                <a:schemeClr val="bg1"/>
              </a:solidFill>
            </a:endParaRPr>
          </a:p>
        </p:txBody>
      </p:sp>
      <p:sp>
        <p:nvSpPr>
          <p:cNvPr id="7172" name="Prostokąt zaokrąglony 7171"/>
          <p:cNvSpPr/>
          <p:nvPr/>
        </p:nvSpPr>
        <p:spPr>
          <a:xfrm>
            <a:off x="3607102" y="4201777"/>
            <a:ext cx="2160240" cy="827119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bg1"/>
                </a:solidFill>
              </a:rPr>
              <a:t>Planowanie i sterowanie produkcją</a:t>
            </a:r>
            <a:endParaRPr lang="pl-PL" sz="1400" dirty="0">
              <a:solidFill>
                <a:schemeClr val="bg1"/>
              </a:solidFill>
            </a:endParaRPr>
          </a:p>
        </p:txBody>
      </p:sp>
      <p:cxnSp>
        <p:nvCxnSpPr>
          <p:cNvPr id="7178" name="Łącznik prosty ze strzałką 7177"/>
          <p:cNvCxnSpPr>
            <a:stCxn id="24" idx="3"/>
            <a:endCxn id="20" idx="2"/>
          </p:cNvCxnSpPr>
          <p:nvPr/>
        </p:nvCxnSpPr>
        <p:spPr>
          <a:xfrm>
            <a:off x="5767342" y="2116974"/>
            <a:ext cx="1612970" cy="0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80" name="Łącznik prosty ze strzałką 7179"/>
          <p:cNvCxnSpPr>
            <a:stCxn id="30" idx="3"/>
            <a:endCxn id="21" idx="2"/>
          </p:cNvCxnSpPr>
          <p:nvPr/>
        </p:nvCxnSpPr>
        <p:spPr>
          <a:xfrm flipV="1">
            <a:off x="5767102" y="3536401"/>
            <a:ext cx="1613210" cy="41066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82" name="Łącznik prosty ze strzałką 7181"/>
          <p:cNvCxnSpPr>
            <a:stCxn id="7172" idx="3"/>
            <a:endCxn id="22" idx="2"/>
          </p:cNvCxnSpPr>
          <p:nvPr/>
        </p:nvCxnSpPr>
        <p:spPr>
          <a:xfrm flipV="1">
            <a:off x="5767342" y="4615336"/>
            <a:ext cx="1612970" cy="1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84" name="Łącznik prosty ze strzałką 7183"/>
          <p:cNvCxnSpPr>
            <a:endCxn id="23" idx="2"/>
          </p:cNvCxnSpPr>
          <p:nvPr/>
        </p:nvCxnSpPr>
        <p:spPr>
          <a:xfrm>
            <a:off x="5767342" y="4827452"/>
            <a:ext cx="1612970" cy="877383"/>
          </a:xfrm>
          <a:prstGeom prst="straightConnector1">
            <a:avLst/>
          </a:prstGeom>
          <a:ln w="38100">
            <a:solidFill>
              <a:schemeClr val="tx1"/>
            </a:solidFill>
            <a:headEnd type="arrow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87" name="Łącznik prosty ze strzałką 7186"/>
          <p:cNvCxnSpPr>
            <a:stCxn id="6" idx="6"/>
          </p:cNvCxnSpPr>
          <p:nvPr/>
        </p:nvCxnSpPr>
        <p:spPr>
          <a:xfrm>
            <a:off x="1756926" y="1721449"/>
            <a:ext cx="1037929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89" name="Łącznik prosty ze strzałką 7188"/>
          <p:cNvCxnSpPr>
            <a:stCxn id="8" idx="6"/>
          </p:cNvCxnSpPr>
          <p:nvPr/>
        </p:nvCxnSpPr>
        <p:spPr>
          <a:xfrm>
            <a:off x="1756926" y="3142718"/>
            <a:ext cx="1037929" cy="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90" name="Prostokąt zaokrąglony 7189"/>
          <p:cNvSpPr/>
          <p:nvPr/>
        </p:nvSpPr>
        <p:spPr>
          <a:xfrm>
            <a:off x="4708478" y="5444775"/>
            <a:ext cx="1584176" cy="360040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 smtClean="0">
                <a:solidFill>
                  <a:schemeClr val="bg1"/>
                </a:solidFill>
              </a:rPr>
              <a:t>Produkcja mebli</a:t>
            </a:r>
            <a:endParaRPr lang="pl-PL" sz="1400" dirty="0">
              <a:solidFill>
                <a:schemeClr val="bg1"/>
              </a:solidFill>
            </a:endParaRPr>
          </a:p>
        </p:txBody>
      </p:sp>
      <p:cxnSp>
        <p:nvCxnSpPr>
          <p:cNvPr id="7192" name="Łącznik prosty ze strzałką 7191"/>
          <p:cNvCxnSpPr>
            <a:endCxn id="9" idx="6"/>
          </p:cNvCxnSpPr>
          <p:nvPr/>
        </p:nvCxnSpPr>
        <p:spPr>
          <a:xfrm flipH="1">
            <a:off x="1828774" y="5571596"/>
            <a:ext cx="966081" cy="1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194" name="Prostokąt zaokrąglony 7193"/>
          <p:cNvSpPr/>
          <p:nvPr/>
        </p:nvSpPr>
        <p:spPr>
          <a:xfrm>
            <a:off x="3131840" y="5452443"/>
            <a:ext cx="1080120" cy="344703"/>
          </a:xfrm>
          <a:prstGeom prst="roundRect">
            <a:avLst/>
          </a:prstGeom>
          <a:ln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dirty="0">
                <a:solidFill>
                  <a:schemeClr val="bg1"/>
                </a:solidFill>
              </a:rPr>
              <a:t>M</a:t>
            </a:r>
            <a:r>
              <a:rPr lang="pl-PL" sz="1400" dirty="0" smtClean="0">
                <a:solidFill>
                  <a:schemeClr val="bg1"/>
                </a:solidFill>
              </a:rPr>
              <a:t>agazyn</a:t>
            </a:r>
            <a:endParaRPr lang="pl-PL" sz="1400" dirty="0">
              <a:solidFill>
                <a:schemeClr val="bg1"/>
              </a:solidFill>
            </a:endParaRPr>
          </a:p>
        </p:txBody>
      </p:sp>
      <p:cxnSp>
        <p:nvCxnSpPr>
          <p:cNvPr id="2065" name="Łącznik prosty ze strzałką 2064"/>
          <p:cNvCxnSpPr>
            <a:stCxn id="24" idx="2"/>
            <a:endCxn id="25" idx="0"/>
          </p:cNvCxnSpPr>
          <p:nvPr/>
        </p:nvCxnSpPr>
        <p:spPr>
          <a:xfrm flipH="1">
            <a:off x="4687102" y="2419009"/>
            <a:ext cx="240" cy="129153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8" name="Łącznik prosty ze strzałką 2067"/>
          <p:cNvCxnSpPr>
            <a:stCxn id="25" idx="2"/>
            <a:endCxn id="30" idx="0"/>
          </p:cNvCxnSpPr>
          <p:nvPr/>
        </p:nvCxnSpPr>
        <p:spPr>
          <a:xfrm>
            <a:off x="4687102" y="3160496"/>
            <a:ext cx="0" cy="166325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2" name="Łącznik prosty ze strzałką 2071"/>
          <p:cNvCxnSpPr>
            <a:endCxn id="7172" idx="0"/>
          </p:cNvCxnSpPr>
          <p:nvPr/>
        </p:nvCxnSpPr>
        <p:spPr>
          <a:xfrm flipH="1">
            <a:off x="4687222" y="3828112"/>
            <a:ext cx="120" cy="373665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4" name="Łącznik prosty ze strzałką 2073"/>
          <p:cNvCxnSpPr/>
          <p:nvPr/>
        </p:nvCxnSpPr>
        <p:spPr>
          <a:xfrm>
            <a:off x="4932040" y="5028896"/>
            <a:ext cx="0" cy="415879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8" name="Łącznik prosty ze strzałką 2077"/>
          <p:cNvCxnSpPr>
            <a:stCxn id="7190" idx="1"/>
            <a:endCxn id="7194" idx="3"/>
          </p:cNvCxnSpPr>
          <p:nvPr/>
        </p:nvCxnSpPr>
        <p:spPr>
          <a:xfrm flipH="1">
            <a:off x="4211960" y="5624795"/>
            <a:ext cx="496518" cy="0"/>
          </a:xfrm>
          <a:prstGeom prst="straightConnector1">
            <a:avLst/>
          </a:prstGeom>
          <a:ln w="19050">
            <a:solidFill>
              <a:schemeClr val="accent2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02" name="pole tekstowe 7201"/>
          <p:cNvSpPr txBox="1"/>
          <p:nvPr/>
        </p:nvSpPr>
        <p:spPr>
          <a:xfrm>
            <a:off x="6041888" y="1519146"/>
            <a:ext cx="1084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l-PL" sz="1400" dirty="0" smtClean="0"/>
              <a:t>zamówienie </a:t>
            </a:r>
          </a:p>
          <a:p>
            <a:pPr algn="ctr"/>
            <a:r>
              <a:rPr lang="pl-PL" sz="1400" dirty="0"/>
              <a:t>z</a:t>
            </a:r>
            <a:r>
              <a:rPr lang="pl-PL" sz="1400" dirty="0" smtClean="0"/>
              <a:t> dostawą</a:t>
            </a:r>
            <a:endParaRPr lang="pl-PL" sz="1400" dirty="0"/>
          </a:p>
        </p:txBody>
      </p:sp>
      <p:sp>
        <p:nvSpPr>
          <p:cNvPr id="7203" name="Prostokąt 7202"/>
          <p:cNvSpPr/>
          <p:nvPr/>
        </p:nvSpPr>
        <p:spPr>
          <a:xfrm>
            <a:off x="6292654" y="4700312"/>
            <a:ext cx="108765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1400" dirty="0"/>
              <a:t>zamówienie </a:t>
            </a:r>
          </a:p>
          <a:p>
            <a:pPr algn="ctr"/>
            <a:r>
              <a:rPr lang="pl-PL" sz="1400" dirty="0"/>
              <a:t>z dostawą</a:t>
            </a:r>
          </a:p>
        </p:txBody>
      </p:sp>
      <p:sp>
        <p:nvSpPr>
          <p:cNvPr id="7204" name="pole tekstowe 7203"/>
          <p:cNvSpPr txBox="1"/>
          <p:nvPr/>
        </p:nvSpPr>
        <p:spPr>
          <a:xfrm>
            <a:off x="6041887" y="2898886"/>
            <a:ext cx="10842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400" dirty="0" smtClean="0"/>
              <a:t>zamówienie</a:t>
            </a:r>
          </a:p>
          <a:p>
            <a:r>
              <a:rPr lang="pl-PL" sz="1400" dirty="0" smtClean="0"/>
              <a:t>samochodu</a:t>
            </a:r>
            <a:endParaRPr lang="pl-PL" sz="1400" dirty="0"/>
          </a:p>
        </p:txBody>
      </p:sp>
    </p:spTree>
    <p:extLst>
      <p:ext uri="{BB962C8B-B14F-4D97-AF65-F5344CB8AC3E}">
        <p14:creationId xmlns="" xmlns:p14="http://schemas.microsoft.com/office/powerpoint/2010/main" val="16945791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Łza 1"/>
          <p:cNvSpPr/>
          <p:nvPr/>
        </p:nvSpPr>
        <p:spPr>
          <a:xfrm rot="5400000">
            <a:off x="1835696" y="760274"/>
            <a:ext cx="1620000" cy="1620000"/>
          </a:xfrm>
          <a:prstGeom prst="teardrop">
            <a:avLst/>
          </a:prstGeom>
          <a:solidFill>
            <a:srgbClr val="D9D9D9">
              <a:alpha val="61961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pl-PL" sz="1400" b="1" dirty="0" smtClean="0">
                <a:solidFill>
                  <a:schemeClr val="bg1"/>
                </a:solidFill>
              </a:rPr>
              <a:t>Zarządza  przestrzenią magazynową</a:t>
            </a:r>
            <a:endParaRPr lang="pl-PL" sz="1400" b="1" dirty="0">
              <a:solidFill>
                <a:schemeClr val="bg1"/>
              </a:solidFill>
            </a:endParaRPr>
          </a:p>
        </p:txBody>
      </p:sp>
      <p:sp>
        <p:nvSpPr>
          <p:cNvPr id="3" name="Łza 2"/>
          <p:cNvSpPr/>
          <p:nvPr/>
        </p:nvSpPr>
        <p:spPr>
          <a:xfrm rot="10800000">
            <a:off x="6012160" y="760274"/>
            <a:ext cx="1620000" cy="1620000"/>
          </a:xfrm>
          <a:prstGeom prst="teardrop">
            <a:avLst/>
          </a:prstGeom>
          <a:solidFill>
            <a:srgbClr val="F8E19F">
              <a:alpha val="5098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10799999"/>
              </a:camera>
              <a:lightRig rig="threePt" dir="t"/>
            </a:scene3d>
          </a:bodyPr>
          <a:lstStyle/>
          <a:p>
            <a:pPr algn="ctr"/>
            <a:r>
              <a:rPr lang="pl-PL" sz="1400" b="1" dirty="0" smtClean="0">
                <a:solidFill>
                  <a:schemeClr val="bg1"/>
                </a:solidFill>
              </a:rPr>
              <a:t>Organizuje środki transportu</a:t>
            </a:r>
            <a:endParaRPr lang="pl-PL" sz="1400" b="1" dirty="0">
              <a:solidFill>
                <a:schemeClr val="bg1"/>
              </a:solidFill>
            </a:endParaRPr>
          </a:p>
        </p:txBody>
      </p:sp>
      <p:sp>
        <p:nvSpPr>
          <p:cNvPr id="4" name="Łza 3"/>
          <p:cNvSpPr/>
          <p:nvPr/>
        </p:nvSpPr>
        <p:spPr>
          <a:xfrm rot="13559638">
            <a:off x="6943001" y="2647010"/>
            <a:ext cx="1692000" cy="1620000"/>
          </a:xfrm>
          <a:prstGeom prst="teardrop">
            <a:avLst/>
          </a:prstGeom>
          <a:solidFill>
            <a:schemeClr val="accent6">
              <a:lumMod val="20000"/>
              <a:lumOff val="80000"/>
              <a:alpha val="38039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13500002"/>
              </a:camera>
              <a:lightRig rig="threePt" dir="t"/>
            </a:scene3d>
          </a:bodyPr>
          <a:lstStyle/>
          <a:p>
            <a:pPr algn="ctr"/>
            <a:r>
              <a:rPr lang="pl-PL" sz="1400" b="1" dirty="0" smtClean="0">
                <a:solidFill>
                  <a:schemeClr val="bg1"/>
                </a:solidFill>
              </a:rPr>
              <a:t>Przygotowuje towary do dystrybucji</a:t>
            </a:r>
            <a:endParaRPr lang="pl-PL" sz="1400" b="1" dirty="0">
              <a:solidFill>
                <a:schemeClr val="bg1"/>
              </a:solidFill>
            </a:endParaRPr>
          </a:p>
        </p:txBody>
      </p:sp>
      <p:sp>
        <p:nvSpPr>
          <p:cNvPr id="5" name="Łza 4"/>
          <p:cNvSpPr/>
          <p:nvPr/>
        </p:nvSpPr>
        <p:spPr>
          <a:xfrm rot="2768038">
            <a:off x="708153" y="2497362"/>
            <a:ext cx="1620000" cy="1620000"/>
          </a:xfrm>
          <a:prstGeom prst="teardrop">
            <a:avLst/>
          </a:prstGeom>
          <a:solidFill>
            <a:srgbClr val="FFC000">
              <a:alpha val="38824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2700000"/>
              </a:camera>
              <a:lightRig rig="threePt" dir="t"/>
            </a:scene3d>
          </a:bodyPr>
          <a:lstStyle/>
          <a:p>
            <a:pPr algn="ctr"/>
            <a:r>
              <a:rPr lang="pl-PL" sz="1400" b="1" dirty="0" smtClean="0">
                <a:solidFill>
                  <a:schemeClr val="bg1"/>
                </a:solidFill>
              </a:rPr>
              <a:t>Negocjuje ceny</a:t>
            </a:r>
            <a:endParaRPr lang="pl-PL" sz="1400" b="1" dirty="0">
              <a:solidFill>
                <a:schemeClr val="bg1"/>
              </a:solidFill>
            </a:endParaRPr>
          </a:p>
        </p:txBody>
      </p:sp>
      <p:sp>
        <p:nvSpPr>
          <p:cNvPr id="6" name="Łza 5"/>
          <p:cNvSpPr/>
          <p:nvPr/>
        </p:nvSpPr>
        <p:spPr>
          <a:xfrm rot="8007363">
            <a:off x="3844673" y="298032"/>
            <a:ext cx="1620000" cy="1620000"/>
          </a:xfrm>
          <a:prstGeom prst="teardrop">
            <a:avLst/>
          </a:prstGeom>
          <a:solidFill>
            <a:srgbClr val="FBEEC9">
              <a:alpha val="65098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  <a:scene3d>
              <a:camera prst="orthographicFront">
                <a:rot lat="0" lon="0" rev="8100000"/>
              </a:camera>
              <a:lightRig rig="threePt" dir="t"/>
            </a:scene3d>
          </a:bodyPr>
          <a:lstStyle/>
          <a:p>
            <a:pPr algn="ctr"/>
            <a:r>
              <a:rPr lang="pl-PL" sz="1400" b="1" dirty="0" smtClean="0">
                <a:solidFill>
                  <a:schemeClr val="bg1"/>
                </a:solidFill>
              </a:rPr>
              <a:t>Organizuje łańcuch dostaw transporto</a:t>
            </a:r>
          </a:p>
          <a:p>
            <a:pPr algn="ctr"/>
            <a:r>
              <a:rPr lang="pl-PL" sz="1400" b="1" dirty="0" smtClean="0">
                <a:solidFill>
                  <a:schemeClr val="bg1"/>
                </a:solidFill>
              </a:rPr>
              <a:t>wych</a:t>
            </a:r>
            <a:endParaRPr lang="pl-PL" sz="1400" b="1" dirty="0">
              <a:solidFill>
                <a:schemeClr val="bg1"/>
              </a:solidFill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4042217" y="2684238"/>
            <a:ext cx="12241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000" b="1" dirty="0" smtClean="0"/>
              <a:t>LOGISTYK</a:t>
            </a:r>
            <a:endParaRPr lang="pl-PL" sz="20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4008" y="2884293"/>
            <a:ext cx="1383682" cy="130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Łza 7"/>
          <p:cNvSpPr/>
          <p:nvPr/>
        </p:nvSpPr>
        <p:spPr>
          <a:xfrm>
            <a:off x="1518153" y="4331352"/>
            <a:ext cx="1721519" cy="1620000"/>
          </a:xfrm>
          <a:prstGeom prst="teardrop">
            <a:avLst/>
          </a:prstGeom>
          <a:solidFill>
            <a:srgbClr val="A27242">
              <a:alpha val="70980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sz="1400" b="1" dirty="0" smtClean="0">
                <a:solidFill>
                  <a:schemeClr val="bg1"/>
                </a:solidFill>
              </a:rPr>
              <a:t>Zarządza zapasami w magazynie</a:t>
            </a:r>
            <a:endParaRPr lang="pl-PL" sz="1400" b="1" dirty="0">
              <a:solidFill>
                <a:schemeClr val="bg1"/>
              </a:solidFill>
            </a:endParaRPr>
          </a:p>
        </p:txBody>
      </p:sp>
      <p:sp>
        <p:nvSpPr>
          <p:cNvPr id="9" name="Łza 8"/>
          <p:cNvSpPr/>
          <p:nvPr/>
        </p:nvSpPr>
        <p:spPr>
          <a:xfrm rot="18923410">
            <a:off x="3844285" y="4838280"/>
            <a:ext cx="1620000" cy="1620000"/>
          </a:xfrm>
          <a:prstGeom prst="teardrop">
            <a:avLst/>
          </a:prstGeom>
          <a:solidFill>
            <a:srgbClr val="F0A22E">
              <a:alpha val="72941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18900000"/>
              </a:camera>
              <a:lightRig rig="threePt" dir="t"/>
            </a:scene3d>
          </a:bodyPr>
          <a:lstStyle/>
          <a:p>
            <a:pPr algn="ctr"/>
            <a:r>
              <a:rPr lang="pl-PL" sz="1400" b="1" dirty="0" smtClean="0">
                <a:solidFill>
                  <a:schemeClr val="bg1"/>
                </a:solidFill>
              </a:rPr>
              <a:t>Dobiera rodzaj opakowania</a:t>
            </a:r>
            <a:endParaRPr lang="pl-PL" sz="1400" b="1" dirty="0">
              <a:solidFill>
                <a:schemeClr val="bg1"/>
              </a:solidFill>
            </a:endParaRPr>
          </a:p>
        </p:txBody>
      </p:sp>
      <p:sp>
        <p:nvSpPr>
          <p:cNvPr id="10" name="Łza 9"/>
          <p:cNvSpPr/>
          <p:nvPr/>
        </p:nvSpPr>
        <p:spPr>
          <a:xfrm rot="16200000">
            <a:off x="6016604" y="4437301"/>
            <a:ext cx="1692000" cy="1764000"/>
          </a:xfrm>
          <a:prstGeom prst="teardrop">
            <a:avLst/>
          </a:prstGeom>
          <a:solidFill>
            <a:srgbClr val="FFFFFF">
              <a:alpha val="61176"/>
            </a:srgb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scene3d>
              <a:camera prst="orthographicFront">
                <a:rot lat="0" lon="0" rev="16200000"/>
              </a:camera>
              <a:lightRig rig="threePt" dir="t"/>
            </a:scene3d>
          </a:bodyPr>
          <a:lstStyle/>
          <a:p>
            <a:pPr algn="ctr"/>
            <a:r>
              <a:rPr lang="pl-PL" sz="1400" b="1" dirty="0" smtClean="0">
                <a:solidFill>
                  <a:schemeClr val="bg1"/>
                </a:solidFill>
              </a:rPr>
              <a:t>Współpracuje z nabywcą i odbiorcą</a:t>
            </a:r>
            <a:endParaRPr lang="pl-PL" sz="1400" b="1" dirty="0">
              <a:solidFill>
                <a:schemeClr val="bg1"/>
              </a:solidFill>
            </a:endParaRPr>
          </a:p>
        </p:txBody>
      </p:sp>
      <p:sp>
        <p:nvSpPr>
          <p:cNvPr id="11" name="Schemat blokowy: łącznik 10"/>
          <p:cNvSpPr/>
          <p:nvPr/>
        </p:nvSpPr>
        <p:spPr>
          <a:xfrm>
            <a:off x="3755849" y="2510384"/>
            <a:ext cx="1800000" cy="1800000"/>
          </a:xfrm>
          <a:prstGeom prst="flowChartConnector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</p:spTree>
    <p:extLst>
      <p:ext uri="{BB962C8B-B14F-4D97-AF65-F5344CB8AC3E}">
        <p14:creationId xmlns="" xmlns:p14="http://schemas.microsoft.com/office/powerpoint/2010/main" val="370440747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702302" y="3645024"/>
            <a:ext cx="73448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b="1" dirty="0" smtClean="0"/>
              <a:t>REASUMUJĄC :</a:t>
            </a:r>
          </a:p>
          <a:p>
            <a:pPr algn="just"/>
            <a:r>
              <a:rPr lang="pl-PL" dirty="0" smtClean="0"/>
              <a:t>Logistyk </a:t>
            </a:r>
            <a:r>
              <a:rPr lang="pl-PL" dirty="0"/>
              <a:t>to specjalista w dziedzinie ekonomii przedsiębiorstw i handlu, zajmujący się zarządzaniem </a:t>
            </a:r>
            <a:r>
              <a:rPr lang="pl-PL" dirty="0" smtClean="0"/>
              <a:t>procesami </a:t>
            </a:r>
            <a:r>
              <a:rPr lang="pl-PL" dirty="0"/>
              <a:t>planowania i przepływu surowców, półproduktów i produktów. Specjaliści od logistyki zazwyczaj zajmują się planowaniem produkcji, zaopatrzeniem, obsługą magazynów oraz zapewnieniem transportu dla gotowych wyrobów. L</a:t>
            </a:r>
            <a:r>
              <a:rPr lang="pl-PL" dirty="0" smtClean="0"/>
              <a:t>ogistyk powinien znać </a:t>
            </a:r>
            <a:r>
              <a:rPr lang="pl-PL" dirty="0"/>
              <a:t>nowości związane z systemami </a:t>
            </a:r>
            <a:r>
              <a:rPr lang="pl-PL" dirty="0" smtClean="0"/>
              <a:t>informatycznymi, </a:t>
            </a:r>
            <a:r>
              <a:rPr lang="pl-PL" dirty="0"/>
              <a:t>wspomagającymi zarządzanie oraz </a:t>
            </a:r>
            <a:r>
              <a:rPr lang="pl-PL" dirty="0" smtClean="0"/>
              <a:t>posługiwać  </a:t>
            </a:r>
            <a:r>
              <a:rPr lang="pl-PL" dirty="0"/>
              <a:t>się językami obcymi.</a:t>
            </a:r>
          </a:p>
        </p:txBody>
      </p:sp>
      <p:sp>
        <p:nvSpPr>
          <p:cNvPr id="4" name="Prostokąt 3"/>
          <p:cNvSpPr/>
          <p:nvPr/>
        </p:nvSpPr>
        <p:spPr>
          <a:xfrm>
            <a:off x="899592" y="517606"/>
            <a:ext cx="4572000" cy="286232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pl-PL" b="1" dirty="0" smtClean="0"/>
              <a:t>WYMAGANIA LOGISTYKI </a:t>
            </a:r>
            <a:r>
              <a:rPr lang="pl-PL" dirty="0" smtClean="0"/>
              <a:t>znajdują </a:t>
            </a:r>
            <a:r>
              <a:rPr lang="pl-PL" dirty="0"/>
              <a:t>odzwierciedlenie w japońskiej </a:t>
            </a:r>
            <a:r>
              <a:rPr lang="pl-PL" dirty="0" smtClean="0"/>
              <a:t>formule</a:t>
            </a:r>
          </a:p>
          <a:p>
            <a:r>
              <a:rPr lang="pl-PL" dirty="0" smtClean="0"/>
              <a:t> „PIĘCIU ZER”: </a:t>
            </a:r>
          </a:p>
          <a:p>
            <a:endParaRPr lang="pl-PL" dirty="0" smtClean="0"/>
          </a:p>
          <a:p>
            <a:pPr marL="342900" indent="-342900">
              <a:buClr>
                <a:srgbClr val="FFC000"/>
              </a:buClr>
              <a:buFont typeface="+mj-lt"/>
              <a:buAutoNum type="arabicParenR"/>
            </a:pPr>
            <a:r>
              <a:rPr lang="pl-PL" dirty="0" smtClean="0"/>
              <a:t>zero </a:t>
            </a:r>
            <a:r>
              <a:rPr lang="pl-PL" dirty="0"/>
              <a:t>błędów i pomyłek, </a:t>
            </a:r>
            <a:endParaRPr lang="pl-PL" dirty="0" smtClean="0"/>
          </a:p>
          <a:p>
            <a:pPr marL="342900" indent="-342900">
              <a:buClr>
                <a:srgbClr val="FFC000"/>
              </a:buClr>
              <a:buFont typeface="+mj-lt"/>
              <a:buAutoNum type="arabicParenR"/>
            </a:pPr>
            <a:r>
              <a:rPr lang="pl-PL" dirty="0" smtClean="0"/>
              <a:t>zero </a:t>
            </a:r>
            <a:r>
              <a:rPr lang="pl-PL" dirty="0"/>
              <a:t>wad i usterek </a:t>
            </a:r>
            <a:endParaRPr lang="pl-PL" dirty="0" smtClean="0"/>
          </a:p>
          <a:p>
            <a:pPr marL="342900" indent="-342900">
              <a:buClr>
                <a:srgbClr val="FFC000"/>
              </a:buClr>
              <a:buFont typeface="+mj-lt"/>
              <a:buAutoNum type="arabicParenR"/>
            </a:pPr>
            <a:r>
              <a:rPr lang="pl-PL" dirty="0" smtClean="0"/>
              <a:t>zero </a:t>
            </a:r>
            <a:r>
              <a:rPr lang="pl-PL" dirty="0"/>
              <a:t>opóźnień, </a:t>
            </a:r>
            <a:endParaRPr lang="pl-PL" dirty="0" smtClean="0"/>
          </a:p>
          <a:p>
            <a:pPr marL="342900" indent="-342900">
              <a:buClr>
                <a:srgbClr val="FFC000"/>
              </a:buClr>
              <a:buFont typeface="+mj-lt"/>
              <a:buAutoNum type="arabicParenR"/>
            </a:pPr>
            <a:r>
              <a:rPr lang="pl-PL" dirty="0" smtClean="0"/>
              <a:t>zero </a:t>
            </a:r>
            <a:r>
              <a:rPr lang="pl-PL" dirty="0"/>
              <a:t>zapasów </a:t>
            </a:r>
            <a:r>
              <a:rPr lang="pl-PL" dirty="0" smtClean="0"/>
              <a:t> </a:t>
            </a:r>
          </a:p>
          <a:p>
            <a:pPr marL="342900" indent="-342900">
              <a:buClr>
                <a:srgbClr val="FFC000"/>
              </a:buClr>
              <a:buFont typeface="+mj-lt"/>
              <a:buAutoNum type="arabicParenR"/>
            </a:pPr>
            <a:r>
              <a:rPr lang="pl-PL" dirty="0" smtClean="0"/>
              <a:t>zero papierków</a:t>
            </a:r>
            <a:endParaRPr lang="pl-PL" dirty="0"/>
          </a:p>
          <a:p>
            <a:endParaRPr lang="pl-PL" dirty="0"/>
          </a:p>
        </p:txBody>
      </p:sp>
      <p:pic>
        <p:nvPicPr>
          <p:cNvPr id="8194" name="Picture 2" descr="C:\Users\Barbara\Pictures\logistyka\18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50899"/>
            <a:ext cx="3438525" cy="32924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63359619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lipsa 1"/>
          <p:cNvSpPr/>
          <p:nvPr/>
        </p:nvSpPr>
        <p:spPr>
          <a:xfrm>
            <a:off x="251520" y="188640"/>
            <a:ext cx="3600000" cy="3600000"/>
          </a:xfrm>
          <a:prstGeom prst="ellipse">
            <a:avLst/>
          </a:prstGeom>
          <a:solidFill>
            <a:schemeClr val="tx1">
              <a:alpha val="67843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>
                <a:solidFill>
                  <a:schemeClr val="bg1"/>
                </a:solidFill>
              </a:rPr>
              <a:t>TECHNIK LOGISTYK  może pracować na niższych </a:t>
            </a:r>
            <a:r>
              <a:rPr lang="pl-PL" b="1" dirty="0" smtClean="0">
                <a:solidFill>
                  <a:schemeClr val="bg1"/>
                </a:solidFill>
              </a:rPr>
              <a:t>stanowiskach. </a:t>
            </a:r>
            <a:r>
              <a:rPr lang="pl-PL" b="1" dirty="0">
                <a:solidFill>
                  <a:schemeClr val="bg1"/>
                </a:solidFill>
              </a:rPr>
              <a:t>P</a:t>
            </a:r>
            <a:r>
              <a:rPr lang="pl-PL" b="1" dirty="0" smtClean="0">
                <a:solidFill>
                  <a:schemeClr val="bg1"/>
                </a:solidFill>
              </a:rPr>
              <a:t>ozycje </a:t>
            </a:r>
            <a:r>
              <a:rPr lang="pl-PL" b="1" dirty="0">
                <a:solidFill>
                  <a:schemeClr val="bg1"/>
                </a:solidFill>
              </a:rPr>
              <a:t>kierownicze średniego i wyższego szczebla wymagają dziś ukończenia szkoły wyższej.</a:t>
            </a:r>
          </a:p>
        </p:txBody>
      </p:sp>
      <p:sp>
        <p:nvSpPr>
          <p:cNvPr id="3" name="Elipsa 2"/>
          <p:cNvSpPr/>
          <p:nvPr/>
        </p:nvSpPr>
        <p:spPr>
          <a:xfrm>
            <a:off x="539552" y="3429000"/>
            <a:ext cx="3600400" cy="2592288"/>
          </a:xfrm>
          <a:prstGeom prst="ellipse">
            <a:avLst/>
          </a:prstGeom>
          <a:solidFill>
            <a:srgbClr val="F0A22E">
              <a:alpha val="69804"/>
            </a:srgbClr>
          </a:solidFill>
          <a:ln>
            <a:solidFill>
              <a:schemeClr val="tx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b="1" dirty="0">
                <a:solidFill>
                  <a:schemeClr val="bg1"/>
                </a:solidFill>
              </a:rPr>
              <a:t>Istnieje wiele szkół wyższych oferujących </a:t>
            </a:r>
            <a:r>
              <a:rPr lang="pl-PL" b="1" dirty="0" smtClean="0">
                <a:solidFill>
                  <a:schemeClr val="bg1"/>
                </a:solidFill>
              </a:rPr>
              <a:t>kierunki : </a:t>
            </a:r>
          </a:p>
          <a:p>
            <a:pPr algn="ctr"/>
            <a:r>
              <a:rPr lang="pl-PL" b="1" dirty="0">
                <a:solidFill>
                  <a:schemeClr val="bg1"/>
                </a:solidFill>
              </a:rPr>
              <a:t>l</a:t>
            </a:r>
            <a:r>
              <a:rPr lang="pl-PL" b="1" dirty="0" smtClean="0">
                <a:solidFill>
                  <a:schemeClr val="bg1"/>
                </a:solidFill>
              </a:rPr>
              <a:t>icencjackie, inżynierskie i  </a:t>
            </a:r>
            <a:r>
              <a:rPr lang="pl-PL" b="1" dirty="0">
                <a:solidFill>
                  <a:schemeClr val="bg1"/>
                </a:solidFill>
              </a:rPr>
              <a:t>magisterskie w </a:t>
            </a:r>
            <a:r>
              <a:rPr lang="pl-PL" b="1" dirty="0" smtClean="0">
                <a:solidFill>
                  <a:schemeClr val="bg1"/>
                </a:solidFill>
              </a:rPr>
              <a:t>dziedzinie logistyki</a:t>
            </a:r>
            <a:endParaRPr lang="pl-PL" b="1" dirty="0">
              <a:solidFill>
                <a:schemeClr val="bg1"/>
              </a:solidFill>
            </a:endParaRPr>
          </a:p>
        </p:txBody>
      </p:sp>
      <p:sp>
        <p:nvSpPr>
          <p:cNvPr id="4" name="Prostokąt 3"/>
          <p:cNvSpPr/>
          <p:nvPr/>
        </p:nvSpPr>
        <p:spPr>
          <a:xfrm>
            <a:off x="5263480" y="653662"/>
            <a:ext cx="2978959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b="1" dirty="0" smtClean="0">
                <a:solidFill>
                  <a:schemeClr val="bg1"/>
                </a:solidFill>
              </a:rPr>
              <a:t>Krakowskie wyższe uczelnie kształcące w zawodzie logistyk</a:t>
            </a:r>
          </a:p>
          <a:p>
            <a:endParaRPr lang="pl-PL" dirty="0"/>
          </a:p>
          <a:p>
            <a:pPr marL="285750" indent="-285750">
              <a:buClr>
                <a:schemeClr val="bg1"/>
              </a:buClr>
              <a:buFont typeface="Wingdings" pitchFamily="2" charset="2"/>
              <a:buChar char="q"/>
            </a:pPr>
            <a:r>
              <a:rPr lang="pl-PL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Krakowska Akademia </a:t>
            </a:r>
          </a:p>
          <a:p>
            <a:pPr marL="285750" indent="-285750">
              <a:buClr>
                <a:schemeClr val="bg1"/>
              </a:buClr>
              <a:buFont typeface="Wingdings" pitchFamily="2" charset="2"/>
              <a:buChar char="q"/>
            </a:pPr>
            <a:endParaRPr lang="pl-PL" dirty="0" smtClean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marL="285750" indent="-285750">
              <a:buClr>
                <a:schemeClr val="bg1"/>
              </a:buClr>
              <a:buFont typeface="Wingdings" pitchFamily="2" charset="2"/>
              <a:buChar char="q"/>
            </a:pPr>
            <a:r>
              <a:rPr lang="pl-PL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Uniwersytet </a:t>
            </a:r>
            <a:r>
              <a:rPr lang="pl-PL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R</a:t>
            </a:r>
            <a:r>
              <a:rPr lang="pl-PL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olniczy </a:t>
            </a:r>
            <a:endParaRPr lang="pl-PL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marL="285750" indent="-285750">
              <a:buClr>
                <a:schemeClr val="bg1"/>
              </a:buClr>
              <a:buFont typeface="Wingdings" pitchFamily="2" charset="2"/>
              <a:buChar char="q"/>
            </a:pPr>
            <a:endParaRPr lang="pl-PL" dirty="0" smtClean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marL="285750" indent="-285750">
              <a:buClr>
                <a:schemeClr val="bg1"/>
              </a:buClr>
              <a:buFont typeface="Wingdings" pitchFamily="2" charset="2"/>
              <a:buChar char="q"/>
            </a:pPr>
            <a:r>
              <a:rPr lang="pl-PL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Społeczna </a:t>
            </a:r>
            <a:r>
              <a:rPr lang="pl-PL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A</a:t>
            </a:r>
            <a:r>
              <a:rPr lang="pl-PL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kademia </a:t>
            </a:r>
            <a:r>
              <a:rPr lang="pl-PL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N</a:t>
            </a:r>
            <a:r>
              <a:rPr lang="pl-PL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auk </a:t>
            </a:r>
            <a:endParaRPr lang="pl-PL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marL="285750" indent="-285750">
              <a:buClr>
                <a:schemeClr val="bg1"/>
              </a:buClr>
              <a:buFont typeface="Wingdings" pitchFamily="2" charset="2"/>
              <a:buChar char="q"/>
            </a:pPr>
            <a:endParaRPr lang="pl-PL" dirty="0" smtClean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marL="285750" indent="-285750">
              <a:buClr>
                <a:schemeClr val="bg1"/>
              </a:buClr>
              <a:buFont typeface="Wingdings" pitchFamily="2" charset="2"/>
              <a:buChar char="q"/>
            </a:pPr>
            <a:r>
              <a:rPr lang="pl-PL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Uniwersytet Ekonomiczny</a:t>
            </a:r>
            <a:endParaRPr lang="pl-PL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marL="285750" indent="-285750">
              <a:buClr>
                <a:schemeClr val="bg1"/>
              </a:buClr>
              <a:buFont typeface="Wingdings" pitchFamily="2" charset="2"/>
              <a:buChar char="q"/>
            </a:pPr>
            <a:endParaRPr lang="pl-PL" dirty="0" smtClean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marL="285750" indent="-285750">
              <a:buClr>
                <a:schemeClr val="bg1"/>
              </a:buClr>
              <a:buFont typeface="Wingdings" pitchFamily="2" charset="2"/>
              <a:buChar char="q"/>
            </a:pPr>
            <a:r>
              <a:rPr lang="pl-PL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Wyższa </a:t>
            </a:r>
            <a:r>
              <a:rPr lang="pl-PL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S</a:t>
            </a:r>
            <a:r>
              <a:rPr lang="pl-PL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zkoła </a:t>
            </a:r>
            <a:r>
              <a:rPr lang="pl-PL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B</a:t>
            </a:r>
            <a:r>
              <a:rPr lang="pl-PL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iznesu </a:t>
            </a:r>
            <a:endParaRPr lang="pl-PL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marL="285750" indent="-285750">
              <a:buClr>
                <a:schemeClr val="bg1"/>
              </a:buClr>
              <a:buFont typeface="Wingdings" pitchFamily="2" charset="2"/>
              <a:buChar char="q"/>
            </a:pPr>
            <a:endParaRPr lang="pl-PL" dirty="0" smtClean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marL="285750" indent="-285750">
              <a:buClr>
                <a:schemeClr val="bg1"/>
              </a:buClr>
              <a:buFont typeface="Wingdings" pitchFamily="2" charset="2"/>
              <a:buChar char="q"/>
            </a:pPr>
            <a:r>
              <a:rPr lang="pl-PL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Uniwersytet </a:t>
            </a:r>
            <a:r>
              <a:rPr lang="pl-PL" dirty="0">
                <a:solidFill>
                  <a:schemeClr val="accent4">
                    <a:lumMod val="20000"/>
                    <a:lumOff val="80000"/>
                  </a:schemeClr>
                </a:solidFill>
              </a:rPr>
              <a:t>J</a:t>
            </a:r>
            <a:r>
              <a:rPr lang="pl-PL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agielloński</a:t>
            </a:r>
            <a:endParaRPr lang="pl-PL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marL="285750" indent="-285750">
              <a:buClr>
                <a:schemeClr val="bg1"/>
              </a:buClr>
              <a:buFont typeface="Wingdings" pitchFamily="2" charset="2"/>
              <a:buChar char="q"/>
            </a:pPr>
            <a:endParaRPr lang="pl-PL" dirty="0" smtClean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marL="285750" indent="-285750">
              <a:buClr>
                <a:schemeClr val="bg1"/>
              </a:buClr>
              <a:buFont typeface="Wingdings" pitchFamily="2" charset="2"/>
              <a:buChar char="q"/>
            </a:pPr>
            <a:r>
              <a:rPr lang="pl-PL" dirty="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Akademia Ignatianum</a:t>
            </a:r>
            <a:endParaRPr lang="pl-PL" dirty="0">
              <a:solidFill>
                <a:schemeClr val="accent4">
                  <a:lumMod val="20000"/>
                  <a:lumOff val="80000"/>
                </a:schemeClr>
              </a:solidFill>
            </a:endParaRPr>
          </a:p>
          <a:p>
            <a:pPr marL="285750" indent="-285750">
              <a:buClr>
                <a:schemeClr val="bg1"/>
              </a:buClr>
              <a:buFont typeface="Wingdings" pitchFamily="2" charset="2"/>
              <a:buChar char="q"/>
            </a:pPr>
            <a:endParaRPr lang="pl-PL" dirty="0" smtClean="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58231036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Barbara\Pictures\Praca\LUDZIE 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718" y="3383126"/>
            <a:ext cx="5099162" cy="318086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rostokąt 1"/>
          <p:cNvSpPr/>
          <p:nvPr/>
        </p:nvSpPr>
        <p:spPr>
          <a:xfrm>
            <a:off x="3491880" y="1617696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/>
            <a:r>
              <a:rPr lang="pl-PL" dirty="0"/>
              <a:t>W dziedzinie </a:t>
            </a:r>
            <a:r>
              <a:rPr lang="pl-PL" b="1" dirty="0" smtClean="0"/>
              <a:t>LOGISTYKI </a:t>
            </a:r>
            <a:r>
              <a:rPr lang="pl-PL" dirty="0" smtClean="0"/>
              <a:t>warto </a:t>
            </a:r>
            <a:r>
              <a:rPr lang="pl-PL" dirty="0"/>
              <a:t>się kształcić i w nią inwestować, gdyż znajduje swe zastosowanie wszędzie. To właśnie dzięki </a:t>
            </a:r>
            <a:r>
              <a:rPr lang="pl-PL" b="1" dirty="0" smtClean="0"/>
              <a:t>LOGISTYKOM</a:t>
            </a:r>
            <a:r>
              <a:rPr lang="pl-PL" dirty="0" smtClean="0"/>
              <a:t> </a:t>
            </a:r>
            <a:r>
              <a:rPr lang="pl-PL" dirty="0"/>
              <a:t>firmy są w stanie oszczędzić ogromne kwoty, lepiej wypaść </a:t>
            </a:r>
            <a:r>
              <a:rPr lang="pl-PL" dirty="0" smtClean="0"/>
              <a:t>  na </a:t>
            </a:r>
            <a:r>
              <a:rPr lang="pl-PL" dirty="0"/>
              <a:t>rynku oraz są atrakcyjniejsze dla potencjalnego klienta.</a:t>
            </a:r>
          </a:p>
        </p:txBody>
      </p:sp>
      <p:sp>
        <p:nvSpPr>
          <p:cNvPr id="5" name="Prostokąt 4"/>
          <p:cNvSpPr/>
          <p:nvPr/>
        </p:nvSpPr>
        <p:spPr>
          <a:xfrm>
            <a:off x="467544" y="548680"/>
            <a:ext cx="388843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dirty="0"/>
              <a:t>Stanowiska </a:t>
            </a:r>
            <a:r>
              <a:rPr lang="pl-PL" b="1" dirty="0" smtClean="0"/>
              <a:t>LOGISTYCZNE</a:t>
            </a:r>
            <a:r>
              <a:rPr lang="pl-PL" dirty="0" smtClean="0"/>
              <a:t> </a:t>
            </a:r>
            <a:r>
              <a:rPr lang="pl-PL" dirty="0"/>
              <a:t>tworzone są </a:t>
            </a:r>
            <a:r>
              <a:rPr lang="pl-PL" dirty="0" smtClean="0"/>
              <a:t> </a:t>
            </a:r>
            <a:r>
              <a:rPr lang="pl-PL" dirty="0"/>
              <a:t>w większości przedsiębiorstw, zarówno produkcyjnych, jak i usługowych.</a:t>
            </a:r>
          </a:p>
        </p:txBody>
      </p:sp>
    </p:spTree>
    <p:extLst>
      <p:ext uri="{BB962C8B-B14F-4D97-AF65-F5344CB8AC3E}">
        <p14:creationId xmlns="" xmlns:p14="http://schemas.microsoft.com/office/powerpoint/2010/main" val="208515109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ole tekstowe 1"/>
          <p:cNvSpPr txBox="1"/>
          <p:nvPr/>
        </p:nvSpPr>
        <p:spPr>
          <a:xfrm>
            <a:off x="714348" y="785794"/>
            <a:ext cx="4643470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6000" b="1" dirty="0" smtClean="0"/>
              <a:t>ZAPRASZAMY</a:t>
            </a:r>
          </a:p>
          <a:p>
            <a:endParaRPr lang="pl-PL" sz="2000" b="1" dirty="0" smtClean="0"/>
          </a:p>
          <a:p>
            <a:pPr algn="ctr"/>
            <a:r>
              <a:rPr lang="pl-PL" sz="3600" b="1" dirty="0" smtClean="0"/>
              <a:t>ZSE nr 2 w Krakowie</a:t>
            </a:r>
            <a:endParaRPr lang="pl-PL" sz="3600" dirty="0"/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053864"/>
            <a:ext cx="5850650" cy="30243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14696968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slow" p14:dur="3000">
        <p:cover/>
      </p:transition>
    </mc:Choice>
    <mc:Fallback>
      <p:transition spd="slow">
        <p:cov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1.25839E-6 L -0.35937 0.00231 " pathEditMode="relative" rAng="0" ptsTypes="AA">
                                      <p:cBhvr>
                                        <p:cTn id="11" dur="30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7969" y="11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Wędrówk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1309</TotalTime>
  <Words>683</Words>
  <Application>Microsoft Office PowerPoint</Application>
  <PresentationFormat>Pokaz na ekranie (4:3)</PresentationFormat>
  <Paragraphs>126</Paragraphs>
  <Slides>13</Slides>
  <Notes>1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13</vt:i4>
      </vt:variant>
    </vt:vector>
  </HeadingPairs>
  <TitlesOfParts>
    <vt:vector size="14" baseType="lpstr">
      <vt:lpstr>Motyw pakietu Office</vt:lpstr>
      <vt:lpstr>LOGISTYKA </vt:lpstr>
      <vt:lpstr>Slajd 2</vt:lpstr>
      <vt:lpstr>Slajd 3</vt:lpstr>
      <vt:lpstr>Slajd 4</vt:lpstr>
      <vt:lpstr>Slajd 5</vt:lpstr>
      <vt:lpstr>Slajd 6</vt:lpstr>
      <vt:lpstr>Slajd 7</vt:lpstr>
      <vt:lpstr>Slajd 8</vt:lpstr>
      <vt:lpstr>Slajd 9</vt:lpstr>
      <vt:lpstr>Slajd 10</vt:lpstr>
      <vt:lpstr>Slajd 11</vt:lpstr>
      <vt:lpstr>Slajd 12</vt:lpstr>
      <vt:lpstr>Slajd 13</vt:lpstr>
    </vt:vector>
  </TitlesOfParts>
  <Company>Sil-art Rycho444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ADMIN</dc:creator>
  <cp:lastModifiedBy>BS</cp:lastModifiedBy>
  <cp:revision>131</cp:revision>
  <dcterms:created xsi:type="dcterms:W3CDTF">2018-11-29T20:11:52Z</dcterms:created>
  <dcterms:modified xsi:type="dcterms:W3CDTF">2020-05-13T16:28:25Z</dcterms:modified>
</cp:coreProperties>
</file>