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6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09" autoAdjust="0"/>
  </p:normalViewPr>
  <p:slideViewPr>
    <p:cSldViewPr>
      <p:cViewPr varScale="1">
        <p:scale>
          <a:sx n="78" d="100"/>
          <a:sy n="78" d="100"/>
        </p:scale>
        <p:origin x="-23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7591BD-46EA-40C2-A8B5-13C8A2DA469F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7FC20-6A0C-4CBD-B918-E0721D10A40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ójkąt równoramienny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ójkąt prostokątny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ójkąt równoramienny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  <p:cxnSp>
        <p:nvCxnSpPr>
          <p:cNvPr id="11" name="Łącznik prosty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ójkąt prostokątny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2011-10-24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0034" y="3286124"/>
            <a:ext cx="8186766" cy="3429024"/>
          </a:xfrm>
        </p:spPr>
        <p:txBody>
          <a:bodyPr>
            <a:noAutofit/>
          </a:bodyPr>
          <a:lstStyle/>
          <a:p>
            <a:pPr algn="ctr"/>
            <a:r>
              <a:rPr lang="pl-PL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Zespół Szkół Ekonomicznych nr 2</a:t>
            </a:r>
            <a:r>
              <a:rPr lang="pl-PL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pl-PL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pl-PL" sz="7200" dirty="0"/>
          </a:p>
        </p:txBody>
      </p:sp>
      <p:pic>
        <p:nvPicPr>
          <p:cNvPr id="7171" name="Picture 3" descr="C:\Users\Właściciel\Desktop\logo2010v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142852"/>
            <a:ext cx="8715436" cy="264320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Kalendarz szkolny 2011/2012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Listopad 2011</a:t>
            </a: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1.11.2011 (wtorek) - Wszystkich Świętych (dzień wolny od pracy)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11.11.2011 (piątek) - Narodowe Święto Niepodległości (dzień wolny od pracy)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23.11.2011 (środa) godz. 17.30 - zebrania z Rodzicami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Grudzień 2011</a:t>
            </a: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22.12.2011 (czwartek) - spotkanie świąteczne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23-31.12.2011 - przerwa świąteczna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Styczeń 2012</a:t>
            </a: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6.01.2012 (piątek) - Święto Trzech Króli (dzień wolny)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do 13.01.2012 (piątek) - wystawienie ocen śródrocznych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16.01.2012 (poniedziałek) godz. 14.00 - Klasyfikacyjne Zebranie Rady Pedagogicznej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16.01.2012 (poniedziałek) - rozpoczęcie drugiego półrocza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18.01.2012 (środa) godz. 17.30 - zebrania z Rodzicami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24.01.2012 (wtorek) - zebrania zespołów przedmiotowych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30.01.2012 (poniedziałek) - zebranie Rady Pedagogicznej</a:t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Luty 2012</a:t>
            </a: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600" dirty="0" smtClean="0">
                <a:latin typeface="Times New Roman" pitchFamily="18" charset="0"/>
                <a:cs typeface="Times New Roman" pitchFamily="18" charset="0"/>
              </a:rPr>
              <a:t>13.02 - 24.02.2012 - ferie zimowe</a:t>
            </a:r>
            <a:endParaRPr lang="pl-PL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Kalendarz szkolny 2011/2012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740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Kwiecień 2012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4.04.2012 (środa) - spotkanie przedświąteczne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5.04 - 10.04.2012 - przerwa Wielkanocna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do 13.04.2012 - wystawienie przewidywanych ocen rocznych w klasach maturalnych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16.04.2012 (środa) - zebranie z Rodzicami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do 26.04.2012 (czwartek) - egzaminy klasyfikacyjne klas maturalnych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26.04.2012 (czwartek) - wyjazd klas maturalnych do Częstochowy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27.04.2012 (piątek) - zakończenie nauki w klasach czwartych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Maj 2012</a:t>
            </a: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1.05.2012 (wtorek) - dzień ustawowo wolny od pracy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3.05.2012 (czwartek) - dzień ustawowo wolny od pracy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4.05 - 25.05.2012 - egzaminy maturalne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4.05.2012 (piątek) - egzamin maturalny z języka polskiego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8.05.2012 (wtorek) - egzamin maturalny z matematyki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10.05.2012 (czwartek) - egzamin maturalny z języka angielskiego</a:t>
            </a:r>
            <a:br>
              <a:rPr lang="pl-PL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800" dirty="0" smtClean="0">
                <a:latin typeface="Times New Roman" pitchFamily="18" charset="0"/>
                <a:cs typeface="Times New Roman" pitchFamily="18" charset="0"/>
              </a:rPr>
              <a:t>19.05.2012 (sobota) - dzień otwarty dla gimnazjalistów</a:t>
            </a:r>
            <a:endParaRPr lang="pl-PL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Kalendarz szkolny 2011/2012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92922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15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15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Czerwiec 2012</a:t>
            </a: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1.06.2012 (piątek) - wystawienie ocen przewidywalnych w klasach 2 ZSZ i 2 SP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4.06.2012 (poniedziałek) godz. 17:30 - zebrania z Rodzicami klasy 2 ZSZ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5.06 - 21.06.2012 - egzamin maturalny w terminie dodatkowym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do 6.06.2012 (środa) - wystawienie ocen rocznych w klasie 2 ZSZ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7.06.2012 (czwartek) - Boże Ciało - dzień wolny od pracy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11.06.2012 (</a:t>
            </a:r>
            <a:r>
              <a:rPr lang="pl-PL" sz="1500" dirty="0" err="1" smtClean="0">
                <a:latin typeface="Times New Roman" pitchFamily="18" charset="0"/>
                <a:cs typeface="Times New Roman" pitchFamily="18" charset="0"/>
              </a:rPr>
              <a:t>pon</a:t>
            </a: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.) godz.14:00 - klasyfikacyjne zebranie Rady Pedagogicznej kl. 2 ZA i 2 SP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do 15.06.2012 (piątek) - wystawienie przewidywanych ocen rocznych w TEH i 1 ZSZ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15.06.2012 (piątek) - zakończenie zajęć w klasach 2 ZSZ i 2 SP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do 14.06.2012 (czwartek) - egzaminy klasyfikacyjne w 2 ZSZ i 2 SP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18.06.2012 (poniedziałek) - egzamin potwierdzający kwalifikacje zawodowe - etap pisemny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18.06.2012 (poniedziałek) godz. 17:30 - zebrania z Rodzicami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19-22.06.2012 - egzamin potwierdzający kwalifikacje zawodowe - etap praktyczny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25.06.2012 (poniedziałek) godz. 14:00 - klasyfikacyjne zebranie Rady Pedagogicznej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do 28.06.2012 (czwartek) - egzaminy klasyfikacyjne w klasach od 1-3 TEH i 1 ZSZ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29.06.2012 (piątek) - zakończenie roku szkolnego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29.06.2012 (piątek) - rozdanie świadectw dojrzałości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30.06-31.08.2012 - ferie letnie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5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15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Lipiec 2012</a:t>
            </a: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1500" dirty="0" smtClean="0">
                <a:latin typeface="Times New Roman" pitchFamily="18" charset="0"/>
                <a:cs typeface="Times New Roman" pitchFamily="18" charset="0"/>
              </a:rPr>
              <a:t>2.07 - 10.08.2012 - etap praktyczny egzaminu potwierdzającego kwalifikacje zawodowe w ZSZ</a:t>
            </a:r>
            <a:br>
              <a:rPr lang="pl-PL" sz="1500" dirty="0" smtClean="0">
                <a:latin typeface="Times New Roman" pitchFamily="18" charset="0"/>
                <a:cs typeface="Times New Roman" pitchFamily="18" charset="0"/>
              </a:rPr>
            </a:br>
            <a:endParaRPr lang="pl-PL" sz="1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Kalendarz szkolny 2011/2012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Sierpień 2012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20-24.08.2012 - egzamin maturalny w terminie poprawkowym – część ustna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21.08.2012 (wtorek) - egzamin maturalny w terminie poprawkowym - część pisemna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27-29.08.2012 - egzaminy poprawkowe dla uczniów szkoły 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30.08.2012 (czwartek) godz. 10:00 - zebranie Rady Pedagogicznej</a:t>
            </a:r>
            <a:br>
              <a:rPr lang="pl-PL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31.08.2012 (piątek) - przekazanie przez OKE dyplomów potwierdzających kwalifikacje zawodowe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METROedukacja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4292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pl-PL" sz="7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Dwa w jednym, czyli nauczanie i praktyka – to program </a:t>
            </a:r>
            <a:r>
              <a:rPr lang="pl-PL" sz="7200" b="1" dirty="0" err="1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METROedukacja</a:t>
            </a:r>
            <a:r>
              <a:rPr lang="pl-PL" sz="7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pl-PL" sz="7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72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Jesteśmy jedyną szkołą w Krakowie która przyjęła w nauczaniu taką formułę i uważamy ją za najlepszy sposób na podnoszenie kwalifikacji. </a:t>
            </a:r>
            <a:br>
              <a:rPr lang="pl-PL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Od roku 2003 programem objęte są klasy III i IV technikum realizujące czteroletni cykl nauczania w zawodzie technik – handlowiec. W ramach projektu uczniowie odbywają czterotygodniowe praktyki w marketach Real, Praktiker i Makro Cash and Carry należących do inicjatora programu – koncernu METRO Group, największego pracodawcy w branży handlowej w Polsce. </a:t>
            </a:r>
            <a:br>
              <a:rPr lang="pl-PL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Program nauczania zawiera m. in. zasady planowania, analizę wyników marketingowych w przedsiębiorstwie, obsługę programów komputerowych służących do wystawiania faktur oraz do obsługi dostaw towarów, komunikację wewnętrzną, korespondencję handlową czy technikę sprzedaży grup towarowych. </a:t>
            </a:r>
            <a:br>
              <a:rPr lang="pl-PL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Uczniom ubiegającym się o pracę w sklepach należących do koncernu ma w tym pomóc dwujęzyczny certyfikat, jaki otrzymują po zakończeniu nauki. </a:t>
            </a:r>
            <a:br>
              <a:rPr lang="pl-PL" sz="7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Najlepsi uczniowie wyjadą na praktyki do placówek handlowych METRO Group w Niemczech. Praktyki odbędą się w sieciach: Real, Saturn i Praktiker, w miejscowościach </a:t>
            </a:r>
            <a:r>
              <a:rPr lang="pl-PL" sz="7200" dirty="0" err="1" smtClean="0">
                <a:latin typeface="Times New Roman" pitchFamily="18" charset="0"/>
                <a:cs typeface="Times New Roman" pitchFamily="18" charset="0"/>
              </a:rPr>
              <a:t>Staßfurt</a:t>
            </a: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sz="7200" dirty="0" err="1" smtClean="0">
                <a:latin typeface="Times New Roman" pitchFamily="18" charset="0"/>
                <a:cs typeface="Times New Roman" pitchFamily="18" charset="0"/>
              </a:rPr>
              <a:t>Hettstedt</a:t>
            </a: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, Magdeburg i </a:t>
            </a:r>
            <a:r>
              <a:rPr lang="pl-PL" sz="7200" dirty="0" err="1" smtClean="0">
                <a:latin typeface="Times New Roman" pitchFamily="18" charset="0"/>
                <a:cs typeface="Times New Roman" pitchFamily="18" charset="0"/>
              </a:rPr>
              <a:t>Emersleben</a:t>
            </a: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. W ramach wyjazdu odbywają się szkolenia praktyczne w handlu, w tym treningi sprzedaży, treningi kasowe i komputerowe, a także spotkania z niemiecką młodzieżą i wycieczki krajoznawcze. Jako, że w program </a:t>
            </a:r>
            <a:r>
              <a:rPr lang="pl-PL" sz="7200" dirty="0" err="1" smtClean="0">
                <a:latin typeface="Times New Roman" pitchFamily="18" charset="0"/>
                <a:cs typeface="Times New Roman" pitchFamily="18" charset="0"/>
              </a:rPr>
              <a:t>METROedukacja</a:t>
            </a:r>
            <a:r>
              <a:rPr lang="pl-PL" sz="7200" dirty="0" smtClean="0">
                <a:latin typeface="Times New Roman" pitchFamily="18" charset="0"/>
                <a:cs typeface="Times New Roman" pitchFamily="18" charset="0"/>
              </a:rPr>
              <a:t> wkomponowane są elementy wiedzy o Unii Europejskiej, uczniowie mają okazję do skonfrontowania tych informacji z praktyką w niemieckich marketach. Istnieje realna możliwość kontynuowania nauki na studiach wyższych w Niemczech</a:t>
            </a:r>
            <a:r>
              <a:rPr lang="pl-PL" sz="4900" dirty="0" smtClean="0"/>
              <a:t>.</a:t>
            </a:r>
            <a:endParaRPr lang="pl-PL" sz="49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54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METROedukacja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/>
          </a:p>
        </p:txBody>
      </p:sp>
      <p:pic>
        <p:nvPicPr>
          <p:cNvPr id="8195" name="Picture 3" descr="C:\Users\Właściciel\Desktop\img_6158_t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714488"/>
            <a:ext cx="8239536" cy="463474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785926"/>
            <a:ext cx="8229600" cy="2571768"/>
          </a:xfrm>
        </p:spPr>
        <p:txBody>
          <a:bodyPr/>
          <a:lstStyle/>
          <a:p>
            <a:pPr algn="r"/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Prezentacje wykonał</a:t>
            </a:r>
            <a:b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Bartłomiej </a:t>
            </a:r>
            <a:r>
              <a:rPr lang="pl-PL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Hudyka</a:t>
            </a: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kl.1ZE</a:t>
            </a:r>
            <a:endParaRPr lang="pl-PL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Dyrekcja szkoły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715016"/>
          </a:xfrm>
        </p:spPr>
        <p:txBody>
          <a:bodyPr/>
          <a:lstStyle/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Danuta Walerian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Dyrektor</a:t>
            </a: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Danuta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Okręglicka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Wicedyrektor</a:t>
            </a:r>
          </a:p>
        </p:txBody>
      </p:sp>
      <p:pic>
        <p:nvPicPr>
          <p:cNvPr id="1026" name="Picture 2" descr="C:\Users\Właściciel\Desktop\dwalerjan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1142984"/>
            <a:ext cx="2540000" cy="2552700"/>
          </a:xfrm>
          <a:prstGeom prst="rect">
            <a:avLst/>
          </a:prstGeom>
          <a:noFill/>
        </p:spPr>
      </p:pic>
      <p:pic>
        <p:nvPicPr>
          <p:cNvPr id="1027" name="Picture 3" descr="C:\Users\Właściciel\Desktop\dokreglic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786190"/>
            <a:ext cx="2500330" cy="233045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Dyrekcja szkoły cz. 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/>
          <a:lstStyle/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Urszula </a:t>
            </a:r>
            <a:r>
              <a:rPr lang="pl-PL" dirty="0" err="1" smtClean="0">
                <a:latin typeface="Times New Roman" pitchFamily="18" charset="0"/>
                <a:cs typeface="Times New Roman" pitchFamily="18" charset="0"/>
              </a:rPr>
              <a:t>Skotarczyk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Wicedyrektor</a:t>
            </a: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Małgorzata Szpar 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Kierownik ds. szkolenia 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praktycznego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Właściciel\Desktop\uskotarczy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3570" y="1285860"/>
            <a:ext cx="2659059" cy="2659059"/>
          </a:xfrm>
          <a:prstGeom prst="rect">
            <a:avLst/>
          </a:prstGeom>
          <a:noFill/>
        </p:spPr>
      </p:pic>
      <p:pic>
        <p:nvPicPr>
          <p:cNvPr id="2051" name="Picture 3" descr="C:\Users\Właściciel\Desktop\mszpa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3570" y="4143380"/>
            <a:ext cx="2673345" cy="25717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Biblioteka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	W bibliotece znajduje się 27960 egzemplarzy książek, 305 filmów na kasetach VHS i płytach DVD oraz 14 tytułów czasopism w bieżącej prenumeracie.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 W bibliotece zatrudnionych jest dwóch nauczycieli-bibliotekarzy:</a:t>
            </a:r>
            <a:br>
              <a:rPr lang="pl-PL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Małgorzata Żmudzka i Bogusława Matuszewska. W czytelni jest dostępnych 14 czasopism: Dziennik Polski, Rzeczpospolita, Polityka, PC </a:t>
            </a:r>
            <a:r>
              <a:rPr lang="pl-PL" i="1" dirty="0" err="1" smtClean="0">
                <a:latin typeface="Times New Roman" pitchFamily="18" charset="0"/>
                <a:cs typeface="Times New Roman" pitchFamily="18" charset="0"/>
              </a:rPr>
              <a:t>World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, Aura, Biblioteka w Szkole, Cogito, </a:t>
            </a:r>
            <a:r>
              <a:rPr lang="pl-PL" i="1" dirty="0" err="1" smtClean="0">
                <a:latin typeface="Times New Roman" pitchFamily="18" charset="0"/>
                <a:cs typeface="Times New Roman" pitchFamily="18" charset="0"/>
              </a:rPr>
              <a:t>Forbes</a:t>
            </a:r>
            <a:r>
              <a:rPr lang="pl-PL" i="1" dirty="0" smtClean="0">
                <a:latin typeface="Times New Roman" pitchFamily="18" charset="0"/>
                <a:cs typeface="Times New Roman" pitchFamily="18" charset="0"/>
              </a:rPr>
              <a:t>, Głos Nauczycielski, Lider, Miesiąc w Krakowie, Nowa Szkoła, Niedziałki, Dziennik Urzędowy MEN. </a:t>
            </a:r>
            <a:endParaRPr lang="pl-PL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Właściciel\Desktop\wirtualny_spac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500174"/>
            <a:ext cx="7715304" cy="5144835"/>
          </a:xfrm>
          <a:prstGeom prst="rect">
            <a:avLst/>
          </a:prstGeom>
          <a:noFill/>
        </p:spPr>
      </p:pic>
      <p:sp>
        <p:nvSpPr>
          <p:cNvPr id="5" name="Prostokąt 4"/>
          <p:cNvSpPr/>
          <p:nvPr/>
        </p:nvSpPr>
        <p:spPr>
          <a:xfrm>
            <a:off x="1071538" y="4286256"/>
            <a:ext cx="728667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Szk</a:t>
            </a:r>
            <a:r>
              <a:rPr lang="pl-PL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oła do której lubię chodzić</a:t>
            </a:r>
            <a:endParaRPr lang="pl-PL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85720" y="110688"/>
            <a:ext cx="8572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5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Wirtualna wizja w szkole</a:t>
            </a:r>
            <a:endParaRPr lang="pl-PL" sz="5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Wymiana zagraniczna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85720" y="1214422"/>
            <a:ext cx="858679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Austria 2004</a:t>
            </a:r>
          </a:p>
          <a:p>
            <a:pPr>
              <a:buNone/>
            </a:pP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Niemcy 2004, 2006, 2007, 2009, 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2010, 2011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Słowacja 2005, 2007, 2008, 2009, 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2010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Ukraina 2002/2003, 2004,2004/2005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2005 kwiecień, 2005 czerwiec,</a:t>
            </a:r>
          </a:p>
          <a:p>
            <a:pPr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 2008, 2010</a:t>
            </a:r>
          </a:p>
        </p:txBody>
      </p:sp>
      <p:pic>
        <p:nvPicPr>
          <p:cNvPr id="6146" name="Picture 2" descr="C:\Users\Właściciel\Desktop\austria9060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1214422"/>
            <a:ext cx="1500192" cy="1000128"/>
          </a:xfrm>
          <a:prstGeom prst="rect">
            <a:avLst/>
          </a:prstGeom>
          <a:noFill/>
        </p:spPr>
      </p:pic>
      <p:pic>
        <p:nvPicPr>
          <p:cNvPr id="6147" name="Picture 3" descr="C:\Users\Właściciel\Desktop\niemcy906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2357430"/>
            <a:ext cx="1500198" cy="1000132"/>
          </a:xfrm>
          <a:prstGeom prst="rect">
            <a:avLst/>
          </a:prstGeom>
          <a:noFill/>
        </p:spPr>
      </p:pic>
      <p:pic>
        <p:nvPicPr>
          <p:cNvPr id="6148" name="Picture 4" descr="C:\Users\Właściciel\Desktop\slowacja9060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6578" y="3500438"/>
            <a:ext cx="1500192" cy="952503"/>
          </a:xfrm>
          <a:prstGeom prst="rect">
            <a:avLst/>
          </a:prstGeom>
          <a:noFill/>
        </p:spPr>
      </p:pic>
      <p:pic>
        <p:nvPicPr>
          <p:cNvPr id="6149" name="Picture 5" descr="C:\Users\Właściciel\Desktop\ukraina9060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78" y="4643446"/>
            <a:ext cx="1571630" cy="10001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Zajęcia pozalekcyjne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Klub zdobywców świata zaprasza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- Jesteś ciekawy świata? Chcesz poszerzyć swoją wiedzę o kulturze, zwyczajach, biznesie, sporcie w innych krajach? Chcesz nawiązać nowe zagraniczne znajomości? Chcesz realizować swe pasje podróżnicze? To jest miejsce dla Ciebie.</a:t>
            </a:r>
          </a:p>
          <a:p>
            <a:pPr>
              <a:buNone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4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Spółdzielnia Uczniowska "Rockefeller"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prowadzi sklepik szkolny. Uczniowie nabywają umiejętności, które ułatwiają założenie własnego biznesu. Naszym największym osiągnięciem jest </a:t>
            </a:r>
            <a:r>
              <a:rPr lang="pl-PL" sz="2400" b="1" dirty="0" smtClean="0">
                <a:latin typeface="Times New Roman" pitchFamily="18" charset="0"/>
                <a:cs typeface="Times New Roman" pitchFamily="18" charset="0"/>
              </a:rPr>
              <a:t>pierwsze miejsce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w konkursie na najlepiej pracującą Spółdzielnię Uczniowską w kraju o Puchar Ministra Edukacji Narodowej i Sportu w 2004 roku.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428760"/>
          </a:xfrm>
        </p:spPr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Zajęcia pozalekcyjne cz. 2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sz="2400" dirty="0" smtClean="0"/>
              <a:t>	</a:t>
            </a:r>
            <a:r>
              <a:rPr lang="pl-PL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Koło przyrodników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- znajdziecie tutaj dużo ciekawych informacji i fotografii związanych z przyrodą i turystyką. Dowiecie się co robimy, kiedy się spotykamy i jakie imprezy planujemy. Pamiętajcie, że działając w kole macie szansę na wyższą ocenę z biologii !!!</a:t>
            </a:r>
          </a:p>
          <a:p>
            <a:pPr>
              <a:buNone/>
            </a:pPr>
            <a:r>
              <a:rPr lang="pl-PL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Sport w szkole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- Znajdziecie tu terminy zajęć SKS, artykuł opisujący zdobycie mistrzostwa Krakowa przez nasze koszykarki w roku szkolnym 2006/2007, aktualną tabelę i wyniki meczów </a:t>
            </a:r>
            <a:r>
              <a:rPr lang="pl-PL" sz="2800" dirty="0" err="1" smtClean="0">
                <a:latin typeface="Times New Roman" pitchFamily="18" charset="0"/>
                <a:cs typeface="Times New Roman" pitchFamily="18" charset="0"/>
              </a:rPr>
              <a:t>Licealiady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oraz inne sportowe wydarzenia.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5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Zajęcia pozalekcyjne cz. 3</a:t>
            </a:r>
            <a:endParaRPr lang="pl-PL" sz="5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Gazetka matematyczna 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- czasopismo matematyczne uczniów i nauczycieli ZSE Nr 2. Kolejne numery naszej gazetki zawierać będą ciekawostki matematyczne, zadania maturalne, arkusze egzaminacyjne, informacje o sławnych matematykach, złote myśli, wyniki konkursów oraz aktualności matematyczne.</a:t>
            </a:r>
          </a:p>
          <a:p>
            <a:pPr>
              <a:buNone/>
            </a:pPr>
            <a:r>
              <a:rPr lang="pl-PL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Koło matematyczne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- na tej stronie znajdziesz coś o fraktalach, życiorysy wielkich matematyków, zagadki matematyczne, ciekawostki oraz odrobinę humoru :-)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nergetyczny">
  <a:themeElements>
    <a:clrScheme name="Energetyczny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Energetyczn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Energetyczny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70</TotalTime>
  <Words>106</Words>
  <Application>Microsoft Office PowerPoint</Application>
  <PresentationFormat>Pokaz na ekranie (4:3)</PresentationFormat>
  <Paragraphs>54</Paragraphs>
  <Slides>16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16</vt:i4>
      </vt:variant>
    </vt:vector>
  </HeadingPairs>
  <TitlesOfParts>
    <vt:vector size="17" baseType="lpstr">
      <vt:lpstr>Energetyczny</vt:lpstr>
      <vt:lpstr>Zespół Szkół Ekonomicznych nr 2 </vt:lpstr>
      <vt:lpstr>Dyrekcja szkoły</vt:lpstr>
      <vt:lpstr>Dyrekcja szkoły cz. 2</vt:lpstr>
      <vt:lpstr>Biblioteka</vt:lpstr>
      <vt:lpstr>Slajd 5</vt:lpstr>
      <vt:lpstr>Wymiana zagraniczna</vt:lpstr>
      <vt:lpstr>Zajęcia pozalekcyjne</vt:lpstr>
      <vt:lpstr>Zajęcia pozalekcyjne cz. 2</vt:lpstr>
      <vt:lpstr>Zajęcia pozalekcyjne cz. 3</vt:lpstr>
      <vt:lpstr>Kalendarz szkolny 2011/2012</vt:lpstr>
      <vt:lpstr>Kalendarz szkolny 2011/2012</vt:lpstr>
      <vt:lpstr>Kalendarz szkolny 2011/2012</vt:lpstr>
      <vt:lpstr>Kalendarz szkolny 2011/2012</vt:lpstr>
      <vt:lpstr>METROedukacja</vt:lpstr>
      <vt:lpstr>METROedukacja</vt:lpstr>
      <vt:lpstr>Prezentacje wykonał Bartłomiej Hudyka kl.1ZE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Zespół Szkół Ekonomicznych nr 2</dc:title>
  <dc:creator>Dominika</dc:creator>
  <cp:lastModifiedBy>Admin</cp:lastModifiedBy>
  <cp:revision>9</cp:revision>
  <dcterms:created xsi:type="dcterms:W3CDTF">2011-10-20T20:07:39Z</dcterms:created>
  <dcterms:modified xsi:type="dcterms:W3CDTF">2011-10-24T20:40:23Z</dcterms:modified>
</cp:coreProperties>
</file>