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2"/>
  </p:sldMasterIdLst>
  <p:notesMasterIdLst>
    <p:notesMasterId r:id="rId18"/>
  </p:notesMasterIdLst>
  <p:sldIdLst>
    <p:sldId id="256" r:id="rId3"/>
    <p:sldId id="267" r:id="rId4"/>
    <p:sldId id="268" r:id="rId5"/>
    <p:sldId id="258" r:id="rId6"/>
    <p:sldId id="269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  <p:sldId id="271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7" autoAdjust="0"/>
  </p:normalViewPr>
  <p:slideViewPr>
    <p:cSldViewPr>
      <p:cViewPr>
        <p:scale>
          <a:sx n="70" d="100"/>
          <a:sy n="70" d="100"/>
        </p:scale>
        <p:origin x="-130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BF6393-9412-45B0-95B3-B926B58A8EBE}" type="doc">
      <dgm:prSet loTypeId="urn:microsoft.com/office/officeart/2005/8/layout/radial5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14C2884-AD2D-4062-BB49-A0DF53E0AA4E}">
      <dgm:prSet phldrT="[Teks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pl-PL" sz="1800" b="1" dirty="0" smtClean="0"/>
            <a:t>PRACA DLA LOGISTYKÓW</a:t>
          </a:r>
          <a:endParaRPr lang="pl-PL" sz="1800" b="1" dirty="0"/>
        </a:p>
      </dgm:t>
    </dgm:pt>
    <dgm:pt modelId="{76665C0C-867A-4721-9DCF-11AA9C05EDE6}" type="parTrans" cxnId="{E2EA7C64-6FB6-4E20-A7C0-FCBC3728A5C8}">
      <dgm:prSet/>
      <dgm:spPr/>
      <dgm:t>
        <a:bodyPr/>
        <a:lstStyle/>
        <a:p>
          <a:endParaRPr lang="pl-PL"/>
        </a:p>
      </dgm:t>
    </dgm:pt>
    <dgm:pt modelId="{754EE236-5107-40B3-A2A0-CFF0229257D3}" type="sibTrans" cxnId="{E2EA7C64-6FB6-4E20-A7C0-FCBC3728A5C8}">
      <dgm:prSet/>
      <dgm:spPr/>
      <dgm:t>
        <a:bodyPr/>
        <a:lstStyle/>
        <a:p>
          <a:endParaRPr lang="pl-PL"/>
        </a:p>
      </dgm:t>
    </dgm:pt>
    <dgm:pt modelId="{D0BF1663-D571-4EB5-9775-3279B2E69B7B}">
      <dgm:prSet phldrT="[Tekst]" custT="1"/>
      <dgm:spPr/>
      <dgm:t>
        <a:bodyPr/>
        <a:lstStyle/>
        <a:p>
          <a:r>
            <a:rPr lang="pl-PL" sz="1700" dirty="0" smtClean="0"/>
            <a:t>SPECJALISTA DS. HANDLU ELEKTRONICZNEGO</a:t>
          </a:r>
          <a:endParaRPr lang="pl-PL" sz="1700" dirty="0"/>
        </a:p>
      </dgm:t>
    </dgm:pt>
    <dgm:pt modelId="{CE577701-D054-42EF-A303-785B79C66099}" type="parTrans" cxnId="{CE7236E8-3712-4FF5-97D6-F1A91C63F2EA}">
      <dgm:prSet/>
      <dgm:spPr/>
      <dgm:t>
        <a:bodyPr/>
        <a:lstStyle/>
        <a:p>
          <a:endParaRPr lang="pl-PL"/>
        </a:p>
      </dgm:t>
    </dgm:pt>
    <dgm:pt modelId="{3C0D8309-0163-47E6-8EC0-61F420522F6D}" type="sibTrans" cxnId="{CE7236E8-3712-4FF5-97D6-F1A91C63F2EA}">
      <dgm:prSet/>
      <dgm:spPr/>
      <dgm:t>
        <a:bodyPr/>
        <a:lstStyle/>
        <a:p>
          <a:endParaRPr lang="pl-PL"/>
        </a:p>
      </dgm:t>
    </dgm:pt>
    <dgm:pt modelId="{AEF67869-DA5B-42C0-B95D-337EB624FA34}">
      <dgm:prSet phldrT="[Tekst]" custT="1"/>
      <dgm:spPr/>
      <dgm:t>
        <a:bodyPr/>
        <a:lstStyle/>
        <a:p>
          <a:r>
            <a:rPr lang="pl-PL" sz="1700" dirty="0" smtClean="0"/>
            <a:t>PLANISTA WYSYŁEK I DOSTAW</a:t>
          </a:r>
          <a:endParaRPr lang="pl-PL" sz="1700" dirty="0"/>
        </a:p>
      </dgm:t>
    </dgm:pt>
    <dgm:pt modelId="{B5DEC45D-F1DB-4D49-8F85-186E31A8CFD2}" type="parTrans" cxnId="{E7F2D45F-9110-45C7-AE34-7F8E2C8169EA}">
      <dgm:prSet/>
      <dgm:spPr/>
      <dgm:t>
        <a:bodyPr/>
        <a:lstStyle/>
        <a:p>
          <a:endParaRPr lang="pl-PL"/>
        </a:p>
      </dgm:t>
    </dgm:pt>
    <dgm:pt modelId="{6B1D2DD6-B772-4E62-85DD-D10409EB9842}" type="sibTrans" cxnId="{E7F2D45F-9110-45C7-AE34-7F8E2C8169EA}">
      <dgm:prSet/>
      <dgm:spPr/>
      <dgm:t>
        <a:bodyPr/>
        <a:lstStyle/>
        <a:p>
          <a:endParaRPr lang="pl-PL"/>
        </a:p>
      </dgm:t>
    </dgm:pt>
    <dgm:pt modelId="{58BBE063-53A0-467E-9F25-CE8741362C24}">
      <dgm:prSet phldrT="[Tekst]" custT="1"/>
      <dgm:spPr/>
      <dgm:t>
        <a:bodyPr/>
        <a:lstStyle/>
        <a:p>
          <a:r>
            <a:rPr lang="pl-PL" sz="1700" dirty="0" smtClean="0"/>
            <a:t>SPECJALISTA DS. GOSPODARKI MATERIAŁOWEJ</a:t>
          </a:r>
          <a:endParaRPr lang="pl-PL" sz="1700" dirty="0"/>
        </a:p>
      </dgm:t>
    </dgm:pt>
    <dgm:pt modelId="{9583AE67-3FAB-4AF4-A596-ED3A8C5CC9C4}" type="parTrans" cxnId="{71744B7D-BBBD-47DC-8CBD-27472086422B}">
      <dgm:prSet/>
      <dgm:spPr/>
      <dgm:t>
        <a:bodyPr/>
        <a:lstStyle/>
        <a:p>
          <a:endParaRPr lang="pl-PL"/>
        </a:p>
      </dgm:t>
    </dgm:pt>
    <dgm:pt modelId="{005EE448-9ED0-40D3-B5EA-65F0196FFF8B}" type="sibTrans" cxnId="{71744B7D-BBBD-47DC-8CBD-27472086422B}">
      <dgm:prSet/>
      <dgm:spPr/>
      <dgm:t>
        <a:bodyPr/>
        <a:lstStyle/>
        <a:p>
          <a:endParaRPr lang="pl-PL"/>
        </a:p>
      </dgm:t>
    </dgm:pt>
    <dgm:pt modelId="{58BFD91E-6EE8-4E6D-8CA9-7AB1156439D0}">
      <dgm:prSet phldrT="[Tekst]" custT="1"/>
      <dgm:spPr/>
      <dgm:t>
        <a:bodyPr/>
        <a:lstStyle/>
        <a:p>
          <a:r>
            <a:rPr lang="pl-PL" sz="1700" dirty="0" smtClean="0"/>
            <a:t>SPECJALISTA DS. TRANSPORTU I SPEDYCJI</a:t>
          </a:r>
          <a:endParaRPr lang="pl-PL" sz="1700" dirty="0"/>
        </a:p>
      </dgm:t>
    </dgm:pt>
    <dgm:pt modelId="{88825A09-605D-4A45-9BEE-A8EF9BF0ED28}" type="parTrans" cxnId="{C36CE8E8-C795-4D67-92BC-FB58D93964B6}">
      <dgm:prSet/>
      <dgm:spPr/>
      <dgm:t>
        <a:bodyPr/>
        <a:lstStyle/>
        <a:p>
          <a:endParaRPr lang="pl-PL"/>
        </a:p>
      </dgm:t>
    </dgm:pt>
    <dgm:pt modelId="{73DE6F39-CC94-4E66-8FFD-43C9A19CE15E}" type="sibTrans" cxnId="{C36CE8E8-C795-4D67-92BC-FB58D93964B6}">
      <dgm:prSet/>
      <dgm:spPr/>
      <dgm:t>
        <a:bodyPr/>
        <a:lstStyle/>
        <a:p>
          <a:endParaRPr lang="pl-PL"/>
        </a:p>
      </dgm:t>
    </dgm:pt>
    <dgm:pt modelId="{6AFDC0CF-9E64-4FE2-A88C-35155944526D}">
      <dgm:prSet phldrT="[Tekst]" phldr="1"/>
      <dgm:spPr/>
      <dgm:t>
        <a:bodyPr/>
        <a:lstStyle/>
        <a:p>
          <a:endParaRPr lang="pl-PL" dirty="0"/>
        </a:p>
      </dgm:t>
    </dgm:pt>
    <dgm:pt modelId="{0EC7BD38-FB19-414F-B055-32DE6A4998E6}" type="parTrans" cxnId="{96C4EEB9-AC8A-4768-A413-1EDA3FE606EF}">
      <dgm:prSet/>
      <dgm:spPr/>
      <dgm:t>
        <a:bodyPr/>
        <a:lstStyle/>
        <a:p>
          <a:endParaRPr lang="pl-PL"/>
        </a:p>
      </dgm:t>
    </dgm:pt>
    <dgm:pt modelId="{10BA93F2-DFB5-4229-BEBE-823130C98635}" type="sibTrans" cxnId="{96C4EEB9-AC8A-4768-A413-1EDA3FE606EF}">
      <dgm:prSet/>
      <dgm:spPr/>
      <dgm:t>
        <a:bodyPr/>
        <a:lstStyle/>
        <a:p>
          <a:endParaRPr lang="pl-PL"/>
        </a:p>
      </dgm:t>
    </dgm:pt>
    <dgm:pt modelId="{AB8D727B-65AB-4E8D-BDCA-64CB51551B76}">
      <dgm:prSet custT="1"/>
      <dgm:spPr/>
      <dgm:t>
        <a:bodyPr/>
        <a:lstStyle/>
        <a:p>
          <a:r>
            <a:rPr lang="pl-PL" sz="1700" dirty="0" smtClean="0"/>
            <a:t>SPECJALISTA DS. ZARZĄDZANIA I ZAKUPÓW</a:t>
          </a:r>
          <a:endParaRPr lang="pl-PL" sz="1700" dirty="0"/>
        </a:p>
      </dgm:t>
    </dgm:pt>
    <dgm:pt modelId="{9D960CBE-ED0C-4DCA-B52A-025B2EDAB2FE}" type="parTrans" cxnId="{EF813935-D72A-4578-AC6B-17DBC80F1959}">
      <dgm:prSet/>
      <dgm:spPr/>
      <dgm:t>
        <a:bodyPr/>
        <a:lstStyle/>
        <a:p>
          <a:endParaRPr lang="pl-PL"/>
        </a:p>
      </dgm:t>
    </dgm:pt>
    <dgm:pt modelId="{8B2C9376-B7D7-4123-90FF-6D759B28BB98}" type="sibTrans" cxnId="{EF813935-D72A-4578-AC6B-17DBC80F1959}">
      <dgm:prSet/>
      <dgm:spPr/>
      <dgm:t>
        <a:bodyPr/>
        <a:lstStyle/>
        <a:p>
          <a:endParaRPr lang="pl-PL"/>
        </a:p>
      </dgm:t>
    </dgm:pt>
    <dgm:pt modelId="{7896C575-96F8-4074-87BF-B4EC5719BCC4}">
      <dgm:prSet custT="1"/>
      <dgm:spPr/>
      <dgm:t>
        <a:bodyPr/>
        <a:lstStyle/>
        <a:p>
          <a:r>
            <a:rPr lang="pl-PL" sz="1700" dirty="0" smtClean="0"/>
            <a:t>SPECJALISTA DS. OBSŁUGI KLIENTA</a:t>
          </a:r>
          <a:endParaRPr lang="pl-PL" sz="1700" dirty="0"/>
        </a:p>
      </dgm:t>
    </dgm:pt>
    <dgm:pt modelId="{C2C3CB08-49E3-4679-AFDC-A82E1B4CE939}" type="parTrans" cxnId="{F86B0490-1EF3-4448-9A0A-3EA43B8F4A55}">
      <dgm:prSet/>
      <dgm:spPr/>
      <dgm:t>
        <a:bodyPr/>
        <a:lstStyle/>
        <a:p>
          <a:endParaRPr lang="pl-PL"/>
        </a:p>
      </dgm:t>
    </dgm:pt>
    <dgm:pt modelId="{AAE50F01-EF44-40B0-9F52-03E1FE64FB03}" type="sibTrans" cxnId="{F86B0490-1EF3-4448-9A0A-3EA43B8F4A55}">
      <dgm:prSet/>
      <dgm:spPr/>
      <dgm:t>
        <a:bodyPr/>
        <a:lstStyle/>
        <a:p>
          <a:endParaRPr lang="pl-PL"/>
        </a:p>
      </dgm:t>
    </dgm:pt>
    <dgm:pt modelId="{B1EFBDFE-9BDA-4F53-A3BF-D0F6C7A88D2F}" type="pres">
      <dgm:prSet presAssocID="{2BBF6393-9412-45B0-95B3-B926B58A8EB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856B0B5-0440-442C-85B6-20E9CC8DB919}" type="pres">
      <dgm:prSet presAssocID="{314C2884-AD2D-4062-BB49-A0DF53E0AA4E}" presName="centerShape" presStyleLbl="node0" presStyleIdx="0" presStyleCnt="1" custScaleX="148662" custScaleY="118587"/>
      <dgm:spPr/>
      <dgm:t>
        <a:bodyPr/>
        <a:lstStyle/>
        <a:p>
          <a:endParaRPr lang="pl-PL"/>
        </a:p>
      </dgm:t>
    </dgm:pt>
    <dgm:pt modelId="{4BBBF58E-F3E9-4B9D-9AFC-DBF983FEF7B0}" type="pres">
      <dgm:prSet presAssocID="{CE577701-D054-42EF-A303-785B79C66099}" presName="parTrans" presStyleLbl="sibTrans2D1" presStyleIdx="0" presStyleCnt="6"/>
      <dgm:spPr/>
      <dgm:t>
        <a:bodyPr/>
        <a:lstStyle/>
        <a:p>
          <a:endParaRPr lang="pl-PL"/>
        </a:p>
      </dgm:t>
    </dgm:pt>
    <dgm:pt modelId="{AC6DC2F2-487A-4308-B0E9-87ADE041BD98}" type="pres">
      <dgm:prSet presAssocID="{CE577701-D054-42EF-A303-785B79C66099}" presName="connectorText" presStyleLbl="sibTrans2D1" presStyleIdx="0" presStyleCnt="6"/>
      <dgm:spPr/>
      <dgm:t>
        <a:bodyPr/>
        <a:lstStyle/>
        <a:p>
          <a:endParaRPr lang="pl-PL"/>
        </a:p>
      </dgm:t>
    </dgm:pt>
    <dgm:pt modelId="{755E1836-10E9-4DA0-84A1-0E64995C67B1}" type="pres">
      <dgm:prSet presAssocID="{D0BF1663-D571-4EB5-9775-3279B2E69B7B}" presName="node" presStyleLbl="node1" presStyleIdx="0" presStyleCnt="6" custScaleX="170199" custScaleY="11234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DB9F73B-95A6-41D9-9A19-361E2FC0170C}" type="pres">
      <dgm:prSet presAssocID="{B5DEC45D-F1DB-4D49-8F85-186E31A8CFD2}" presName="parTrans" presStyleLbl="sibTrans2D1" presStyleIdx="1" presStyleCnt="6"/>
      <dgm:spPr/>
      <dgm:t>
        <a:bodyPr/>
        <a:lstStyle/>
        <a:p>
          <a:endParaRPr lang="pl-PL"/>
        </a:p>
      </dgm:t>
    </dgm:pt>
    <dgm:pt modelId="{D60FBFF7-2F10-4553-BBF4-BE3ED1042033}" type="pres">
      <dgm:prSet presAssocID="{B5DEC45D-F1DB-4D49-8F85-186E31A8CFD2}" presName="connectorText" presStyleLbl="sibTrans2D1" presStyleIdx="1" presStyleCnt="6"/>
      <dgm:spPr/>
      <dgm:t>
        <a:bodyPr/>
        <a:lstStyle/>
        <a:p>
          <a:endParaRPr lang="pl-PL"/>
        </a:p>
      </dgm:t>
    </dgm:pt>
    <dgm:pt modelId="{D3290AA1-907E-4B11-B332-AE79E6145EF4}" type="pres">
      <dgm:prSet presAssocID="{AEF67869-DA5B-42C0-B95D-337EB624FA34}" presName="node" presStyleLbl="node1" presStyleIdx="1" presStyleCnt="6" custScaleX="170180" custScaleY="112436" custRadScaleRad="123702" custRadScaleInc="2083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CF07890-6115-4DCC-8637-C3495B575FFB}" type="pres">
      <dgm:prSet presAssocID="{9583AE67-3FAB-4AF4-A596-ED3A8C5CC9C4}" presName="parTrans" presStyleLbl="sibTrans2D1" presStyleIdx="2" presStyleCnt="6"/>
      <dgm:spPr/>
      <dgm:t>
        <a:bodyPr/>
        <a:lstStyle/>
        <a:p>
          <a:endParaRPr lang="pl-PL"/>
        </a:p>
      </dgm:t>
    </dgm:pt>
    <dgm:pt modelId="{1D8D03D6-7861-478C-91FF-6A8EE9D98A1A}" type="pres">
      <dgm:prSet presAssocID="{9583AE67-3FAB-4AF4-A596-ED3A8C5CC9C4}" presName="connectorText" presStyleLbl="sibTrans2D1" presStyleIdx="2" presStyleCnt="6"/>
      <dgm:spPr/>
      <dgm:t>
        <a:bodyPr/>
        <a:lstStyle/>
        <a:p>
          <a:endParaRPr lang="pl-PL"/>
        </a:p>
      </dgm:t>
    </dgm:pt>
    <dgm:pt modelId="{11372F11-2014-431A-B3A2-B955FCE1236F}" type="pres">
      <dgm:prSet presAssocID="{58BBE063-53A0-467E-9F25-CE8741362C24}" presName="node" presStyleLbl="node1" presStyleIdx="2" presStyleCnt="6" custScaleX="170180" custScaleY="112333" custRadScaleRad="129762" custRadScaleInc="-1602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A1372A6-4D3A-4FAA-87CA-7672F3064AA3}" type="pres">
      <dgm:prSet presAssocID="{88825A09-605D-4A45-9BEE-A8EF9BF0ED28}" presName="parTrans" presStyleLbl="sibTrans2D1" presStyleIdx="3" presStyleCnt="6" custAng="144671" custScaleX="134430"/>
      <dgm:spPr/>
      <dgm:t>
        <a:bodyPr/>
        <a:lstStyle/>
        <a:p>
          <a:endParaRPr lang="pl-PL"/>
        </a:p>
      </dgm:t>
    </dgm:pt>
    <dgm:pt modelId="{5BFB418A-C181-4522-8680-C2593E376692}" type="pres">
      <dgm:prSet presAssocID="{88825A09-605D-4A45-9BEE-A8EF9BF0ED28}" presName="connectorText" presStyleLbl="sibTrans2D1" presStyleIdx="3" presStyleCnt="6"/>
      <dgm:spPr/>
      <dgm:t>
        <a:bodyPr/>
        <a:lstStyle/>
        <a:p>
          <a:endParaRPr lang="pl-PL"/>
        </a:p>
      </dgm:t>
    </dgm:pt>
    <dgm:pt modelId="{A18456D6-2590-4D51-89A7-8F234B289DD1}" type="pres">
      <dgm:prSet presAssocID="{58BFD91E-6EE8-4E6D-8CA9-7AB1156439D0}" presName="node" presStyleLbl="node1" presStyleIdx="3" presStyleCnt="6" custScaleX="170180" custScaleY="112333" custRadScaleRad="98068" custRadScaleInc="-1101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B1C2BF4-5CC4-43D8-A50E-C0EEB4EAEB86}" type="pres">
      <dgm:prSet presAssocID="{9D960CBE-ED0C-4DCA-B52A-025B2EDAB2FE}" presName="parTrans" presStyleLbl="sibTrans2D1" presStyleIdx="4" presStyleCnt="6" custScaleX="129948"/>
      <dgm:spPr/>
      <dgm:t>
        <a:bodyPr/>
        <a:lstStyle/>
        <a:p>
          <a:endParaRPr lang="pl-PL"/>
        </a:p>
      </dgm:t>
    </dgm:pt>
    <dgm:pt modelId="{3CEFD752-3CEE-4E3D-99D6-BE3DFB4448DD}" type="pres">
      <dgm:prSet presAssocID="{9D960CBE-ED0C-4DCA-B52A-025B2EDAB2FE}" presName="connectorText" presStyleLbl="sibTrans2D1" presStyleIdx="4" presStyleCnt="6"/>
      <dgm:spPr/>
      <dgm:t>
        <a:bodyPr/>
        <a:lstStyle/>
        <a:p>
          <a:endParaRPr lang="pl-PL"/>
        </a:p>
      </dgm:t>
    </dgm:pt>
    <dgm:pt modelId="{B532F9E5-5B5E-422B-AE22-832E5C70E420}" type="pres">
      <dgm:prSet presAssocID="{AB8D727B-65AB-4E8D-BDCA-64CB51551B76}" presName="node" presStyleLbl="node1" presStyleIdx="4" presStyleCnt="6" custScaleX="170180" custScaleY="112333" custRadScaleRad="120369" custRadScaleInc="895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00EC312-E66A-489D-9FE6-3269ECC57C66}" type="pres">
      <dgm:prSet presAssocID="{C2C3CB08-49E3-4679-AFDC-A82E1B4CE939}" presName="parTrans" presStyleLbl="sibTrans2D1" presStyleIdx="5" presStyleCnt="6"/>
      <dgm:spPr/>
      <dgm:t>
        <a:bodyPr/>
        <a:lstStyle/>
        <a:p>
          <a:endParaRPr lang="pl-PL"/>
        </a:p>
      </dgm:t>
    </dgm:pt>
    <dgm:pt modelId="{648F1670-C1B4-4612-A1EE-D7A1D817246F}" type="pres">
      <dgm:prSet presAssocID="{C2C3CB08-49E3-4679-AFDC-A82E1B4CE939}" presName="connectorText" presStyleLbl="sibTrans2D1" presStyleIdx="5" presStyleCnt="6"/>
      <dgm:spPr/>
      <dgm:t>
        <a:bodyPr/>
        <a:lstStyle/>
        <a:p>
          <a:endParaRPr lang="pl-PL"/>
        </a:p>
      </dgm:t>
    </dgm:pt>
    <dgm:pt modelId="{7BBC3365-B7DC-4CB2-B8C1-16B62DEE490A}" type="pres">
      <dgm:prSet presAssocID="{7896C575-96F8-4074-87BF-B4EC5719BCC4}" presName="node" presStyleLbl="node1" presStyleIdx="5" presStyleCnt="6" custScaleX="170180" custScaleY="112436" custRadScaleRad="123204" custRadScaleInc="-1753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1744B7D-BBBD-47DC-8CBD-27472086422B}" srcId="{314C2884-AD2D-4062-BB49-A0DF53E0AA4E}" destId="{58BBE063-53A0-467E-9F25-CE8741362C24}" srcOrd="2" destOrd="0" parTransId="{9583AE67-3FAB-4AF4-A596-ED3A8C5CC9C4}" sibTransId="{005EE448-9ED0-40D3-B5EA-65F0196FFF8B}"/>
    <dgm:cxn modelId="{092DE451-07FF-4C1A-B888-A8FCACB22608}" type="presOf" srcId="{9D960CBE-ED0C-4DCA-B52A-025B2EDAB2FE}" destId="{3CEFD752-3CEE-4E3D-99D6-BE3DFB4448DD}" srcOrd="1" destOrd="0" presId="urn:microsoft.com/office/officeart/2005/8/layout/radial5"/>
    <dgm:cxn modelId="{4AB978C3-A3AC-4A4E-B342-32FF0091031C}" type="presOf" srcId="{58BBE063-53A0-467E-9F25-CE8741362C24}" destId="{11372F11-2014-431A-B3A2-B955FCE1236F}" srcOrd="0" destOrd="0" presId="urn:microsoft.com/office/officeart/2005/8/layout/radial5"/>
    <dgm:cxn modelId="{E7F2D45F-9110-45C7-AE34-7F8E2C8169EA}" srcId="{314C2884-AD2D-4062-BB49-A0DF53E0AA4E}" destId="{AEF67869-DA5B-42C0-B95D-337EB624FA34}" srcOrd="1" destOrd="0" parTransId="{B5DEC45D-F1DB-4D49-8F85-186E31A8CFD2}" sibTransId="{6B1D2DD6-B772-4E62-85DD-D10409EB9842}"/>
    <dgm:cxn modelId="{3A92698D-964B-442A-9ACC-A56DD6DD16B1}" type="presOf" srcId="{88825A09-605D-4A45-9BEE-A8EF9BF0ED28}" destId="{1A1372A6-4D3A-4FAA-87CA-7672F3064AA3}" srcOrd="0" destOrd="0" presId="urn:microsoft.com/office/officeart/2005/8/layout/radial5"/>
    <dgm:cxn modelId="{488D47D0-BE90-4EA2-80CB-CE049A4EE8AC}" type="presOf" srcId="{9D960CBE-ED0C-4DCA-B52A-025B2EDAB2FE}" destId="{DB1C2BF4-5CC4-43D8-A50E-C0EEB4EAEB86}" srcOrd="0" destOrd="0" presId="urn:microsoft.com/office/officeart/2005/8/layout/radial5"/>
    <dgm:cxn modelId="{E2EA7C64-6FB6-4E20-A7C0-FCBC3728A5C8}" srcId="{2BBF6393-9412-45B0-95B3-B926B58A8EBE}" destId="{314C2884-AD2D-4062-BB49-A0DF53E0AA4E}" srcOrd="0" destOrd="0" parTransId="{76665C0C-867A-4721-9DCF-11AA9C05EDE6}" sibTransId="{754EE236-5107-40B3-A2A0-CFF0229257D3}"/>
    <dgm:cxn modelId="{CE7236E8-3712-4FF5-97D6-F1A91C63F2EA}" srcId="{314C2884-AD2D-4062-BB49-A0DF53E0AA4E}" destId="{D0BF1663-D571-4EB5-9775-3279B2E69B7B}" srcOrd="0" destOrd="0" parTransId="{CE577701-D054-42EF-A303-785B79C66099}" sibTransId="{3C0D8309-0163-47E6-8EC0-61F420522F6D}"/>
    <dgm:cxn modelId="{9476107C-E10B-4101-AFED-51B1DB5494C7}" type="presOf" srcId="{314C2884-AD2D-4062-BB49-A0DF53E0AA4E}" destId="{6856B0B5-0440-442C-85B6-20E9CC8DB919}" srcOrd="0" destOrd="0" presId="urn:microsoft.com/office/officeart/2005/8/layout/radial5"/>
    <dgm:cxn modelId="{F86B0490-1EF3-4448-9A0A-3EA43B8F4A55}" srcId="{314C2884-AD2D-4062-BB49-A0DF53E0AA4E}" destId="{7896C575-96F8-4074-87BF-B4EC5719BCC4}" srcOrd="5" destOrd="0" parTransId="{C2C3CB08-49E3-4679-AFDC-A82E1B4CE939}" sibTransId="{AAE50F01-EF44-40B0-9F52-03E1FE64FB03}"/>
    <dgm:cxn modelId="{04B8A34B-BA3B-4651-92C8-A5CAC742BB76}" type="presOf" srcId="{CE577701-D054-42EF-A303-785B79C66099}" destId="{AC6DC2F2-487A-4308-B0E9-87ADE041BD98}" srcOrd="1" destOrd="0" presId="urn:microsoft.com/office/officeart/2005/8/layout/radial5"/>
    <dgm:cxn modelId="{9214542A-F483-4680-8C54-E9F6E43E9AD0}" type="presOf" srcId="{88825A09-605D-4A45-9BEE-A8EF9BF0ED28}" destId="{5BFB418A-C181-4522-8680-C2593E376692}" srcOrd="1" destOrd="0" presId="urn:microsoft.com/office/officeart/2005/8/layout/radial5"/>
    <dgm:cxn modelId="{E1649F79-95E5-41AB-A2D5-0A8733FBEF69}" type="presOf" srcId="{D0BF1663-D571-4EB5-9775-3279B2E69B7B}" destId="{755E1836-10E9-4DA0-84A1-0E64995C67B1}" srcOrd="0" destOrd="0" presId="urn:microsoft.com/office/officeart/2005/8/layout/radial5"/>
    <dgm:cxn modelId="{176C1309-3AC2-444C-95E2-B7582F16FE49}" type="presOf" srcId="{CE577701-D054-42EF-A303-785B79C66099}" destId="{4BBBF58E-F3E9-4B9D-9AFC-DBF983FEF7B0}" srcOrd="0" destOrd="0" presId="urn:microsoft.com/office/officeart/2005/8/layout/radial5"/>
    <dgm:cxn modelId="{C36CE8E8-C795-4D67-92BC-FB58D93964B6}" srcId="{314C2884-AD2D-4062-BB49-A0DF53E0AA4E}" destId="{58BFD91E-6EE8-4E6D-8CA9-7AB1156439D0}" srcOrd="3" destOrd="0" parTransId="{88825A09-605D-4A45-9BEE-A8EF9BF0ED28}" sibTransId="{73DE6F39-CC94-4E66-8FFD-43C9A19CE15E}"/>
    <dgm:cxn modelId="{719FFD2A-DDBD-48EF-992A-F3E7FB342739}" type="presOf" srcId="{58BFD91E-6EE8-4E6D-8CA9-7AB1156439D0}" destId="{A18456D6-2590-4D51-89A7-8F234B289DD1}" srcOrd="0" destOrd="0" presId="urn:microsoft.com/office/officeart/2005/8/layout/radial5"/>
    <dgm:cxn modelId="{C4DB79CE-2C31-4C1D-B945-DD72A06D15F9}" type="presOf" srcId="{AB8D727B-65AB-4E8D-BDCA-64CB51551B76}" destId="{B532F9E5-5B5E-422B-AE22-832E5C70E420}" srcOrd="0" destOrd="0" presId="urn:microsoft.com/office/officeart/2005/8/layout/radial5"/>
    <dgm:cxn modelId="{359C26D3-699D-41C2-B4A0-888F68412CC9}" type="presOf" srcId="{2BBF6393-9412-45B0-95B3-B926B58A8EBE}" destId="{B1EFBDFE-9BDA-4F53-A3BF-D0F6C7A88D2F}" srcOrd="0" destOrd="0" presId="urn:microsoft.com/office/officeart/2005/8/layout/radial5"/>
    <dgm:cxn modelId="{EF813935-D72A-4578-AC6B-17DBC80F1959}" srcId="{314C2884-AD2D-4062-BB49-A0DF53E0AA4E}" destId="{AB8D727B-65AB-4E8D-BDCA-64CB51551B76}" srcOrd="4" destOrd="0" parTransId="{9D960CBE-ED0C-4DCA-B52A-025B2EDAB2FE}" sibTransId="{8B2C9376-B7D7-4123-90FF-6D759B28BB98}"/>
    <dgm:cxn modelId="{3BDE9AC2-1AFC-4A55-832B-89CD143B3B0F}" type="presOf" srcId="{AEF67869-DA5B-42C0-B95D-337EB624FA34}" destId="{D3290AA1-907E-4B11-B332-AE79E6145EF4}" srcOrd="0" destOrd="0" presId="urn:microsoft.com/office/officeart/2005/8/layout/radial5"/>
    <dgm:cxn modelId="{96C4EEB9-AC8A-4768-A413-1EDA3FE606EF}" srcId="{2BBF6393-9412-45B0-95B3-B926B58A8EBE}" destId="{6AFDC0CF-9E64-4FE2-A88C-35155944526D}" srcOrd="1" destOrd="0" parTransId="{0EC7BD38-FB19-414F-B055-32DE6A4998E6}" sibTransId="{10BA93F2-DFB5-4229-BEBE-823130C98635}"/>
    <dgm:cxn modelId="{F5691EC0-9281-4453-B548-195AE9AE3195}" type="presOf" srcId="{9583AE67-3FAB-4AF4-A596-ED3A8C5CC9C4}" destId="{8CF07890-6115-4DCC-8637-C3495B575FFB}" srcOrd="0" destOrd="0" presId="urn:microsoft.com/office/officeart/2005/8/layout/radial5"/>
    <dgm:cxn modelId="{7C115664-B705-457A-8880-B9276042BD31}" type="presOf" srcId="{C2C3CB08-49E3-4679-AFDC-A82E1B4CE939}" destId="{648F1670-C1B4-4612-A1EE-D7A1D817246F}" srcOrd="1" destOrd="0" presId="urn:microsoft.com/office/officeart/2005/8/layout/radial5"/>
    <dgm:cxn modelId="{60EC5874-1987-4B1C-AC8F-3EF56CF0E211}" type="presOf" srcId="{C2C3CB08-49E3-4679-AFDC-A82E1B4CE939}" destId="{D00EC312-E66A-489D-9FE6-3269ECC57C66}" srcOrd="0" destOrd="0" presId="urn:microsoft.com/office/officeart/2005/8/layout/radial5"/>
    <dgm:cxn modelId="{FC5A144D-73DE-4B04-A346-DC701FA99A5D}" type="presOf" srcId="{9583AE67-3FAB-4AF4-A596-ED3A8C5CC9C4}" destId="{1D8D03D6-7861-478C-91FF-6A8EE9D98A1A}" srcOrd="1" destOrd="0" presId="urn:microsoft.com/office/officeart/2005/8/layout/radial5"/>
    <dgm:cxn modelId="{432AFCE4-F80C-4882-9863-26E1AC486817}" type="presOf" srcId="{7896C575-96F8-4074-87BF-B4EC5719BCC4}" destId="{7BBC3365-B7DC-4CB2-B8C1-16B62DEE490A}" srcOrd="0" destOrd="0" presId="urn:microsoft.com/office/officeart/2005/8/layout/radial5"/>
    <dgm:cxn modelId="{0C2086C3-FB3E-4D2F-BC1E-A4CFBBE3D1D8}" type="presOf" srcId="{B5DEC45D-F1DB-4D49-8F85-186E31A8CFD2}" destId="{9DB9F73B-95A6-41D9-9A19-361E2FC0170C}" srcOrd="0" destOrd="0" presId="urn:microsoft.com/office/officeart/2005/8/layout/radial5"/>
    <dgm:cxn modelId="{0AD98868-F97F-495F-AEC6-58CA834480DD}" type="presOf" srcId="{B5DEC45D-F1DB-4D49-8F85-186E31A8CFD2}" destId="{D60FBFF7-2F10-4553-BBF4-BE3ED1042033}" srcOrd="1" destOrd="0" presId="urn:microsoft.com/office/officeart/2005/8/layout/radial5"/>
    <dgm:cxn modelId="{B72D9A4A-03CF-42A9-BFAB-76479ED3CE6D}" type="presParOf" srcId="{B1EFBDFE-9BDA-4F53-A3BF-D0F6C7A88D2F}" destId="{6856B0B5-0440-442C-85B6-20E9CC8DB919}" srcOrd="0" destOrd="0" presId="urn:microsoft.com/office/officeart/2005/8/layout/radial5"/>
    <dgm:cxn modelId="{F169EFFD-3F00-476D-BC35-141E4631A254}" type="presParOf" srcId="{B1EFBDFE-9BDA-4F53-A3BF-D0F6C7A88D2F}" destId="{4BBBF58E-F3E9-4B9D-9AFC-DBF983FEF7B0}" srcOrd="1" destOrd="0" presId="urn:microsoft.com/office/officeart/2005/8/layout/radial5"/>
    <dgm:cxn modelId="{538AEDB8-0174-4D4D-AB3B-899B2C6A6B90}" type="presParOf" srcId="{4BBBF58E-F3E9-4B9D-9AFC-DBF983FEF7B0}" destId="{AC6DC2F2-487A-4308-B0E9-87ADE041BD98}" srcOrd="0" destOrd="0" presId="urn:microsoft.com/office/officeart/2005/8/layout/radial5"/>
    <dgm:cxn modelId="{4D739A84-35FE-4668-8DCE-36114195B6AB}" type="presParOf" srcId="{B1EFBDFE-9BDA-4F53-A3BF-D0F6C7A88D2F}" destId="{755E1836-10E9-4DA0-84A1-0E64995C67B1}" srcOrd="2" destOrd="0" presId="urn:microsoft.com/office/officeart/2005/8/layout/radial5"/>
    <dgm:cxn modelId="{4B67D62F-9A54-42CD-9C73-B67AD88DFA5C}" type="presParOf" srcId="{B1EFBDFE-9BDA-4F53-A3BF-D0F6C7A88D2F}" destId="{9DB9F73B-95A6-41D9-9A19-361E2FC0170C}" srcOrd="3" destOrd="0" presId="urn:microsoft.com/office/officeart/2005/8/layout/radial5"/>
    <dgm:cxn modelId="{EAC5F651-D701-46DC-B76E-AEE7D44C7BD1}" type="presParOf" srcId="{9DB9F73B-95A6-41D9-9A19-361E2FC0170C}" destId="{D60FBFF7-2F10-4553-BBF4-BE3ED1042033}" srcOrd="0" destOrd="0" presId="urn:microsoft.com/office/officeart/2005/8/layout/radial5"/>
    <dgm:cxn modelId="{A4486138-4818-4C67-B709-339025C2045A}" type="presParOf" srcId="{B1EFBDFE-9BDA-4F53-A3BF-D0F6C7A88D2F}" destId="{D3290AA1-907E-4B11-B332-AE79E6145EF4}" srcOrd="4" destOrd="0" presId="urn:microsoft.com/office/officeart/2005/8/layout/radial5"/>
    <dgm:cxn modelId="{B0FF9A4F-0769-432C-8933-7F95BD8BDDBC}" type="presParOf" srcId="{B1EFBDFE-9BDA-4F53-A3BF-D0F6C7A88D2F}" destId="{8CF07890-6115-4DCC-8637-C3495B575FFB}" srcOrd="5" destOrd="0" presId="urn:microsoft.com/office/officeart/2005/8/layout/radial5"/>
    <dgm:cxn modelId="{10945C3E-2A9A-454C-88AD-503421D35D49}" type="presParOf" srcId="{8CF07890-6115-4DCC-8637-C3495B575FFB}" destId="{1D8D03D6-7861-478C-91FF-6A8EE9D98A1A}" srcOrd="0" destOrd="0" presId="urn:microsoft.com/office/officeart/2005/8/layout/radial5"/>
    <dgm:cxn modelId="{BAA3EF71-9F52-4213-95E9-72E54216E92A}" type="presParOf" srcId="{B1EFBDFE-9BDA-4F53-A3BF-D0F6C7A88D2F}" destId="{11372F11-2014-431A-B3A2-B955FCE1236F}" srcOrd="6" destOrd="0" presId="urn:microsoft.com/office/officeart/2005/8/layout/radial5"/>
    <dgm:cxn modelId="{B9A16D28-A679-4857-B2A8-47E6A56D2631}" type="presParOf" srcId="{B1EFBDFE-9BDA-4F53-A3BF-D0F6C7A88D2F}" destId="{1A1372A6-4D3A-4FAA-87CA-7672F3064AA3}" srcOrd="7" destOrd="0" presId="urn:microsoft.com/office/officeart/2005/8/layout/radial5"/>
    <dgm:cxn modelId="{F0F6BF08-BF31-4B2C-A95F-479D12A6C6EF}" type="presParOf" srcId="{1A1372A6-4D3A-4FAA-87CA-7672F3064AA3}" destId="{5BFB418A-C181-4522-8680-C2593E376692}" srcOrd="0" destOrd="0" presId="urn:microsoft.com/office/officeart/2005/8/layout/radial5"/>
    <dgm:cxn modelId="{FA055807-DEC9-4E0E-95EA-C96C8BBFC041}" type="presParOf" srcId="{B1EFBDFE-9BDA-4F53-A3BF-D0F6C7A88D2F}" destId="{A18456D6-2590-4D51-89A7-8F234B289DD1}" srcOrd="8" destOrd="0" presId="urn:microsoft.com/office/officeart/2005/8/layout/radial5"/>
    <dgm:cxn modelId="{7B4F8E95-DDF3-46E6-87B8-940920194EC8}" type="presParOf" srcId="{B1EFBDFE-9BDA-4F53-A3BF-D0F6C7A88D2F}" destId="{DB1C2BF4-5CC4-43D8-A50E-C0EEB4EAEB86}" srcOrd="9" destOrd="0" presId="urn:microsoft.com/office/officeart/2005/8/layout/radial5"/>
    <dgm:cxn modelId="{36F65C97-2B5D-489E-92FE-2C417A63C90E}" type="presParOf" srcId="{DB1C2BF4-5CC4-43D8-A50E-C0EEB4EAEB86}" destId="{3CEFD752-3CEE-4E3D-99D6-BE3DFB4448DD}" srcOrd="0" destOrd="0" presId="urn:microsoft.com/office/officeart/2005/8/layout/radial5"/>
    <dgm:cxn modelId="{7BC253FC-6F9D-434D-821A-C3FE7F1E6402}" type="presParOf" srcId="{B1EFBDFE-9BDA-4F53-A3BF-D0F6C7A88D2F}" destId="{B532F9E5-5B5E-422B-AE22-832E5C70E420}" srcOrd="10" destOrd="0" presId="urn:microsoft.com/office/officeart/2005/8/layout/radial5"/>
    <dgm:cxn modelId="{FFA1FFC0-0879-4716-AD0F-DCBBE5F66EE1}" type="presParOf" srcId="{B1EFBDFE-9BDA-4F53-A3BF-D0F6C7A88D2F}" destId="{D00EC312-E66A-489D-9FE6-3269ECC57C66}" srcOrd="11" destOrd="0" presId="urn:microsoft.com/office/officeart/2005/8/layout/radial5"/>
    <dgm:cxn modelId="{D9429DCF-3275-4A43-A962-4CA07FEB53A2}" type="presParOf" srcId="{D00EC312-E66A-489D-9FE6-3269ECC57C66}" destId="{648F1670-C1B4-4612-A1EE-D7A1D817246F}" srcOrd="0" destOrd="0" presId="urn:microsoft.com/office/officeart/2005/8/layout/radial5"/>
    <dgm:cxn modelId="{60A6D721-7786-42CD-8E27-FDC8FDABC463}" type="presParOf" srcId="{B1EFBDFE-9BDA-4F53-A3BF-D0F6C7A88D2F}" destId="{7BBC3365-B7DC-4CB2-B8C1-16B62DEE490A}" srcOrd="12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56B0B5-0440-442C-85B6-20E9CC8DB919}">
      <dsp:nvSpPr>
        <dsp:cNvPr id="0" name=""/>
        <dsp:cNvSpPr/>
      </dsp:nvSpPr>
      <dsp:spPr>
        <a:xfrm>
          <a:off x="3620001" y="2156877"/>
          <a:ext cx="1903997" cy="1518809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/>
            <a:t>PRACA DLA LOGISTYKÓW</a:t>
          </a:r>
          <a:endParaRPr lang="pl-PL" sz="1800" b="1" kern="1200" dirty="0"/>
        </a:p>
      </dsp:txBody>
      <dsp:txXfrm>
        <a:off x="3898835" y="2379301"/>
        <a:ext cx="1346329" cy="1073961"/>
      </dsp:txXfrm>
    </dsp:sp>
    <dsp:sp modelId="{4BBBF58E-F3E9-4B9D-9AFC-DBF983FEF7B0}">
      <dsp:nvSpPr>
        <dsp:cNvPr id="0" name=""/>
        <dsp:cNvSpPr/>
      </dsp:nvSpPr>
      <dsp:spPr>
        <a:xfrm rot="16200000">
          <a:off x="4432775" y="1641346"/>
          <a:ext cx="278448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>
        <a:off x="4474542" y="1787403"/>
        <a:ext cx="194914" cy="312869"/>
      </dsp:txXfrm>
    </dsp:sp>
    <dsp:sp modelId="{755E1836-10E9-4DA0-84A1-0E64995C67B1}">
      <dsp:nvSpPr>
        <dsp:cNvPr id="0" name=""/>
        <dsp:cNvSpPr/>
      </dsp:nvSpPr>
      <dsp:spPr>
        <a:xfrm>
          <a:off x="3266851" y="-91487"/>
          <a:ext cx="2610297" cy="1722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SPECJALISTA DS. HANDLU ELEKTRONICZNEGO</a:t>
          </a:r>
          <a:endParaRPr lang="pl-PL" sz="1700" kern="1200" dirty="0"/>
        </a:p>
      </dsp:txBody>
      <dsp:txXfrm>
        <a:off x="3649120" y="160839"/>
        <a:ext cx="1845759" cy="1218338"/>
      </dsp:txXfrm>
    </dsp:sp>
    <dsp:sp modelId="{9DB9F73B-95A6-41D9-9A19-361E2FC0170C}">
      <dsp:nvSpPr>
        <dsp:cNvPr id="0" name=""/>
        <dsp:cNvSpPr/>
      </dsp:nvSpPr>
      <dsp:spPr>
        <a:xfrm rot="20174958">
          <a:off x="5505354" y="2179837"/>
          <a:ext cx="295532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>
        <a:off x="5509108" y="2301981"/>
        <a:ext cx="206872" cy="312869"/>
      </dsp:txXfrm>
    </dsp:sp>
    <dsp:sp modelId="{D3290AA1-907E-4B11-B332-AE79E6145EF4}">
      <dsp:nvSpPr>
        <dsp:cNvPr id="0" name=""/>
        <dsp:cNvSpPr/>
      </dsp:nvSpPr>
      <dsp:spPr>
        <a:xfrm>
          <a:off x="5697122" y="984765"/>
          <a:ext cx="2610006" cy="17244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PLANISTA WYSYŁEK I DOSTAW</a:t>
          </a:r>
          <a:endParaRPr lang="pl-PL" sz="1700" kern="1200" dirty="0"/>
        </a:p>
      </dsp:txBody>
      <dsp:txXfrm>
        <a:off x="6079349" y="1237298"/>
        <a:ext cx="1845552" cy="1219335"/>
      </dsp:txXfrm>
    </dsp:sp>
    <dsp:sp modelId="{8CF07890-6115-4DCC-8637-C3495B575FFB}">
      <dsp:nvSpPr>
        <dsp:cNvPr id="0" name=""/>
        <dsp:cNvSpPr/>
      </dsp:nvSpPr>
      <dsp:spPr>
        <a:xfrm rot="1511550">
          <a:off x="5514498" y="3186716"/>
          <a:ext cx="373309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>
        <a:off x="5519824" y="3267170"/>
        <a:ext cx="261316" cy="312869"/>
      </dsp:txXfrm>
    </dsp:sp>
    <dsp:sp modelId="{11372F11-2014-431A-B3A2-B955FCE1236F}">
      <dsp:nvSpPr>
        <dsp:cNvPr id="0" name=""/>
        <dsp:cNvSpPr/>
      </dsp:nvSpPr>
      <dsp:spPr>
        <a:xfrm>
          <a:off x="5787139" y="3240357"/>
          <a:ext cx="2610006" cy="172282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SPECJALISTA DS. GOSPODARKI MATERIAŁOWEJ</a:t>
          </a:r>
          <a:endParaRPr lang="pl-PL" sz="1700" kern="1200" dirty="0"/>
        </a:p>
      </dsp:txBody>
      <dsp:txXfrm>
        <a:off x="6169366" y="3492658"/>
        <a:ext cx="1845552" cy="1218219"/>
      </dsp:txXfrm>
    </dsp:sp>
    <dsp:sp modelId="{1A1372A6-4D3A-4FAA-87CA-7672F3064AA3}">
      <dsp:nvSpPr>
        <dsp:cNvPr id="0" name=""/>
        <dsp:cNvSpPr/>
      </dsp:nvSpPr>
      <dsp:spPr>
        <a:xfrm rot="5346401">
          <a:off x="4457330" y="3647890"/>
          <a:ext cx="343931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>
        <a:off x="4508115" y="3700597"/>
        <a:ext cx="240752" cy="312869"/>
      </dsp:txXfrm>
    </dsp:sp>
    <dsp:sp modelId="{A18456D6-2590-4D51-89A7-8F234B289DD1}">
      <dsp:nvSpPr>
        <dsp:cNvPr id="0" name=""/>
        <dsp:cNvSpPr/>
      </dsp:nvSpPr>
      <dsp:spPr>
        <a:xfrm>
          <a:off x="3388323" y="4156180"/>
          <a:ext cx="2610006" cy="172282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SPECJALISTA DS. TRANSPORTU I SPEDYCJI</a:t>
          </a:r>
          <a:endParaRPr lang="pl-PL" sz="1700" kern="1200" dirty="0"/>
        </a:p>
      </dsp:txBody>
      <dsp:txXfrm>
        <a:off x="3770550" y="4408481"/>
        <a:ext cx="1845552" cy="1218219"/>
      </dsp:txXfrm>
    </dsp:sp>
    <dsp:sp modelId="{DB1C2BF4-5CC4-43D8-A50E-C0EEB4EAEB86}">
      <dsp:nvSpPr>
        <dsp:cNvPr id="0" name=""/>
        <dsp:cNvSpPr/>
      </dsp:nvSpPr>
      <dsp:spPr>
        <a:xfrm rot="9161118">
          <a:off x="3364090" y="3185624"/>
          <a:ext cx="363140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 rot="10800000">
        <a:off x="3466958" y="3264918"/>
        <a:ext cx="254198" cy="312869"/>
      </dsp:txXfrm>
    </dsp:sp>
    <dsp:sp modelId="{B532F9E5-5B5E-422B-AE22-832E5C70E420}">
      <dsp:nvSpPr>
        <dsp:cNvPr id="0" name=""/>
        <dsp:cNvSpPr/>
      </dsp:nvSpPr>
      <dsp:spPr>
        <a:xfrm>
          <a:off x="971603" y="3240358"/>
          <a:ext cx="2610006" cy="172282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SPECJALISTA DS. ZARZĄDZANIA I ZAKUPÓW</a:t>
          </a:r>
          <a:endParaRPr lang="pl-PL" sz="1700" kern="1200" dirty="0"/>
        </a:p>
      </dsp:txBody>
      <dsp:txXfrm>
        <a:off x="1353830" y="3492659"/>
        <a:ext cx="1845552" cy="1218219"/>
      </dsp:txXfrm>
    </dsp:sp>
    <dsp:sp modelId="{D00EC312-E66A-489D-9FE6-3269ECC57C66}">
      <dsp:nvSpPr>
        <dsp:cNvPr id="0" name=""/>
        <dsp:cNvSpPr/>
      </dsp:nvSpPr>
      <dsp:spPr>
        <a:xfrm rot="12284424">
          <a:off x="3353933" y="2162418"/>
          <a:ext cx="295789" cy="52144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200" kern="1200"/>
        </a:p>
      </dsp:txBody>
      <dsp:txXfrm rot="10800000">
        <a:off x="3438598" y="2285277"/>
        <a:ext cx="207052" cy="312869"/>
      </dsp:txXfrm>
    </dsp:sp>
    <dsp:sp modelId="{7BBC3365-B7DC-4CB2-B8C1-16B62DEE490A}">
      <dsp:nvSpPr>
        <dsp:cNvPr id="0" name=""/>
        <dsp:cNvSpPr/>
      </dsp:nvSpPr>
      <dsp:spPr>
        <a:xfrm>
          <a:off x="865411" y="947423"/>
          <a:ext cx="2610006" cy="17244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kern="1200" dirty="0" smtClean="0"/>
            <a:t>SPECJALISTA DS. OBSŁUGI KLIENTA</a:t>
          </a:r>
          <a:endParaRPr lang="pl-PL" sz="1700" kern="1200" dirty="0"/>
        </a:p>
      </dsp:txBody>
      <dsp:txXfrm>
        <a:off x="1247638" y="1199956"/>
        <a:ext cx="1845552" cy="12193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F425-FE57-4D4B-A476-A1D4516D5EC5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BA4126-E0CA-4EE4-B042-C442B1594AB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7907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F82-2C35-4868-B41F-F59941DA404A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9"/>
          <p:cNvSpPr>
            <a:spLocks/>
          </p:cNvSpPr>
          <p:nvPr userDrawn="1"/>
        </p:nvSpPr>
        <p:spPr bwMode="auto">
          <a:xfrm flipH="1">
            <a:off x="1143000" y="-762000"/>
            <a:ext cx="8001000" cy="25908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"/>
          <p:cNvSpPr>
            <a:spLocks/>
          </p:cNvSpPr>
          <p:nvPr userDrawn="1"/>
        </p:nvSpPr>
        <p:spPr bwMode="auto">
          <a:xfrm flipH="1">
            <a:off x="1600200" y="-762000"/>
            <a:ext cx="7543800" cy="24384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3"/>
          <p:cNvSpPr>
            <a:spLocks noChangeArrowheads="1"/>
          </p:cNvSpPr>
          <p:nvPr userDrawn="1"/>
        </p:nvSpPr>
        <p:spPr bwMode="auto">
          <a:xfrm>
            <a:off x="0" y="5943600"/>
            <a:ext cx="9154274" cy="1066800"/>
          </a:xfrm>
          <a:custGeom>
            <a:avLst/>
            <a:gdLst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9144000 w 9144000"/>
              <a:gd name="connsiteY2" fmla="*/ 3581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1 h 2349501"/>
              <a:gd name="connsiteX1" fmla="*/ 9144000 w 9144000"/>
              <a:gd name="connsiteY1" fmla="*/ 1 h 2349501"/>
              <a:gd name="connsiteX2" fmla="*/ 0 w 9144000"/>
              <a:gd name="connsiteY2" fmla="*/ 1905001 h 2349501"/>
              <a:gd name="connsiteX3" fmla="*/ 0 w 9144000"/>
              <a:gd name="connsiteY3" fmla="*/ 1 h 2349501"/>
              <a:gd name="connsiteX0" fmla="*/ 0 w 9144000"/>
              <a:gd name="connsiteY0" fmla="*/ 671286 h 3020786"/>
              <a:gd name="connsiteX1" fmla="*/ 9144000 w 9144000"/>
              <a:gd name="connsiteY1" fmla="*/ 671286 h 3020786"/>
              <a:gd name="connsiteX2" fmla="*/ 0 w 9144000"/>
              <a:gd name="connsiteY2" fmla="*/ 1905001 h 3020786"/>
              <a:gd name="connsiteX3" fmla="*/ 0 w 9144000"/>
              <a:gd name="connsiteY3" fmla="*/ 671286 h 3020786"/>
              <a:gd name="connsiteX0" fmla="*/ 0 w 9144000"/>
              <a:gd name="connsiteY0" fmla="*/ -1 h 2349499"/>
              <a:gd name="connsiteX1" fmla="*/ 9144000 w 9144000"/>
              <a:gd name="connsiteY1" fmla="*/ -1 h 2349499"/>
              <a:gd name="connsiteX2" fmla="*/ 0 w 9144000"/>
              <a:gd name="connsiteY2" fmla="*/ 1233714 h 2349499"/>
              <a:gd name="connsiteX3" fmla="*/ 0 w 9144000"/>
              <a:gd name="connsiteY3" fmla="*/ -1 h 2349499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233715 h 2349500"/>
              <a:gd name="connsiteX3" fmla="*/ 0 w 9144000"/>
              <a:gd name="connsiteY3" fmla="*/ 0 h 2349500"/>
              <a:gd name="connsiteX0" fmla="*/ 0 w 9144000"/>
              <a:gd name="connsiteY0" fmla="*/ 0 h 2181679"/>
              <a:gd name="connsiteX1" fmla="*/ 9144000 w 9144000"/>
              <a:gd name="connsiteY1" fmla="*/ 0 h 2181679"/>
              <a:gd name="connsiteX2" fmla="*/ 0 w 9144000"/>
              <a:gd name="connsiteY2" fmla="*/ 1233715 h 2181679"/>
              <a:gd name="connsiteX3" fmla="*/ 0 w 9144000"/>
              <a:gd name="connsiteY3" fmla="*/ 0 h 2181679"/>
              <a:gd name="connsiteX0" fmla="*/ 0 w 9144000"/>
              <a:gd name="connsiteY0" fmla="*/ 0 h 2237619"/>
              <a:gd name="connsiteX1" fmla="*/ 9144000 w 9144000"/>
              <a:gd name="connsiteY1" fmla="*/ 0 h 2237619"/>
              <a:gd name="connsiteX2" fmla="*/ 0 w 9144000"/>
              <a:gd name="connsiteY2" fmla="*/ 1233715 h 2237619"/>
              <a:gd name="connsiteX3" fmla="*/ 0 w 9144000"/>
              <a:gd name="connsiteY3" fmla="*/ 0 h 2237619"/>
              <a:gd name="connsiteX0" fmla="*/ 0 w 10439400"/>
              <a:gd name="connsiteY0" fmla="*/ 0 h 1432615"/>
              <a:gd name="connsiteX1" fmla="*/ 9144000 w 10439400"/>
              <a:gd name="connsiteY1" fmla="*/ 0 h 1432615"/>
              <a:gd name="connsiteX2" fmla="*/ 7772400 w 10439400"/>
              <a:gd name="connsiteY2" fmla="*/ 1193397 h 1432615"/>
              <a:gd name="connsiteX3" fmla="*/ 0 w 10439400"/>
              <a:gd name="connsiteY3" fmla="*/ 1233715 h 1432615"/>
              <a:gd name="connsiteX4" fmla="*/ 0 w 10439400"/>
              <a:gd name="connsiteY4" fmla="*/ 0 h 1432615"/>
              <a:gd name="connsiteX0" fmla="*/ 0 w 10668000"/>
              <a:gd name="connsiteY0" fmla="*/ 0 h 1846539"/>
              <a:gd name="connsiteX1" fmla="*/ 9144000 w 10668000"/>
              <a:gd name="connsiteY1" fmla="*/ 0 h 1846539"/>
              <a:gd name="connsiteX2" fmla="*/ 9144000 w 10668000"/>
              <a:gd name="connsiteY2" fmla="*/ 1640920 h 1846539"/>
              <a:gd name="connsiteX3" fmla="*/ 0 w 10668000"/>
              <a:gd name="connsiteY3" fmla="*/ 1233715 h 1846539"/>
              <a:gd name="connsiteX4" fmla="*/ 0 w 10668000"/>
              <a:gd name="connsiteY4" fmla="*/ 0 h 1846539"/>
              <a:gd name="connsiteX0" fmla="*/ 0 w 10668000"/>
              <a:gd name="connsiteY0" fmla="*/ 234984 h 2081523"/>
              <a:gd name="connsiteX1" fmla="*/ 9144000 w 10668000"/>
              <a:gd name="connsiteY1" fmla="*/ 234984 h 2081523"/>
              <a:gd name="connsiteX2" fmla="*/ 9144000 w 10668000"/>
              <a:gd name="connsiteY2" fmla="*/ 1875904 h 2081523"/>
              <a:gd name="connsiteX3" fmla="*/ 0 w 10668000"/>
              <a:gd name="connsiteY3" fmla="*/ 1468699 h 2081523"/>
              <a:gd name="connsiteX4" fmla="*/ 0 w 10668000"/>
              <a:gd name="connsiteY4" fmla="*/ 234984 h 2081523"/>
              <a:gd name="connsiteX0" fmla="*/ 0 w 9144000"/>
              <a:gd name="connsiteY0" fmla="*/ 234983 h 2081522"/>
              <a:gd name="connsiteX1" fmla="*/ 9144000 w 9144000"/>
              <a:gd name="connsiteY1" fmla="*/ 234983 h 2081522"/>
              <a:gd name="connsiteX2" fmla="*/ 9144000 w 9144000"/>
              <a:gd name="connsiteY2" fmla="*/ 1875903 h 2081522"/>
              <a:gd name="connsiteX3" fmla="*/ 0 w 9144000"/>
              <a:gd name="connsiteY3" fmla="*/ 1468698 h 2081522"/>
              <a:gd name="connsiteX4" fmla="*/ 0 w 9144000"/>
              <a:gd name="connsiteY4" fmla="*/ 234983 h 2081522"/>
              <a:gd name="connsiteX0" fmla="*/ 0 w 9144000"/>
              <a:gd name="connsiteY0" fmla="*/ 730583 h 2577122"/>
              <a:gd name="connsiteX1" fmla="*/ 4940300 w 9144000"/>
              <a:gd name="connsiteY1" fmla="*/ 0 h 2577122"/>
              <a:gd name="connsiteX2" fmla="*/ 9144000 w 9144000"/>
              <a:gd name="connsiteY2" fmla="*/ 730583 h 2577122"/>
              <a:gd name="connsiteX3" fmla="*/ 9144000 w 9144000"/>
              <a:gd name="connsiteY3" fmla="*/ 2371503 h 2577122"/>
              <a:gd name="connsiteX4" fmla="*/ 0 w 9144000"/>
              <a:gd name="connsiteY4" fmla="*/ 1964298 h 2577122"/>
              <a:gd name="connsiteX5" fmla="*/ 0 w 9144000"/>
              <a:gd name="connsiteY5" fmla="*/ 730583 h 2577122"/>
              <a:gd name="connsiteX0" fmla="*/ 0 w 9144000"/>
              <a:gd name="connsiteY0" fmla="*/ 730583 h 2163196"/>
              <a:gd name="connsiteX1" fmla="*/ 4940300 w 9144000"/>
              <a:gd name="connsiteY1" fmla="*/ 0 h 2163196"/>
              <a:gd name="connsiteX2" fmla="*/ 9144000 w 9144000"/>
              <a:gd name="connsiteY2" fmla="*/ 730583 h 2163196"/>
              <a:gd name="connsiteX3" fmla="*/ 9144000 w 9144000"/>
              <a:gd name="connsiteY3" fmla="*/ 1598367 h 2163196"/>
              <a:gd name="connsiteX4" fmla="*/ 0 w 9144000"/>
              <a:gd name="connsiteY4" fmla="*/ 1964298 h 2163196"/>
              <a:gd name="connsiteX5" fmla="*/ 0 w 9144000"/>
              <a:gd name="connsiteY5" fmla="*/ 730583 h 2163196"/>
              <a:gd name="connsiteX0" fmla="*/ 0 w 9144000"/>
              <a:gd name="connsiteY0" fmla="*/ 913051 h 2345664"/>
              <a:gd name="connsiteX1" fmla="*/ 4940300 w 9144000"/>
              <a:gd name="connsiteY1" fmla="*/ 182468 h 2345664"/>
              <a:gd name="connsiteX2" fmla="*/ 9144000 w 9144000"/>
              <a:gd name="connsiteY2" fmla="*/ 296129 h 2345664"/>
              <a:gd name="connsiteX3" fmla="*/ 9144000 w 9144000"/>
              <a:gd name="connsiteY3" fmla="*/ 1780835 h 2345664"/>
              <a:gd name="connsiteX4" fmla="*/ 0 w 9144000"/>
              <a:gd name="connsiteY4" fmla="*/ 2146766 h 2345664"/>
              <a:gd name="connsiteX5" fmla="*/ 0 w 9144000"/>
              <a:gd name="connsiteY5" fmla="*/ 913051 h 2345664"/>
              <a:gd name="connsiteX0" fmla="*/ 0 w 9144000"/>
              <a:gd name="connsiteY0" fmla="*/ 833404 h 2266017"/>
              <a:gd name="connsiteX1" fmla="*/ 4940300 w 9144000"/>
              <a:gd name="connsiteY1" fmla="*/ 102821 h 2266017"/>
              <a:gd name="connsiteX2" fmla="*/ 9144000 w 9144000"/>
              <a:gd name="connsiteY2" fmla="*/ 216482 h 2266017"/>
              <a:gd name="connsiteX3" fmla="*/ 9144000 w 9144000"/>
              <a:gd name="connsiteY3" fmla="*/ 1701188 h 2266017"/>
              <a:gd name="connsiteX4" fmla="*/ 0 w 9144000"/>
              <a:gd name="connsiteY4" fmla="*/ 2067119 h 2266017"/>
              <a:gd name="connsiteX5" fmla="*/ 0 w 9144000"/>
              <a:gd name="connsiteY5" fmla="*/ 833404 h 2266017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761553 h 2194166"/>
              <a:gd name="connsiteX1" fmla="*/ 9144000 w 9144000"/>
              <a:gd name="connsiteY1" fmla="*/ 144631 h 2194166"/>
              <a:gd name="connsiteX2" fmla="*/ 9144000 w 9144000"/>
              <a:gd name="connsiteY2" fmla="*/ 1629337 h 2194166"/>
              <a:gd name="connsiteX3" fmla="*/ 0 w 9144000"/>
              <a:gd name="connsiteY3" fmla="*/ 1995268 h 2194166"/>
              <a:gd name="connsiteX4" fmla="*/ 0 w 9144000"/>
              <a:gd name="connsiteY4" fmla="*/ 761553 h 2194166"/>
              <a:gd name="connsiteX0" fmla="*/ 0 w 9144000"/>
              <a:gd name="connsiteY0" fmla="*/ 761553 h 2442422"/>
              <a:gd name="connsiteX1" fmla="*/ 9144000 w 9144000"/>
              <a:gd name="connsiteY1" fmla="*/ 144631 h 2442422"/>
              <a:gd name="connsiteX2" fmla="*/ 9144000 w 9144000"/>
              <a:gd name="connsiteY2" fmla="*/ 1629337 h 2442422"/>
              <a:gd name="connsiteX3" fmla="*/ 0 w 9144000"/>
              <a:gd name="connsiteY3" fmla="*/ 1995268 h 2442422"/>
              <a:gd name="connsiteX4" fmla="*/ 0 w 9144000"/>
              <a:gd name="connsiteY4" fmla="*/ 761553 h 2442422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08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879895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2961568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3010571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3392193">
                <a:moveTo>
                  <a:pt x="0" y="1711324"/>
                </a:moveTo>
                <a:cubicBezTo>
                  <a:pt x="513708" y="3392193"/>
                  <a:pt x="5445303" y="0"/>
                  <a:pt x="9144000" y="1094402"/>
                </a:cubicBezTo>
                <a:cubicBezTo>
                  <a:pt x="9147425" y="1716791"/>
                  <a:pt x="9150849" y="2388182"/>
                  <a:pt x="9154274" y="3010571"/>
                </a:cubicBezTo>
                <a:lnTo>
                  <a:pt x="0" y="2945039"/>
                </a:lnTo>
                <a:lnTo>
                  <a:pt x="0" y="1711324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9"/>
          <p:cNvSpPr>
            <a:spLocks/>
          </p:cNvSpPr>
          <p:nvPr userDrawn="1"/>
        </p:nvSpPr>
        <p:spPr bwMode="auto">
          <a:xfrm flipV="1">
            <a:off x="0" y="304800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8"/>
          <p:cNvSpPr>
            <a:spLocks/>
          </p:cNvSpPr>
          <p:nvPr userDrawn="1"/>
        </p:nvSpPr>
        <p:spPr bwMode="auto">
          <a:xfrm flipV="1">
            <a:off x="-1" y="3021106"/>
            <a:ext cx="8334103" cy="3227294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alpha val="54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76" y="2571744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28860" y="4071942"/>
            <a:ext cx="6400800" cy="642942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ED210-C4FD-4210-A4FB-E9C7F206E832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217E3-E9AB-48FD-BCCC-96B8098FED1B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A5C57-CF6A-4C9F-91E0-C5C1588ABA2D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4B126-4A0D-4C8A-AC8E-5ED07A740344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F6DD-B846-413A-8889-645D54188BCD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417F-537D-437C-9918-74BF448E0A5B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5289A-328E-4BC5-935A-D74D90754FEE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0C82B-D6C2-41DE-9253-BE3C8645B038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B468-49A3-44BB-ACE8-374C7E52FCAA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15A3-8D15-484E-A88C-BB9238C6D267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5943600"/>
            <a:ext cx="9154274" cy="1066800"/>
          </a:xfrm>
          <a:custGeom>
            <a:avLst/>
            <a:gdLst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9144000 w 9144000"/>
              <a:gd name="connsiteY2" fmla="*/ 3581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1 h 2349501"/>
              <a:gd name="connsiteX1" fmla="*/ 9144000 w 9144000"/>
              <a:gd name="connsiteY1" fmla="*/ 1 h 2349501"/>
              <a:gd name="connsiteX2" fmla="*/ 0 w 9144000"/>
              <a:gd name="connsiteY2" fmla="*/ 1905001 h 2349501"/>
              <a:gd name="connsiteX3" fmla="*/ 0 w 9144000"/>
              <a:gd name="connsiteY3" fmla="*/ 1 h 2349501"/>
              <a:gd name="connsiteX0" fmla="*/ 0 w 9144000"/>
              <a:gd name="connsiteY0" fmla="*/ 671286 h 3020786"/>
              <a:gd name="connsiteX1" fmla="*/ 9144000 w 9144000"/>
              <a:gd name="connsiteY1" fmla="*/ 671286 h 3020786"/>
              <a:gd name="connsiteX2" fmla="*/ 0 w 9144000"/>
              <a:gd name="connsiteY2" fmla="*/ 1905001 h 3020786"/>
              <a:gd name="connsiteX3" fmla="*/ 0 w 9144000"/>
              <a:gd name="connsiteY3" fmla="*/ 671286 h 3020786"/>
              <a:gd name="connsiteX0" fmla="*/ 0 w 9144000"/>
              <a:gd name="connsiteY0" fmla="*/ -1 h 2349499"/>
              <a:gd name="connsiteX1" fmla="*/ 9144000 w 9144000"/>
              <a:gd name="connsiteY1" fmla="*/ -1 h 2349499"/>
              <a:gd name="connsiteX2" fmla="*/ 0 w 9144000"/>
              <a:gd name="connsiteY2" fmla="*/ 1233714 h 2349499"/>
              <a:gd name="connsiteX3" fmla="*/ 0 w 9144000"/>
              <a:gd name="connsiteY3" fmla="*/ -1 h 2349499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233715 h 2349500"/>
              <a:gd name="connsiteX3" fmla="*/ 0 w 9144000"/>
              <a:gd name="connsiteY3" fmla="*/ 0 h 2349500"/>
              <a:gd name="connsiteX0" fmla="*/ 0 w 9144000"/>
              <a:gd name="connsiteY0" fmla="*/ 0 h 2181679"/>
              <a:gd name="connsiteX1" fmla="*/ 9144000 w 9144000"/>
              <a:gd name="connsiteY1" fmla="*/ 0 h 2181679"/>
              <a:gd name="connsiteX2" fmla="*/ 0 w 9144000"/>
              <a:gd name="connsiteY2" fmla="*/ 1233715 h 2181679"/>
              <a:gd name="connsiteX3" fmla="*/ 0 w 9144000"/>
              <a:gd name="connsiteY3" fmla="*/ 0 h 2181679"/>
              <a:gd name="connsiteX0" fmla="*/ 0 w 9144000"/>
              <a:gd name="connsiteY0" fmla="*/ 0 h 2237619"/>
              <a:gd name="connsiteX1" fmla="*/ 9144000 w 9144000"/>
              <a:gd name="connsiteY1" fmla="*/ 0 h 2237619"/>
              <a:gd name="connsiteX2" fmla="*/ 0 w 9144000"/>
              <a:gd name="connsiteY2" fmla="*/ 1233715 h 2237619"/>
              <a:gd name="connsiteX3" fmla="*/ 0 w 9144000"/>
              <a:gd name="connsiteY3" fmla="*/ 0 h 2237619"/>
              <a:gd name="connsiteX0" fmla="*/ 0 w 10439400"/>
              <a:gd name="connsiteY0" fmla="*/ 0 h 1432615"/>
              <a:gd name="connsiteX1" fmla="*/ 9144000 w 10439400"/>
              <a:gd name="connsiteY1" fmla="*/ 0 h 1432615"/>
              <a:gd name="connsiteX2" fmla="*/ 7772400 w 10439400"/>
              <a:gd name="connsiteY2" fmla="*/ 1193397 h 1432615"/>
              <a:gd name="connsiteX3" fmla="*/ 0 w 10439400"/>
              <a:gd name="connsiteY3" fmla="*/ 1233715 h 1432615"/>
              <a:gd name="connsiteX4" fmla="*/ 0 w 10439400"/>
              <a:gd name="connsiteY4" fmla="*/ 0 h 1432615"/>
              <a:gd name="connsiteX0" fmla="*/ 0 w 10668000"/>
              <a:gd name="connsiteY0" fmla="*/ 0 h 1846539"/>
              <a:gd name="connsiteX1" fmla="*/ 9144000 w 10668000"/>
              <a:gd name="connsiteY1" fmla="*/ 0 h 1846539"/>
              <a:gd name="connsiteX2" fmla="*/ 9144000 w 10668000"/>
              <a:gd name="connsiteY2" fmla="*/ 1640920 h 1846539"/>
              <a:gd name="connsiteX3" fmla="*/ 0 w 10668000"/>
              <a:gd name="connsiteY3" fmla="*/ 1233715 h 1846539"/>
              <a:gd name="connsiteX4" fmla="*/ 0 w 10668000"/>
              <a:gd name="connsiteY4" fmla="*/ 0 h 1846539"/>
              <a:gd name="connsiteX0" fmla="*/ 0 w 10668000"/>
              <a:gd name="connsiteY0" fmla="*/ 234984 h 2081523"/>
              <a:gd name="connsiteX1" fmla="*/ 9144000 w 10668000"/>
              <a:gd name="connsiteY1" fmla="*/ 234984 h 2081523"/>
              <a:gd name="connsiteX2" fmla="*/ 9144000 w 10668000"/>
              <a:gd name="connsiteY2" fmla="*/ 1875904 h 2081523"/>
              <a:gd name="connsiteX3" fmla="*/ 0 w 10668000"/>
              <a:gd name="connsiteY3" fmla="*/ 1468699 h 2081523"/>
              <a:gd name="connsiteX4" fmla="*/ 0 w 10668000"/>
              <a:gd name="connsiteY4" fmla="*/ 234984 h 2081523"/>
              <a:gd name="connsiteX0" fmla="*/ 0 w 9144000"/>
              <a:gd name="connsiteY0" fmla="*/ 234983 h 2081522"/>
              <a:gd name="connsiteX1" fmla="*/ 9144000 w 9144000"/>
              <a:gd name="connsiteY1" fmla="*/ 234983 h 2081522"/>
              <a:gd name="connsiteX2" fmla="*/ 9144000 w 9144000"/>
              <a:gd name="connsiteY2" fmla="*/ 1875903 h 2081522"/>
              <a:gd name="connsiteX3" fmla="*/ 0 w 9144000"/>
              <a:gd name="connsiteY3" fmla="*/ 1468698 h 2081522"/>
              <a:gd name="connsiteX4" fmla="*/ 0 w 9144000"/>
              <a:gd name="connsiteY4" fmla="*/ 234983 h 2081522"/>
              <a:gd name="connsiteX0" fmla="*/ 0 w 9144000"/>
              <a:gd name="connsiteY0" fmla="*/ 730583 h 2577122"/>
              <a:gd name="connsiteX1" fmla="*/ 4940300 w 9144000"/>
              <a:gd name="connsiteY1" fmla="*/ 0 h 2577122"/>
              <a:gd name="connsiteX2" fmla="*/ 9144000 w 9144000"/>
              <a:gd name="connsiteY2" fmla="*/ 730583 h 2577122"/>
              <a:gd name="connsiteX3" fmla="*/ 9144000 w 9144000"/>
              <a:gd name="connsiteY3" fmla="*/ 2371503 h 2577122"/>
              <a:gd name="connsiteX4" fmla="*/ 0 w 9144000"/>
              <a:gd name="connsiteY4" fmla="*/ 1964298 h 2577122"/>
              <a:gd name="connsiteX5" fmla="*/ 0 w 9144000"/>
              <a:gd name="connsiteY5" fmla="*/ 730583 h 2577122"/>
              <a:gd name="connsiteX0" fmla="*/ 0 w 9144000"/>
              <a:gd name="connsiteY0" fmla="*/ 730583 h 2163196"/>
              <a:gd name="connsiteX1" fmla="*/ 4940300 w 9144000"/>
              <a:gd name="connsiteY1" fmla="*/ 0 h 2163196"/>
              <a:gd name="connsiteX2" fmla="*/ 9144000 w 9144000"/>
              <a:gd name="connsiteY2" fmla="*/ 730583 h 2163196"/>
              <a:gd name="connsiteX3" fmla="*/ 9144000 w 9144000"/>
              <a:gd name="connsiteY3" fmla="*/ 1598367 h 2163196"/>
              <a:gd name="connsiteX4" fmla="*/ 0 w 9144000"/>
              <a:gd name="connsiteY4" fmla="*/ 1964298 h 2163196"/>
              <a:gd name="connsiteX5" fmla="*/ 0 w 9144000"/>
              <a:gd name="connsiteY5" fmla="*/ 730583 h 2163196"/>
              <a:gd name="connsiteX0" fmla="*/ 0 w 9144000"/>
              <a:gd name="connsiteY0" fmla="*/ 913051 h 2345664"/>
              <a:gd name="connsiteX1" fmla="*/ 4940300 w 9144000"/>
              <a:gd name="connsiteY1" fmla="*/ 182468 h 2345664"/>
              <a:gd name="connsiteX2" fmla="*/ 9144000 w 9144000"/>
              <a:gd name="connsiteY2" fmla="*/ 296129 h 2345664"/>
              <a:gd name="connsiteX3" fmla="*/ 9144000 w 9144000"/>
              <a:gd name="connsiteY3" fmla="*/ 1780835 h 2345664"/>
              <a:gd name="connsiteX4" fmla="*/ 0 w 9144000"/>
              <a:gd name="connsiteY4" fmla="*/ 2146766 h 2345664"/>
              <a:gd name="connsiteX5" fmla="*/ 0 w 9144000"/>
              <a:gd name="connsiteY5" fmla="*/ 913051 h 2345664"/>
              <a:gd name="connsiteX0" fmla="*/ 0 w 9144000"/>
              <a:gd name="connsiteY0" fmla="*/ 833404 h 2266017"/>
              <a:gd name="connsiteX1" fmla="*/ 4940300 w 9144000"/>
              <a:gd name="connsiteY1" fmla="*/ 102821 h 2266017"/>
              <a:gd name="connsiteX2" fmla="*/ 9144000 w 9144000"/>
              <a:gd name="connsiteY2" fmla="*/ 216482 h 2266017"/>
              <a:gd name="connsiteX3" fmla="*/ 9144000 w 9144000"/>
              <a:gd name="connsiteY3" fmla="*/ 1701188 h 2266017"/>
              <a:gd name="connsiteX4" fmla="*/ 0 w 9144000"/>
              <a:gd name="connsiteY4" fmla="*/ 2067119 h 2266017"/>
              <a:gd name="connsiteX5" fmla="*/ 0 w 9144000"/>
              <a:gd name="connsiteY5" fmla="*/ 833404 h 2266017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761553 h 2194166"/>
              <a:gd name="connsiteX1" fmla="*/ 9144000 w 9144000"/>
              <a:gd name="connsiteY1" fmla="*/ 144631 h 2194166"/>
              <a:gd name="connsiteX2" fmla="*/ 9144000 w 9144000"/>
              <a:gd name="connsiteY2" fmla="*/ 1629337 h 2194166"/>
              <a:gd name="connsiteX3" fmla="*/ 0 w 9144000"/>
              <a:gd name="connsiteY3" fmla="*/ 1995268 h 2194166"/>
              <a:gd name="connsiteX4" fmla="*/ 0 w 9144000"/>
              <a:gd name="connsiteY4" fmla="*/ 761553 h 2194166"/>
              <a:gd name="connsiteX0" fmla="*/ 0 w 9144000"/>
              <a:gd name="connsiteY0" fmla="*/ 761553 h 2442422"/>
              <a:gd name="connsiteX1" fmla="*/ 9144000 w 9144000"/>
              <a:gd name="connsiteY1" fmla="*/ 144631 h 2442422"/>
              <a:gd name="connsiteX2" fmla="*/ 9144000 w 9144000"/>
              <a:gd name="connsiteY2" fmla="*/ 1629337 h 2442422"/>
              <a:gd name="connsiteX3" fmla="*/ 0 w 9144000"/>
              <a:gd name="connsiteY3" fmla="*/ 1995268 h 2442422"/>
              <a:gd name="connsiteX4" fmla="*/ 0 w 9144000"/>
              <a:gd name="connsiteY4" fmla="*/ 761553 h 2442422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08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879895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2961568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3010571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3392193">
                <a:moveTo>
                  <a:pt x="0" y="1711324"/>
                </a:moveTo>
                <a:cubicBezTo>
                  <a:pt x="513708" y="3392193"/>
                  <a:pt x="5445303" y="0"/>
                  <a:pt x="9144000" y="1094402"/>
                </a:cubicBezTo>
                <a:cubicBezTo>
                  <a:pt x="9147425" y="1716791"/>
                  <a:pt x="9150849" y="2388182"/>
                  <a:pt x="9154274" y="3010571"/>
                </a:cubicBezTo>
                <a:lnTo>
                  <a:pt x="0" y="2945039"/>
                </a:lnTo>
                <a:lnTo>
                  <a:pt x="0" y="1711324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0" y="304800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51334-1C92-47E8-8D15-FF8D9A972D50}" type="datetime1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Z e s p ó ł   S z k ó ł   E k o n o m i c z n y c h   n r   2    w   K r a k o w i e www.zse-2.krakow.pl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161EA-3838-4585-991A-9FE3F83376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H="1">
            <a:off x="1143000" y="-762000"/>
            <a:ext cx="8001000" cy="25908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 flipH="1">
            <a:off x="1600200" y="-762000"/>
            <a:ext cx="7543800" cy="24384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 flipV="1">
            <a:off x="-1" y="3021106"/>
            <a:ext cx="8334103" cy="3227294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alpha val="54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Business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Company Name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accent3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e-2.krakow.pl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zse-2.krakow.pl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hyperlink" Target="http://www.zse-2.krakow.pl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www.zse-2.krakow.pl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hyperlink" Target="http://www.zse-2.krakow.pl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hyperlink" Target="http://www.zse-2.krakow.pl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se-2.krakow.pl/" TargetMode="Externa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zse-2.krakow.pl/" TargetMode="Externa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hyperlink" Target="http://www.zse-2.krakow.pl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zse-2.krakow.pl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se-2.krakow.pl/" TargetMode="Externa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zse-2.krakow.pl/" TargetMode="External"/><Relationship Id="rId4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hyperlink" Target="TECHNIK%20LOGISTYK.pptx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hyperlink" Target="http://www.zse-2.krakow.pl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1196752"/>
            <a:ext cx="9144000" cy="165618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pl-PL" sz="7200" dirty="0" smtClean="0">
                <a:latin typeface="Aharoni" pitchFamily="2" charset="-79"/>
                <a:cs typeface="Aharoni" pitchFamily="2" charset="-79"/>
              </a:rPr>
              <a:t>TECHNIK LOGISTYK</a:t>
            </a:r>
            <a:endParaRPr lang="en-US" sz="72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0" y="3789040"/>
            <a:ext cx="9144000" cy="504056"/>
          </a:xfrm>
        </p:spPr>
        <p:txBody>
          <a:bodyPr>
            <a:noAutofit/>
          </a:bodyPr>
          <a:lstStyle/>
          <a:p>
            <a:pPr algn="ctr"/>
            <a:r>
              <a:rPr lang="pl-PL" sz="4000" b="1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ZAWÓD Z PRZYSZŁOŚCIĄ</a:t>
            </a:r>
            <a:endParaRPr lang="en-US" sz="4000" b="1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25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63715"/>
          </a:xfrm>
        </p:spPr>
        <p:txBody>
          <a:bodyPr/>
          <a:lstStyle/>
          <a:p>
            <a:pPr algn="ctr"/>
            <a:r>
              <a:rPr lang="pl-PL" b="1" dirty="0">
                <a:latin typeface="Gulim" pitchFamily="34" charset="-127"/>
                <a:ea typeface="Gulim" pitchFamily="34" charset="-127"/>
              </a:rPr>
              <a:t>KRÓTKO O LOGISTYCE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" y="1037230"/>
            <a:ext cx="5290022" cy="5088934"/>
          </a:xfrm>
        </p:spPr>
        <p:txBody>
          <a:bodyPr/>
          <a:lstStyle/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pl-PL" sz="3000" dirty="0">
                <a:latin typeface="Corbel" pitchFamily="34" charset="0"/>
              </a:rPr>
              <a:t>Logistyka zajmuje się wszystkimi procesami, które są związane z przepływem dóbr od nadawcy do klienta. </a:t>
            </a:r>
          </a:p>
          <a:p>
            <a:pPr lvl="0" algn="l">
              <a:buClr>
                <a:srgbClr val="F5CD2D">
                  <a:lumMod val="60000"/>
                  <a:lumOff val="40000"/>
                </a:srgbClr>
              </a:buClr>
              <a:buFont typeface="Arial" pitchFamily="34" charset="0"/>
              <a:buChar char="•"/>
            </a:pPr>
            <a:endParaRPr lang="pl-PL" dirty="0">
              <a:solidFill>
                <a:srgbClr val="B32C16">
                  <a:lumMod val="75000"/>
                </a:srgbClr>
              </a:solidFill>
              <a:latin typeface="Corbel" pitchFamily="34" charset="0"/>
            </a:endParaRPr>
          </a:p>
          <a:p>
            <a:endParaRPr lang="pl-PL" dirty="0"/>
          </a:p>
        </p:txBody>
      </p:sp>
      <p:pic>
        <p:nvPicPr>
          <p:cNvPr id="7" name="Picture 7" descr="ED59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0023" y="683695"/>
            <a:ext cx="3853977" cy="2610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Symbol zastępczy zawartości 2"/>
          <p:cNvSpPr txBox="1">
            <a:spLocks/>
          </p:cNvSpPr>
          <p:nvPr/>
        </p:nvSpPr>
        <p:spPr>
          <a:xfrm>
            <a:off x="4031940" y="3293986"/>
            <a:ext cx="5112060" cy="5217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  <a:buFont typeface="Arial" pitchFamily="34" charset="0"/>
              <a:buChar char="•"/>
            </a:pPr>
            <a:r>
              <a:rPr lang="pl-PL" sz="2700" dirty="0" smtClean="0">
                <a:latin typeface="Corbel" pitchFamily="34" charset="0"/>
              </a:rPr>
              <a:t>Początki logistyki są trudne do zidentyfikowania. Uczeni lokują ten moment w różnych okresach i miejscach – w starożytnym Egipcie, starożytnej Grecji lub starożytnym Rzymie.</a:t>
            </a:r>
            <a:endParaRPr lang="pl-PL" sz="2700" dirty="0">
              <a:latin typeface="Corbel" pitchFamily="34" charset="0"/>
            </a:endParaRPr>
          </a:p>
          <a:p>
            <a:pPr algn="l">
              <a:buClr>
                <a:srgbClr val="F5CD2D">
                  <a:lumMod val="60000"/>
                  <a:lumOff val="40000"/>
                </a:srgbClr>
              </a:buClr>
              <a:buFont typeface="Arial" pitchFamily="34" charset="0"/>
              <a:buChar char="•"/>
            </a:pPr>
            <a:endParaRPr lang="pl-PL" dirty="0" smtClean="0">
              <a:solidFill>
                <a:srgbClr val="B32C16">
                  <a:lumMod val="75000"/>
                </a:srgbClr>
              </a:solidFill>
              <a:latin typeface="Corbel" pitchFamily="34" charset="0"/>
            </a:endParaRPr>
          </a:p>
          <a:p>
            <a:endParaRPr lang="pl-PL" dirty="0"/>
          </a:p>
        </p:txBody>
      </p:sp>
      <p:sp>
        <p:nvSpPr>
          <p:cNvPr id="10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3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241398" cy="2823735"/>
          </a:xfrm>
        </p:spPr>
      </p:pic>
    </p:spTree>
    <p:extLst>
      <p:ext uri="{BB962C8B-B14F-4D97-AF65-F5344CB8AC3E}">
        <p14:creationId xmlns="" xmlns:p14="http://schemas.microsoft.com/office/powerpoint/2010/main" val="36299534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1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Gulim" pitchFamily="34" charset="-127"/>
                <a:ea typeface="Gulim" pitchFamily="34" charset="-127"/>
              </a:rPr>
              <a:t>KRÓTKO O LOGISTYCE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3906" y="1223754"/>
            <a:ext cx="8775976" cy="2251221"/>
          </a:xfrm>
        </p:spPr>
        <p:txBody>
          <a:bodyPr>
            <a:normAutofit/>
          </a:bodyPr>
          <a:lstStyle/>
          <a:p>
            <a:pPr marL="457200" indent="-457200" algn="l">
              <a:buClr>
                <a:srgbClr val="F5CD2D">
                  <a:lumMod val="60000"/>
                  <a:lumOff val="40000"/>
                </a:srgbClr>
              </a:buClr>
              <a:buFont typeface="Arial" pitchFamily="34" charset="0"/>
              <a:buChar char="•"/>
            </a:pPr>
            <a:r>
              <a:rPr lang="pl-PL" dirty="0">
                <a:latin typeface="Corbel" pitchFamily="34" charset="0"/>
              </a:rPr>
              <a:t>Logistyka w szkołach pojawiła się niedawno. Istnieje więc duża szansa otrzymania dobrej pracy za wysokie wynagrodzenie  w zawodach logistycznych.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45" y="3474976"/>
            <a:ext cx="4005445" cy="2659616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20" y="3474976"/>
            <a:ext cx="4005445" cy="2659616"/>
          </a:xfrm>
          <a:prstGeom prst="rect">
            <a:avLst/>
          </a:prstGeom>
        </p:spPr>
      </p:pic>
      <p:sp>
        <p:nvSpPr>
          <p:cNvPr id="7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4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7924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pl-PL" sz="3600" b="1" dirty="0" smtClean="0">
                <a:latin typeface="Gulim" pitchFamily="34" charset="-127"/>
                <a:ea typeface="Gulim" pitchFamily="34" charset="-127"/>
              </a:rPr>
              <a:t>PRACA DLA LOGISTYKÓW</a:t>
            </a:r>
            <a:endParaRPr lang="pl-PL" sz="3600" b="1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9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4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2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779726573"/>
              </p:ext>
            </p:extLst>
          </p:nvPr>
        </p:nvGraphicFramePr>
        <p:xfrm>
          <a:off x="0" y="548680"/>
          <a:ext cx="9144000" cy="5832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pole tekstowe 9"/>
          <p:cNvSpPr txBox="1"/>
          <p:nvPr/>
        </p:nvSpPr>
        <p:spPr>
          <a:xfrm>
            <a:off x="6597225" y="5724254"/>
            <a:ext cx="2385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3">
                    <a:lumMod val="75000"/>
                  </a:schemeClr>
                </a:solidFill>
              </a:rPr>
              <a:t>… i wiele innych</a:t>
            </a:r>
            <a:endParaRPr lang="pl-PL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56B0B5-0440-442C-85B6-20E9CC8DB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graphicEl>
                                              <a:dgm id="{6856B0B5-0440-442C-85B6-20E9CC8DB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6856B0B5-0440-442C-85B6-20E9CC8DB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6856B0B5-0440-442C-85B6-20E9CC8DB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graphicEl>
                                              <a:dgm id="{6856B0B5-0440-442C-85B6-20E9CC8DB9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BBF58E-F3E9-4B9D-9AFC-DBF983FEF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graphicEl>
                                              <a:dgm id="{4BBBF58E-F3E9-4B9D-9AFC-DBF983FEF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4BBBF58E-F3E9-4B9D-9AFC-DBF983FEF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4BBBF58E-F3E9-4B9D-9AFC-DBF983FEF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graphicEl>
                                              <a:dgm id="{4BBBF58E-F3E9-4B9D-9AFC-DBF983FEF7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55E1836-10E9-4DA0-84A1-0E64995C6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755E1836-10E9-4DA0-84A1-0E64995C6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graphicEl>
                                              <a:dgm id="{755E1836-10E9-4DA0-84A1-0E64995C6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graphicEl>
                                              <a:dgm id="{755E1836-10E9-4DA0-84A1-0E64995C6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graphicEl>
                                              <a:dgm id="{755E1836-10E9-4DA0-84A1-0E64995C67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DB9F73B-95A6-41D9-9A19-361E2FC01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9DB9F73B-95A6-41D9-9A19-361E2FC01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graphicEl>
                                              <a:dgm id="{9DB9F73B-95A6-41D9-9A19-361E2FC01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graphicEl>
                                              <a:dgm id="{9DB9F73B-95A6-41D9-9A19-361E2FC017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9DB9F73B-95A6-41D9-9A19-361E2FC017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290AA1-907E-4B11-B332-AE79E6145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graphicEl>
                                              <a:dgm id="{D3290AA1-907E-4B11-B332-AE79E6145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graphicEl>
                                              <a:dgm id="{D3290AA1-907E-4B11-B332-AE79E6145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graphicEl>
                                              <a:dgm id="{D3290AA1-907E-4B11-B332-AE79E6145E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graphicEl>
                                              <a:dgm id="{D3290AA1-907E-4B11-B332-AE79E6145E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CF07890-6115-4DCC-8637-C3495B575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graphicEl>
                                              <a:dgm id="{8CF07890-6115-4DCC-8637-C3495B575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graphicEl>
                                              <a:dgm id="{8CF07890-6115-4DCC-8637-C3495B575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8CF07890-6115-4DCC-8637-C3495B575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graphicEl>
                                              <a:dgm id="{8CF07890-6115-4DCC-8637-C3495B575F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1372F11-2014-431A-B3A2-B955FCE1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graphicEl>
                                              <a:dgm id="{11372F11-2014-431A-B3A2-B955FCE1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graphicEl>
                                              <a:dgm id="{11372F11-2014-431A-B3A2-B955FCE1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graphicEl>
                                              <a:dgm id="{11372F11-2014-431A-B3A2-B955FCE1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graphicEl>
                                              <a:dgm id="{11372F11-2014-431A-B3A2-B955FCE123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A1372A6-4D3A-4FAA-87CA-7672F3064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graphicEl>
                                              <a:dgm id="{1A1372A6-4D3A-4FAA-87CA-7672F3064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graphicEl>
                                              <a:dgm id="{1A1372A6-4D3A-4FAA-87CA-7672F3064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graphicEl>
                                              <a:dgm id="{1A1372A6-4D3A-4FAA-87CA-7672F3064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graphicEl>
                                              <a:dgm id="{1A1372A6-4D3A-4FAA-87CA-7672F3064A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8456D6-2590-4D51-89A7-8F234B289D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graphicEl>
                                              <a:dgm id="{A18456D6-2590-4D51-89A7-8F234B289D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graphicEl>
                                              <a:dgm id="{A18456D6-2590-4D51-89A7-8F234B289D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graphicEl>
                                              <a:dgm id="{A18456D6-2590-4D51-89A7-8F234B289D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>
                                            <p:graphicEl>
                                              <a:dgm id="{A18456D6-2590-4D51-89A7-8F234B289D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B1C2BF4-5CC4-43D8-A50E-C0EEB4EAE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graphicEl>
                                              <a:dgm id="{DB1C2BF4-5CC4-43D8-A50E-C0EEB4EAE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graphicEl>
                                              <a:dgm id="{DB1C2BF4-5CC4-43D8-A50E-C0EEB4EAE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graphicEl>
                                              <a:dgm id="{DB1C2BF4-5CC4-43D8-A50E-C0EEB4EAE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graphicEl>
                                              <a:dgm id="{DB1C2BF4-5CC4-43D8-A50E-C0EEB4EAE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532F9E5-5B5E-422B-AE22-832E5C70E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graphicEl>
                                              <a:dgm id="{B532F9E5-5B5E-422B-AE22-832E5C70E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graphicEl>
                                              <a:dgm id="{B532F9E5-5B5E-422B-AE22-832E5C70E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graphicEl>
                                              <a:dgm id="{B532F9E5-5B5E-422B-AE22-832E5C70E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>
                                            <p:graphicEl>
                                              <a:dgm id="{B532F9E5-5B5E-422B-AE22-832E5C70E4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00EC312-E66A-489D-9FE6-3269ECC57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graphicEl>
                                              <a:dgm id="{D00EC312-E66A-489D-9FE6-3269ECC57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graphicEl>
                                              <a:dgm id="{D00EC312-E66A-489D-9FE6-3269ECC57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graphicEl>
                                              <a:dgm id="{D00EC312-E66A-489D-9FE6-3269ECC57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">
                                            <p:graphicEl>
                                              <a:dgm id="{D00EC312-E66A-489D-9FE6-3269ECC57C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BBC3365-B7DC-4CB2-B8C1-16B62DEE49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">
                                            <p:graphicEl>
                                              <a:dgm id="{7BBC3365-B7DC-4CB2-B8C1-16B62DEE49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graphicEl>
                                              <a:dgm id="{7BBC3365-B7DC-4CB2-B8C1-16B62DEE49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graphicEl>
                                              <a:dgm id="{7BBC3365-B7DC-4CB2-B8C1-16B62DEE49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">
                                            <p:graphicEl>
                                              <a:dgm id="{7BBC3365-B7DC-4CB2-B8C1-16B62DEE49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latin typeface="Corbel" pitchFamily="34" charset="0"/>
              </a:rPr>
              <a:t>JEŻELI CHCESZ </a:t>
            </a:r>
            <a:r>
              <a:rPr lang="pl-PL" b="1" dirty="0" smtClean="0">
                <a:latin typeface="Corbel" pitchFamily="34" charset="0"/>
              </a:rPr>
              <a:t>DOWIEDZIEĆ SIĘ …</a:t>
            </a:r>
            <a:endParaRPr lang="pl-PL" dirty="0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68" y="1721389"/>
            <a:ext cx="1358114" cy="1395155"/>
          </a:xfrm>
        </p:spPr>
      </p:pic>
      <p:sp>
        <p:nvSpPr>
          <p:cNvPr id="8" name="pole tekstowe 7"/>
          <p:cNvSpPr txBox="1"/>
          <p:nvPr/>
        </p:nvSpPr>
        <p:spPr>
          <a:xfrm>
            <a:off x="473566" y="3116544"/>
            <a:ext cx="14461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3">
                    <a:lumMod val="75000"/>
                  </a:schemeClr>
                </a:solidFill>
              </a:rPr>
              <a:t>zleceniodawca</a:t>
            </a:r>
            <a:endParaRPr lang="pl-PL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Strzałka w dół 8"/>
          <p:cNvSpPr/>
          <p:nvPr/>
        </p:nvSpPr>
        <p:spPr>
          <a:xfrm>
            <a:off x="836585" y="3564015"/>
            <a:ext cx="72008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64545" y="4732369"/>
            <a:ext cx="277230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FIRMA X</a:t>
            </a:r>
            <a:endParaRPr lang="pl-PL" sz="4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Strzałka w prawo 10"/>
          <p:cNvSpPr/>
          <p:nvPr/>
        </p:nvSpPr>
        <p:spPr>
          <a:xfrm>
            <a:off x="2501770" y="4793053"/>
            <a:ext cx="1008112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895" y="4383561"/>
            <a:ext cx="2200582" cy="1467055"/>
          </a:xfrm>
          <a:prstGeom prst="rect">
            <a:avLst/>
          </a:prstGeom>
        </p:spPr>
      </p:pic>
      <p:sp>
        <p:nvSpPr>
          <p:cNvPr id="15" name="Strzałka w prawo 14"/>
          <p:cNvSpPr/>
          <p:nvPr/>
        </p:nvSpPr>
        <p:spPr>
          <a:xfrm>
            <a:off x="5886839" y="4732369"/>
            <a:ext cx="1008112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6" name="Obraz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038" y="4372600"/>
            <a:ext cx="1885971" cy="1885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Strzałka w prawo 16"/>
          <p:cNvSpPr/>
          <p:nvPr/>
        </p:nvSpPr>
        <p:spPr>
          <a:xfrm rot="16200000">
            <a:off x="7564814" y="2993516"/>
            <a:ext cx="1008112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8" name="Obraz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259759"/>
            <a:ext cx="1895547" cy="1398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Strzałka w prawo 18"/>
          <p:cNvSpPr/>
          <p:nvPr/>
        </p:nvSpPr>
        <p:spPr>
          <a:xfrm rot="10800000">
            <a:off x="5910221" y="1636637"/>
            <a:ext cx="1008112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" name="Symbol zastępczy zawartości 6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975" y="1259759"/>
            <a:ext cx="1358114" cy="1395155"/>
          </a:xfrm>
          <a:prstGeom prst="rect">
            <a:avLst/>
          </a:prstGeom>
        </p:spPr>
      </p:pic>
      <p:sp>
        <p:nvSpPr>
          <p:cNvPr id="21" name="pole tekstowe 20"/>
          <p:cNvSpPr txBox="1"/>
          <p:nvPr/>
        </p:nvSpPr>
        <p:spPr>
          <a:xfrm>
            <a:off x="4346975" y="2675685"/>
            <a:ext cx="14461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3">
                    <a:lumMod val="75000"/>
                  </a:schemeClr>
                </a:solidFill>
              </a:rPr>
              <a:t>odbiorca</a:t>
            </a:r>
          </a:p>
        </p:txBody>
      </p:sp>
      <p:sp>
        <p:nvSpPr>
          <p:cNvPr id="22" name="Prostokąt 21"/>
          <p:cNvSpPr/>
          <p:nvPr/>
        </p:nvSpPr>
        <p:spPr>
          <a:xfrm>
            <a:off x="2286000" y="3020010"/>
            <a:ext cx="48062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200" b="1" dirty="0">
                <a:solidFill>
                  <a:schemeClr val="accent3">
                    <a:lumMod val="75000"/>
                  </a:schemeClr>
                </a:solidFill>
              </a:rPr>
              <a:t>Co dzieje się z towarem od momentu złożenia zamówienia przez klienta aż po jego dostarczenie?</a:t>
            </a:r>
          </a:p>
        </p:txBody>
      </p:sp>
      <p:sp>
        <p:nvSpPr>
          <p:cNvPr id="23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4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ymbol" pitchFamily="34" charset="0"/>
                <a:ea typeface="Segoe UI Symbol" pitchFamily="34" charset="0"/>
                <a:hlinkClick r:id="rId7"/>
              </a:rPr>
              <a:t>www.zse-2.krakow.pl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ymbol" pitchFamily="34" charset="0"/>
              <a:ea typeface="Segoe UI Symbo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785848"/>
      </p:ext>
    </p:extLst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>
            <a:noAutofit/>
          </a:bodyPr>
          <a:lstStyle/>
          <a:p>
            <a:pPr algn="ctr"/>
            <a:r>
              <a:rPr lang="pl-PL" b="1" dirty="0" smtClean="0">
                <a:latin typeface="Corbel" pitchFamily="34" charset="0"/>
              </a:rPr>
              <a:t>JEŻELI CHCESZ DOWIEDZIEĆ SIĘ …</a:t>
            </a:r>
            <a:endParaRPr lang="pl-PL" b="1" dirty="0">
              <a:latin typeface="Corbel" pitchFamily="34" charset="0"/>
            </a:endParaRPr>
          </a:p>
        </p:txBody>
      </p:sp>
      <p:pic>
        <p:nvPicPr>
          <p:cNvPr id="1034" name="Picture 10" descr="http://desmond.imageshack.us/Himg263/scaled.php?server=263&amp;filename=rakowska20110704e.jpg&amp;res=med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540" y="1463691"/>
            <a:ext cx="2610290" cy="1957718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431540" y="3451255"/>
            <a:ext cx="26375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1">
                    <a:lumMod val="50000"/>
                  </a:schemeClr>
                </a:solidFill>
              </a:rPr>
              <a:t>magazyn otwarty</a:t>
            </a:r>
            <a:endParaRPr lang="pl-PL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36" name="Picture 12" descr="http://www.trakstol.pl/zd/1wi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463692"/>
            <a:ext cx="2719796" cy="1957718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3136554" y="3421409"/>
            <a:ext cx="2715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1">
                    <a:lumMod val="50000"/>
                  </a:schemeClr>
                </a:solidFill>
              </a:rPr>
              <a:t>magazyn półotwarty</a:t>
            </a:r>
            <a:endParaRPr lang="pl-PL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969259" y="3421409"/>
            <a:ext cx="29700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1">
                    <a:lumMod val="50000"/>
                  </a:schemeClr>
                </a:solidFill>
              </a:rPr>
              <a:t>magazyn zamknięty    </a:t>
            </a:r>
            <a:endParaRPr lang="pl-PL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674567" y="1002026"/>
            <a:ext cx="3330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Jak dzielimy magazyny?</a:t>
            </a:r>
            <a:endParaRPr lang="pl-PL" sz="2400" dirty="0">
              <a:solidFill>
                <a:schemeClr val="accent3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9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</a:t>
            </a:r>
            <a:r>
              <a:rPr lang="pt-BR" sz="14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pl-PL" sz="1400" b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4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  <p:pic>
        <p:nvPicPr>
          <p:cNvPr id="20" name="Picture 11"/>
          <p:cNvPicPr>
            <a:picLocks noChangeAspect="1" noChangeArrowheads="1"/>
          </p:cNvPicPr>
          <p:nvPr/>
        </p:nvPicPr>
        <p:blipFill rotWithShape="1">
          <a:blip r:embed="rId5" cstate="print">
            <a:extLst/>
          </a:blip>
          <a:srcRect l="2" t="11984" r="20530" b="16423"/>
          <a:stretch/>
        </p:blipFill>
        <p:spPr bwMode="auto">
          <a:xfrm>
            <a:off x="5967154" y="1454108"/>
            <a:ext cx="2970025" cy="1967301"/>
          </a:xfrm>
          <a:prstGeom prst="rect">
            <a:avLst/>
          </a:prstGeom>
          <a:ln>
            <a:noFill/>
          </a:ln>
          <a:effectLst/>
          <a:extLst/>
        </p:spPr>
      </p:pic>
      <p:sp>
        <p:nvSpPr>
          <p:cNvPr id="21" name="pole tekstowe 20"/>
          <p:cNvSpPr txBox="1"/>
          <p:nvPr/>
        </p:nvSpPr>
        <p:spPr>
          <a:xfrm>
            <a:off x="674567" y="3766792"/>
            <a:ext cx="7560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Jaka jest rola centrów logistycznych i gdzie się znajdują? </a:t>
            </a:r>
            <a:endParaRPr lang="pl-PL" sz="2400" dirty="0">
              <a:solidFill>
                <a:schemeClr val="accent3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51559"/>
            <a:ext cx="3709616" cy="2145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4146256"/>
            <a:ext cx="3709616" cy="2156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3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Corbel" pitchFamily="34" charset="0"/>
              </a:rPr>
              <a:t>JEŻELI CHCESZ DOWIEDZIEĆ SIĘ …</a:t>
            </a: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34298855"/>
              </p:ext>
            </p:extLst>
          </p:nvPr>
        </p:nvGraphicFramePr>
        <p:xfrm>
          <a:off x="431540" y="1341438"/>
          <a:ext cx="8255260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7630"/>
                <a:gridCol w="4127630"/>
              </a:tblGrid>
              <a:tr h="15651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2200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20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</a:rPr>
                        <a:t>Czym różnią się od siebie różne rodzaje jednostek ładunkowych?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831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9458" name="Picture 2" descr="http://www.logismarket.pl/ip/georg-utz-jednostka-transportowa-jednostka-transportowa-476937-FG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300000">
            <a:off x="4355976" y="1340768"/>
            <a:ext cx="1793084" cy="1512168"/>
          </a:xfrm>
          <a:prstGeom prst="rect">
            <a:avLst/>
          </a:prstGeom>
          <a:noFill/>
        </p:spPr>
      </p:pic>
      <p:pic>
        <p:nvPicPr>
          <p:cNvPr id="19460" name="Picture 4" descr="http://www.szczecinbiznes.pl/admin/foto/12015978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196752"/>
            <a:ext cx="2167851" cy="1621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http://regalymagazynowe.files.wordpress.com/2011/10/uzywa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2268000" cy="1701000"/>
          </a:xfrm>
          <a:prstGeom prst="rect">
            <a:avLst/>
          </a:prstGeom>
          <a:noFill/>
        </p:spPr>
      </p:pic>
      <p:pic>
        <p:nvPicPr>
          <p:cNvPr id="19464" name="Picture 8" descr="http://www.promag.pl/photos/8983/slider_Nowy-5.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6203" y="4198154"/>
            <a:ext cx="2268000" cy="1731033"/>
          </a:xfrm>
          <a:prstGeom prst="rect">
            <a:avLst/>
          </a:prstGeom>
          <a:noFill/>
        </p:spPr>
      </p:pic>
      <p:sp>
        <p:nvSpPr>
          <p:cNvPr id="13" name="pole tekstowe 12"/>
          <p:cNvSpPr txBox="1"/>
          <p:nvPr/>
        </p:nvSpPr>
        <p:spPr>
          <a:xfrm>
            <a:off x="107504" y="5445224"/>
            <a:ext cx="215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regał stały</a:t>
            </a:r>
            <a:endParaRPr lang="pl-PL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258582" y="5929187"/>
            <a:ext cx="2264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regał przejezdny</a:t>
            </a:r>
            <a:endParaRPr lang="pl-PL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9466" name="Picture 10" descr="http://www.spedycje.pl/images/artykuly/2008/Image/lipiec08/IMG_9188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703436"/>
            <a:ext cx="2275200" cy="1733678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4532586" y="5445224"/>
            <a:ext cx="2343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regał przepływowy</a:t>
            </a:r>
            <a:endParaRPr lang="pl-PL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31540" y="3071159"/>
            <a:ext cx="52386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Jakie typy regałów wyróżniamy?</a:t>
            </a:r>
            <a:endParaRPr lang="pl-PL" sz="2200" dirty="0">
              <a:solidFill>
                <a:schemeClr val="accent3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7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</a:t>
            </a:r>
            <a:r>
              <a:rPr lang="pt-BR" sz="14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pl-PL" sz="1400" b="1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7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000" y="4198155"/>
            <a:ext cx="2268000" cy="1731032"/>
          </a:xfrm>
          <a:prstGeom prst="rect">
            <a:avLst/>
          </a:prstGeom>
        </p:spPr>
      </p:pic>
      <p:sp>
        <p:nvSpPr>
          <p:cNvPr id="19" name="pole tekstowe 18"/>
          <p:cNvSpPr txBox="1"/>
          <p:nvPr/>
        </p:nvSpPr>
        <p:spPr>
          <a:xfrm>
            <a:off x="6876000" y="5929187"/>
            <a:ext cx="227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regał zblokowany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3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Corbel" pitchFamily="34" charset="0"/>
              </a:rPr>
              <a:t>JEŻELI CHCESZ DOWIEDZIEĆ SIĘ …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968552"/>
          </a:xfrm>
        </p:spPr>
        <p:txBody>
          <a:bodyPr/>
          <a:lstStyle/>
          <a:p>
            <a:pPr algn="l"/>
            <a:r>
              <a:rPr lang="pl-PL" dirty="0" smtClean="0"/>
              <a:t> </a:t>
            </a:r>
            <a:r>
              <a:rPr lang="pl-PL" sz="2800" dirty="0" smtClean="0"/>
              <a:t>Jakimi środkami lokomocji możemy przewozić towar?</a:t>
            </a:r>
          </a:p>
          <a:p>
            <a:pPr algn="l"/>
            <a:endParaRPr lang="pl-PL" sz="2800" dirty="0"/>
          </a:p>
        </p:txBody>
      </p:sp>
      <p:pic>
        <p:nvPicPr>
          <p:cNvPr id="20482" name="Picture 2" descr="http://www.bizeo.pl/zdjecia/samochod-ciezarowy-marki-man-4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80000">
            <a:off x="247652" y="1922280"/>
            <a:ext cx="2676131" cy="2007098"/>
          </a:xfrm>
          <a:prstGeom prst="rect">
            <a:avLst/>
          </a:prstGeom>
          <a:noFill/>
          <a:ln w="19050" cmpd="tri">
            <a:solidFill>
              <a:schemeClr val="tx1"/>
            </a:solidFill>
          </a:ln>
        </p:spPr>
      </p:pic>
      <p:pic>
        <p:nvPicPr>
          <p:cNvPr id="20484" name="Picture 4" descr="http://www.bizneslublin.pl/upload/TIR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3128857" y="1921517"/>
            <a:ext cx="2648794" cy="207383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ot"/>
          </a:ln>
        </p:spPr>
      </p:pic>
      <p:pic>
        <p:nvPicPr>
          <p:cNvPr id="20486" name="Picture 6" descr="http://www.antylameriada.net/galeria/ET22-704_24.08.2005_Zyrard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80000">
            <a:off x="5992889" y="1844245"/>
            <a:ext cx="2784309" cy="2088232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Dot"/>
          </a:ln>
        </p:spPr>
      </p:pic>
      <p:pic>
        <p:nvPicPr>
          <p:cNvPr id="20490" name="Picture 10" descr="http://www.naftowka.pl/zsp4/components/com_fpslideshow/images/kontenerowie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1250" y="4148913"/>
            <a:ext cx="3319586" cy="2019600"/>
          </a:xfrm>
          <a:prstGeom prst="rect">
            <a:avLst/>
          </a:prstGeom>
          <a:noFill/>
        </p:spPr>
      </p:pic>
      <p:sp>
        <p:nvSpPr>
          <p:cNvPr id="11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ymbol" pitchFamily="34" charset="0"/>
                <a:ea typeface="Segoe UI Symbol" pitchFamily="34" charset="0"/>
                <a:hlinkClick r:id="rId6"/>
              </a:rPr>
              <a:t>www.zse-2.krakow.pl</a:t>
            </a:r>
            <a:r>
              <a:rPr lang="pl-P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ymbol" pitchFamily="34" charset="0"/>
              <a:ea typeface="Segoe UI Symbol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65" y="4148913"/>
            <a:ext cx="3329185" cy="20197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25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25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25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Corbel" pitchFamily="34" charset="0"/>
              </a:rPr>
              <a:t>JEŻELI CHCESZ DOWIEDZIEĆ SIĘ …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4896543"/>
          </a:xfrm>
        </p:spPr>
        <p:txBody>
          <a:bodyPr/>
          <a:lstStyle/>
          <a:p>
            <a:pPr algn="l"/>
            <a:r>
              <a:rPr lang="pl-PL" sz="2800" dirty="0" smtClean="0"/>
              <a:t>Co to jest tranzyt oraz jakie korytarze transportowe </a:t>
            </a:r>
          </a:p>
          <a:p>
            <a:pPr algn="l"/>
            <a:r>
              <a:rPr lang="pl-PL" sz="2800" dirty="0" smtClean="0"/>
              <a:t>przechodzą przez </a:t>
            </a:r>
          </a:p>
          <a:p>
            <a:pPr algn="l"/>
            <a:r>
              <a:rPr lang="pl-PL" sz="2800" dirty="0" smtClean="0"/>
              <a:t>Polskę</a:t>
            </a:r>
            <a:r>
              <a:rPr lang="pl-PL" dirty="0" smtClean="0"/>
              <a:t>?   </a:t>
            </a:r>
          </a:p>
          <a:p>
            <a:pPr algn="l"/>
            <a:endParaRPr lang="pl-PL" dirty="0" smtClean="0"/>
          </a:p>
          <a:p>
            <a:pPr algn="l"/>
            <a:endParaRPr lang="pl-PL" dirty="0"/>
          </a:p>
        </p:txBody>
      </p:sp>
      <p:pic>
        <p:nvPicPr>
          <p:cNvPr id="24578" name="Picture 2" descr="http://www.tranzyt.pl/str/images/tranzyt_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772816"/>
            <a:ext cx="5294040" cy="1654388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thumb/0/00/Pan-European_corridors.svg/400px-Pan-European_corridors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2438980" cy="3024336"/>
          </a:xfrm>
          <a:prstGeom prst="rect">
            <a:avLst/>
          </a:prstGeom>
          <a:noFill/>
        </p:spPr>
      </p:pic>
      <p:pic>
        <p:nvPicPr>
          <p:cNvPr id="24582" name="Picture 6" descr="http://desmond.imageshack.us/Himg488/scaled.php?server=488&amp;filename=korytarzetina4jz.jpg&amp;res=medi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6895" y="3433516"/>
            <a:ext cx="3823655" cy="2736304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539552" y="587727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accent3">
                    <a:lumMod val="75000"/>
                  </a:schemeClr>
                </a:solidFill>
              </a:rPr>
              <a:t>Korytarze transportowe w Europie</a:t>
            </a:r>
            <a:endParaRPr lang="pl-PL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798196" y="4725300"/>
            <a:ext cx="23667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chemeClr val="accent3">
                    <a:lumMod val="75000"/>
                  </a:schemeClr>
                </a:solidFill>
              </a:rPr>
              <a:t>Korytarze transportowe w Polsce</a:t>
            </a:r>
            <a:endParaRPr lang="pl-PL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4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5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Corbel" pitchFamily="34" charset="0"/>
              </a:rPr>
              <a:t>JEŻELI CHCESZ DOWIEDZIEĆ SIĘ …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133746"/>
            <a:ext cx="8712968" cy="5085564"/>
          </a:xfrm>
        </p:spPr>
        <p:txBody>
          <a:bodyPr/>
          <a:lstStyle/>
          <a:p>
            <a:pPr algn="l"/>
            <a:r>
              <a:rPr lang="pl-PL" sz="2800" dirty="0" smtClean="0"/>
              <a:t>Po co tworzone są kody kreskowe i jakie są ich rodzaje?</a:t>
            </a:r>
          </a:p>
          <a:p>
            <a:pPr algn="l"/>
            <a:endParaRPr lang="pl-PL" sz="28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0" y="1583794"/>
            <a:ext cx="2115235" cy="151298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930" y="1682708"/>
            <a:ext cx="4436985" cy="1414068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6515" y="3338990"/>
            <a:ext cx="8460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solidFill>
                  <a:schemeClr val="accent3">
                    <a:lumMod val="75000"/>
                  </a:schemeClr>
                </a:solidFill>
              </a:rPr>
              <a:t>Jakie sposoby identyfikacji danych wyróżniamy?</a:t>
            </a:r>
            <a:endParaRPr lang="pl-PL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802" y="3884572"/>
            <a:ext cx="2193240" cy="215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46575" y="3839848"/>
            <a:ext cx="2297287" cy="2203878"/>
          </a:xfrm>
          <a:prstGeom prst="roundRect">
            <a:avLst>
              <a:gd name="adj" fmla="val 537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7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 smtClean="0">
                <a:latin typeface="Corbel" pitchFamily="34" charset="0"/>
              </a:rPr>
              <a:t>JEŻELI CHCESZ DOWIEDZIEĆ SIĘ …</a:t>
            </a:r>
            <a:endParaRPr lang="pl-PL" b="1" dirty="0">
              <a:latin typeface="Corbe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7504" y="1043735"/>
            <a:ext cx="8928992" cy="5049561"/>
          </a:xfrm>
        </p:spPr>
        <p:txBody>
          <a:bodyPr/>
          <a:lstStyle/>
          <a:p>
            <a:pPr marL="457200" indent="-457200" algn="l">
              <a:spcBef>
                <a:spcPts val="0"/>
              </a:spcBef>
              <a:buClr>
                <a:schemeClr val="bg1"/>
              </a:buClr>
              <a:buFont typeface="Arial" pitchFamily="34" charset="0"/>
              <a:buChar char="•"/>
            </a:pPr>
            <a:r>
              <a:rPr lang="pl-PL" dirty="0" smtClean="0"/>
              <a:t>Jakich urządzeń używa się do identyfikacji towarów w magazynie?</a:t>
            </a:r>
          </a:p>
          <a:p>
            <a:pPr algn="l">
              <a:spcBef>
                <a:spcPts val="0"/>
              </a:spcBef>
            </a:pP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73" y="2213865"/>
            <a:ext cx="2887415" cy="415123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894" y="2233850"/>
            <a:ext cx="5064157" cy="3625420"/>
          </a:xfrm>
          <a:prstGeom prst="rect">
            <a:avLst/>
          </a:prstGeom>
        </p:spPr>
      </p:pic>
      <p:sp>
        <p:nvSpPr>
          <p:cNvPr id="9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4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4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 smtClean="0">
                <a:latin typeface="Corbel" pitchFamily="34" charset="0"/>
              </a:rPr>
              <a:t>JEŻELI CHCESZ DOWIEDZIEĆ SIĘ …</a:t>
            </a:r>
            <a:endParaRPr lang="pl-PL" b="1" dirty="0">
              <a:latin typeface="Corbe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65103"/>
          </a:xfrm>
        </p:spPr>
        <p:txBody>
          <a:bodyPr>
            <a:normAutofit/>
          </a:bodyPr>
          <a:lstStyle/>
          <a:p>
            <a:pPr marL="457200" indent="-457200" algn="l">
              <a:spcBef>
                <a:spcPts val="0"/>
              </a:spcBef>
              <a:buFont typeface="Arial" pitchFamily="34" charset="0"/>
              <a:buChar char="•"/>
            </a:pPr>
            <a:r>
              <a:rPr lang="pl-PL" dirty="0" smtClean="0"/>
              <a:t>Jak wyglądają i co oznaczają znaki niebezpieczeństwa na środkach lokomocji?</a:t>
            </a:r>
            <a:endParaRPr lang="pl-PL" dirty="0"/>
          </a:p>
        </p:txBody>
      </p:sp>
      <p:pic>
        <p:nvPicPr>
          <p:cNvPr id="21506" name="Picture 2" descr="http://www.sklep-kierowcy.pl/images/DGR-LabelPoster-dgr-n-lbl-c2gases21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525" y="3212976"/>
            <a:ext cx="1915985" cy="1928845"/>
          </a:xfrm>
          <a:prstGeom prst="rect">
            <a:avLst/>
          </a:prstGeom>
          <a:noFill/>
        </p:spPr>
      </p:pic>
      <p:pic>
        <p:nvPicPr>
          <p:cNvPr id="21508" name="Picture 4" descr="Nalepka nr 9 - sztuka - Pozostałe zagrożen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1780" y="3212976"/>
            <a:ext cx="1836204" cy="1836204"/>
          </a:xfrm>
          <a:prstGeom prst="rect">
            <a:avLst/>
          </a:prstGeom>
          <a:noFill/>
        </p:spPr>
      </p:pic>
      <p:pic>
        <p:nvPicPr>
          <p:cNvPr id="21510" name="Picture 6" descr="Nalepka nr 2.3 - sztuka - Gaz toksyczn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7015" y="3291318"/>
            <a:ext cx="1836204" cy="1772159"/>
          </a:xfrm>
          <a:prstGeom prst="rect">
            <a:avLst/>
          </a:prstGeom>
          <a:noFill/>
        </p:spPr>
      </p:pic>
      <p:pic>
        <p:nvPicPr>
          <p:cNvPr id="21512" name="Picture 8" descr="Nalepka nr 4.1 - sztuka - Stały zapaln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68293" y="3244998"/>
            <a:ext cx="1772159" cy="1772159"/>
          </a:xfrm>
          <a:prstGeom prst="rect">
            <a:avLst/>
          </a:prstGeom>
          <a:noFill/>
        </p:spPr>
      </p:pic>
      <p:sp>
        <p:nvSpPr>
          <p:cNvPr id="14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6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>
                <a:latin typeface="Corbel" pitchFamily="34" charset="0"/>
              </a:rPr>
              <a:t>JEŻELI CHCESZ DOWIEDZIEĆ SIĘ …</a:t>
            </a:r>
            <a:endParaRPr lang="pl-PL" dirty="0"/>
          </a:p>
        </p:txBody>
      </p:sp>
      <p:sp>
        <p:nvSpPr>
          <p:cNvPr id="5" name="Symbol zastępczy zawartości 4"/>
          <p:cNvSpPr txBox="1">
            <a:spLocks noGrp="1"/>
          </p:cNvSpPr>
          <p:nvPr>
            <p:ph idx="1"/>
          </p:nvPr>
        </p:nvSpPr>
        <p:spPr>
          <a:xfrm>
            <a:off x="6009" y="1313765"/>
            <a:ext cx="9144000" cy="4622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pl-PL" sz="3200" dirty="0" smtClean="0">
                <a:solidFill>
                  <a:schemeClr val="accent3">
                    <a:lumMod val="75000"/>
                  </a:schemeClr>
                </a:solidFill>
              </a:rPr>
              <a:t>Jakie pojazdy spotykamy w transporcie wewnętrznym?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663915"/>
            <a:ext cx="3780420" cy="313045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925" y="2054966"/>
            <a:ext cx="1990725" cy="351472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175" y="1742794"/>
            <a:ext cx="2857500" cy="3810000"/>
          </a:xfrm>
          <a:prstGeom prst="rect">
            <a:avLst/>
          </a:prstGeom>
        </p:spPr>
      </p:pic>
      <p:sp>
        <p:nvSpPr>
          <p:cNvPr id="9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 </a:t>
            </a:r>
            <a:endParaRPr lang="pl-PL" sz="1600" b="1" dirty="0" smtClean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latin typeface="Segoe UI Symbol" pitchFamily="34" charset="0"/>
                <a:ea typeface="Segoe UI Symbol" pitchFamily="34" charset="0"/>
                <a:hlinkClick r:id="rId5"/>
              </a:rPr>
              <a:t>www.zse-2.krakow.pl</a:t>
            </a:r>
            <a:r>
              <a:rPr lang="pl-PL" sz="1600" b="1" dirty="0" smtClean="0"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latin typeface="Segoe UI Symbol" pitchFamily="34" charset="0"/>
              <a:ea typeface="Segoe UI Symbo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81775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39200"/>
          </a:xfrm>
        </p:spPr>
        <p:txBody>
          <a:bodyPr/>
          <a:lstStyle/>
          <a:p>
            <a:pPr algn="ctr"/>
            <a:r>
              <a:rPr lang="pl-PL" b="1" dirty="0" smtClean="0">
                <a:latin typeface="Corbel" pitchFamily="34" charset="0"/>
              </a:rPr>
              <a:t>JEŻELI CHCESZ DOWIEDZIEĆ SIĘ …</a:t>
            </a:r>
            <a:endParaRPr lang="pl-PL" b="1" dirty="0">
              <a:latin typeface="Corbe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178751"/>
            <a:ext cx="8686800" cy="1440160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bg1"/>
              </a:buClr>
              <a:buFont typeface="Arial" pitchFamily="34" charset="0"/>
              <a:buChar char="•"/>
            </a:pPr>
            <a:r>
              <a:rPr lang="pl-PL" dirty="0" smtClean="0"/>
              <a:t>Jakie dokumenty przewozowe występują w transporcie?</a:t>
            </a: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5" y="2213865"/>
            <a:ext cx="2693435" cy="37862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850" y="2308764"/>
            <a:ext cx="2689373" cy="3667665"/>
          </a:xfrm>
          <a:prstGeom prst="rect">
            <a:avLst/>
          </a:prstGeom>
        </p:spPr>
      </p:pic>
      <p:sp>
        <p:nvSpPr>
          <p:cNvPr id="8" name="Symbol zastępczy stopki 3"/>
          <p:cNvSpPr txBox="1">
            <a:spLocks/>
          </p:cNvSpPr>
          <p:nvPr/>
        </p:nvSpPr>
        <p:spPr>
          <a:xfrm>
            <a:off x="0" y="6381160"/>
            <a:ext cx="9144000" cy="476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 e s p ó ł   S z k ó ł   E k o n o m i c z n y c h   n r   2    w   K r a k o w i e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pl-PL" sz="1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1600" b="1" dirty="0" smtClean="0">
                <a:solidFill>
                  <a:schemeClr val="bg1"/>
                </a:solidFill>
                <a:latin typeface="Segoe UI Symbol" pitchFamily="34" charset="0"/>
                <a:ea typeface="Segoe UI Symbol" pitchFamily="34" charset="0"/>
                <a:hlinkClick r:id="rId4" action="ppaction://hlinkpres?slideindex=1&amp;slidetitle="/>
              </a:rPr>
              <a:t>www.zse-2.krakow.pl</a:t>
            </a:r>
            <a:r>
              <a:rPr lang="pl-PL" sz="1600" b="1" dirty="0" smtClean="0">
                <a:solidFill>
                  <a:schemeClr val="bg1"/>
                </a:solidFill>
                <a:latin typeface="Segoe UI Symbol" pitchFamily="34" charset="0"/>
                <a:ea typeface="Segoe UI Symbol" pitchFamily="34" charset="0"/>
              </a:rPr>
              <a:t> </a:t>
            </a:r>
            <a:endParaRPr lang="en-US" sz="1600" b="1" dirty="0">
              <a:solidFill>
                <a:schemeClr val="bg1"/>
              </a:solidFill>
              <a:latin typeface="Segoe UI Symbol" pitchFamily="34" charset="0"/>
              <a:ea typeface="Segoe UI Symbol" pitchFamily="34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195" y="2346877"/>
            <a:ext cx="2672800" cy="35914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76653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323528" y="273050"/>
            <a:ext cx="8363272" cy="6180286"/>
          </a:xfrm>
        </p:spPr>
        <p:txBody>
          <a:bodyPr/>
          <a:lstStyle/>
          <a:p>
            <a:pPr algn="ctr"/>
            <a:r>
              <a:rPr lang="pl-PL" dirty="0"/>
              <a:t>… tego wszystkiego i jeszcze wielu innych</a:t>
            </a:r>
          </a:p>
          <a:p>
            <a:pPr algn="ctr"/>
            <a:r>
              <a:rPr lang="pl-PL" dirty="0"/>
              <a:t>bardzo ciekawych rzeczy</a:t>
            </a:r>
          </a:p>
          <a:p>
            <a:pPr algn="ctr"/>
            <a:r>
              <a:rPr lang="pl-PL" dirty="0"/>
              <a:t>możesz dowiedzieć się składając podanie</a:t>
            </a:r>
          </a:p>
          <a:p>
            <a:pPr algn="ctr"/>
            <a:r>
              <a:rPr lang="pl-PL" dirty="0"/>
              <a:t>o przyjęcie do klasy logistycznej w Naszej szkole.</a:t>
            </a:r>
          </a:p>
          <a:p>
            <a:pPr algn="l"/>
            <a:endParaRPr lang="pl-PL" dirty="0" smtClean="0"/>
          </a:p>
          <a:p>
            <a:pPr algn="ctr"/>
            <a:r>
              <a:rPr lang="pl-PL" sz="4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SERDECZNIE ZAPRASZAMY !!!</a:t>
            </a:r>
          </a:p>
          <a:p>
            <a:pPr algn="ctr"/>
            <a:endParaRPr lang="pl-PL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l-PL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6511397"/>
              </p:ext>
            </p:extLst>
          </p:nvPr>
        </p:nvGraphicFramePr>
        <p:xfrm>
          <a:off x="1061610" y="4591284"/>
          <a:ext cx="7953545" cy="1628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5412"/>
                <a:gridCol w="6088133"/>
              </a:tblGrid>
              <a:tr h="1628025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l-PL" sz="2000" b="1" dirty="0" smtClean="0">
                          <a:latin typeface="Agency FB" pitchFamily="34" charset="0"/>
                        </a:rPr>
                        <a:t>Zespół Szkół Ekonomicznych nr 2 w Krakowie</a:t>
                      </a:r>
                    </a:p>
                    <a:p>
                      <a:r>
                        <a:rPr lang="pl-PL" sz="2000" b="1" dirty="0" smtClean="0">
                          <a:latin typeface="Agency FB" pitchFamily="34" charset="0"/>
                        </a:rPr>
                        <a:t>os. Spółdzielcze 6, 31-943</a:t>
                      </a:r>
                      <a:r>
                        <a:rPr lang="pl-PL" sz="2000" b="1" baseline="0" dirty="0" smtClean="0">
                          <a:latin typeface="Agency FB" pitchFamily="34" charset="0"/>
                        </a:rPr>
                        <a:t> Kraków</a:t>
                      </a:r>
                    </a:p>
                    <a:p>
                      <a:r>
                        <a:rPr lang="pl-PL" sz="2000" b="1" baseline="0" dirty="0" smtClean="0">
                          <a:latin typeface="Agency FB" pitchFamily="34" charset="0"/>
                        </a:rPr>
                        <a:t>Tel. (12) 643 – 77 – 88 </a:t>
                      </a:r>
                    </a:p>
                    <a:p>
                      <a:pPr algn="l"/>
                      <a:r>
                        <a:rPr lang="pl-PL" sz="2000" b="1" baseline="0" dirty="0" smtClean="0">
                          <a:latin typeface="Agency FB" pitchFamily="34" charset="0"/>
                          <a:hlinkClick r:id="rId2"/>
                        </a:rPr>
                        <a:t>www.zse-2.krakow.pl</a:t>
                      </a:r>
                      <a:r>
                        <a:rPr lang="pl-PL" sz="2000" b="1" baseline="0" dirty="0" smtClean="0">
                          <a:latin typeface="Agency FB" pitchFamily="34" charset="0"/>
                        </a:rPr>
                        <a:t> </a:t>
                      </a:r>
                      <a:endParaRPr lang="pl-PL" sz="2000" b="1" dirty="0">
                        <a:latin typeface="Agency FB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65" y="4419109"/>
            <a:ext cx="2009824" cy="20338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UJzmJE8JkucBwFkk4VeUA"/>
</p:tagLst>
</file>

<file path=ppt/theme/theme1.xml><?xml version="1.0" encoding="utf-8"?>
<a:theme xmlns:a="http://schemas.openxmlformats.org/drawingml/2006/main" name="BurgWaveDesignSlides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D267936-D6B8-445C-B3C1-6EBD39F58C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BurgWaveDesignSlides</Template>
  <TotalTime>972</TotalTime>
  <Words>844</Words>
  <Application>Microsoft Office PowerPoint</Application>
  <PresentationFormat>Pokaz na ekranie 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BurgWaveDesignSlides</vt:lpstr>
      <vt:lpstr>TECHNIK LOGISTYK</vt:lpstr>
      <vt:lpstr>KRÓTKO O LOGISTYCE</vt:lpstr>
      <vt:lpstr>KRÓTKO O LOGISTYCE</vt:lpstr>
      <vt:lpstr>PRACA DLA LOGISTYKÓW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JEŻELI CHCESZ DOWIEDZIEĆ SIĘ …</vt:lpstr>
      <vt:lpstr>Slajd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TECHNIK LOGISTYK</dc:title>
  <dc:creator>ADMIN</dc:creator>
  <cp:lastModifiedBy>BS</cp:lastModifiedBy>
  <cp:revision>128</cp:revision>
  <dcterms:created xsi:type="dcterms:W3CDTF">2012-02-05T11:59:46Z</dcterms:created>
  <dcterms:modified xsi:type="dcterms:W3CDTF">2020-05-13T12:21:55Z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TC103852699990</vt:lpwstr>
  </property>
</Properties>
</file>