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71" r:id="rId2"/>
    <p:sldId id="256" r:id="rId3"/>
    <p:sldId id="257" r:id="rId4"/>
    <p:sldId id="260" r:id="rId5"/>
    <p:sldId id="258" r:id="rId6"/>
    <p:sldId id="275" r:id="rId7"/>
    <p:sldId id="276" r:id="rId8"/>
    <p:sldId id="262" r:id="rId9"/>
    <p:sldId id="265" r:id="rId10"/>
    <p:sldId id="266" r:id="rId11"/>
    <p:sldId id="267" r:id="rId12"/>
    <p:sldId id="268" r:id="rId13"/>
    <p:sldId id="263" r:id="rId14"/>
    <p:sldId id="264" r:id="rId15"/>
    <p:sldId id="277" r:id="rId16"/>
    <p:sldId id="270" r:id="rId17"/>
    <p:sldId id="273" r:id="rId18"/>
    <p:sldId id="274" r:id="rId19"/>
    <p:sldId id="259" r:id="rId20"/>
    <p:sldId id="272" r:id="rId2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>
        <p:scale>
          <a:sx n="70" d="100"/>
          <a:sy n="70" d="100"/>
        </p:scale>
        <p:origin x="-138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prostokątny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grpSp>
        <p:nvGrpSpPr>
          <p:cNvPr id="5" name="Grupa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Dowolny kształt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7" name="Dowolny kształt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2147483647 w 5760"/>
                <a:gd name="T3" fmla="*/ 0 h 528"/>
                <a:gd name="T4" fmla="*/ 2147483647 w 5760"/>
                <a:gd name="T5" fmla="*/ 2147483647 h 528"/>
                <a:gd name="T6" fmla="*/ 2147483647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pl-PL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/>
            </a:p>
          </p:txBody>
        </p:sp>
        <p:cxnSp>
          <p:nvCxnSpPr>
            <p:cNvPr id="10" name="Łącznik prostoliniowy 1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11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C75BF45-8A86-45FB-A4B2-80557C4C5D04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12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DCDA59E-28E4-4881-ABE0-E3CB656C73E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8A4E9-8FFF-4925-B6ED-AFA2C90BBF56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35917-CFB4-4DDF-B086-3C3BFD6ED01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g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Pag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08995B9-724B-4D33-BCF5-208539DAF7E0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EC6118B-5575-42CD-97D3-48D0DE20B2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8F0B090-DCA2-4B84-A580-BDFB7B045B39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75A3255-CB08-44CF-A4B6-C72E7FF3D4F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2D3557-430F-40DD-A901-2B6DDB067CAB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6A435E9-DA79-4B3A-B3D2-617CEB7F48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D77657E-83FC-4126-8596-4C59B54B7CD2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A534558-C928-4738-AF7E-7DA7C82A587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2AD46-D135-4099-9F06-F1EE34F6CE00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3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8C025-B769-4C39-AEB9-5B9FDAEFEBE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955208D-21E2-45F3-B74D-E7FC480D7C9E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F1BE6A-E387-4B91-BF3A-BBBFD96FCBC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wolny kształt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" name="Dowolny kształt 1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2147483647 h 588"/>
              <a:gd name="T6" fmla="*/ 2147483647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Trójkąt prostokątny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8" name="Łącznik prostoliniowy 16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ag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Pag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6BC31BA1-51C9-4B65-AC08-D53138E426E8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12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ABBFCF4-E6B7-442C-8838-14F0B035946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0ED71-50C8-42B8-BEEA-FE1925A290C1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33EE4-3E36-4FF9-BF5A-96464B34879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CEEF-0124-4ED2-A151-4238420524D6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B96EA-56EE-41C4-ACD7-75DE3705617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27" name="Dowolny kształt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2147483647 h 588"/>
              <a:gd name="T6" fmla="*/ 2147483647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15" name="Łącznik prostoliniow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3" name="Symbol zastępczy tekstu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cs typeface="+mn-cs"/>
              </a:defRPr>
            </a:lvl1pPr>
            <a:extLst/>
          </a:lstStyle>
          <a:p>
            <a:pPr>
              <a:defRPr/>
            </a:pPr>
            <a:fld id="{A92113AB-53A8-41E7-BD81-11CD3A3263C3}" type="datetimeFigureOut">
              <a:rPr lang="pl-PL"/>
              <a:pPr>
                <a:defRPr/>
              </a:pPr>
              <a:t>2015-05-27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cs typeface="+mn-cs"/>
              </a:defRPr>
            </a:lvl1pPr>
            <a:extLst/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  <a:cs typeface="+mn-cs"/>
              </a:defRPr>
            </a:lvl1pPr>
            <a:extLst/>
          </a:lstStyle>
          <a:p>
            <a:pPr>
              <a:defRPr/>
            </a:pPr>
            <a:fld id="{4662FC0F-446F-4B29-BAE8-C68497412F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43" r:id="rId2"/>
    <p:sldLayoutId id="2147483948" r:id="rId3"/>
    <p:sldLayoutId id="2147483949" r:id="rId4"/>
    <p:sldLayoutId id="2147483950" r:id="rId5"/>
    <p:sldLayoutId id="2147483951" r:id="rId6"/>
    <p:sldLayoutId id="2147483944" r:id="rId7"/>
    <p:sldLayoutId id="2147483952" r:id="rId8"/>
    <p:sldLayoutId id="2147483953" r:id="rId9"/>
    <p:sldLayoutId id="2147483945" r:id="rId10"/>
    <p:sldLayoutId id="2147483946" r:id="rId11"/>
  </p:sldLayoutIdLst>
  <p:transition spd="slow"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208912" cy="172819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54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,,Wiosenny zawrót głowy, czyli profilaktyka antyalkoholowa’’</a:t>
            </a:r>
          </a:p>
        </p:txBody>
      </p:sp>
      <p:sp>
        <p:nvSpPr>
          <p:cNvPr id="9219" name="Symbol zastępczy zawartości 2"/>
          <p:cNvSpPr>
            <a:spLocks noGrp="1"/>
          </p:cNvSpPr>
          <p:nvPr>
            <p:ph type="subTitle" idx="1"/>
          </p:nvPr>
        </p:nvSpPr>
        <p:spPr>
          <a:xfrm>
            <a:off x="3995738" y="2633663"/>
            <a:ext cx="4967287" cy="2447925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</a:pPr>
            <a:r>
              <a:rPr lang="pl-PL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Klaudia Broś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l-PL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Małgorzata Mleko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l-PL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Sylwia Sendor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l-PL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Karolina Sikora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l-PL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Małgorzata Słupińska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l-PL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kl. 2 TA</a:t>
            </a:r>
            <a:endParaRPr lang="pl-PL" sz="26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2636838"/>
            <a:ext cx="2449512" cy="24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C:\Documents and Settings\Michał\Ustawienia lokalne\Temporary Internet Files\Content.IE5\Y6AI5217\etanol-300x19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1319213"/>
            <a:ext cx="2879725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odtytuł 2"/>
          <p:cNvSpPr>
            <a:spLocks noGrp="1"/>
          </p:cNvSpPr>
          <p:nvPr>
            <p:ph idx="1"/>
          </p:nvPr>
        </p:nvSpPr>
        <p:spPr>
          <a:xfrm>
            <a:off x="179388" y="549275"/>
            <a:ext cx="8640762" cy="5472113"/>
          </a:xfrm>
        </p:spPr>
        <p:txBody>
          <a:bodyPr rtlCol="0">
            <a:noAutofit/>
          </a:bodyPr>
          <a:lstStyle/>
          <a:p>
            <a:pPr marL="109728" indent="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l-PL" sz="22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pl-PL" sz="3200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pl-PL" sz="3200" b="1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pl-PL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Alkoholami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 nazywana jest grupa organicznych związków chemicznych, pochodnych węglowodorów.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endParaRPr lang="pl-PL" sz="3200" dirty="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pl-PL" sz="3200" b="1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pl-PL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Alkohol etylowy</a:t>
            </a:r>
            <a:r>
              <a:rPr lang="pl-PL" sz="3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jest cieczą </a:t>
            </a:r>
            <a:br>
              <a:rPr lang="pl-PL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przezroczystą o charakterystycznej woni </a:t>
            </a:r>
            <a:br>
              <a:rPr lang="pl-PL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i piekącym smaku. W normalnych warunkach występuje w organizmie człowieka  jako alkohol fizjologiczny, w stężeniu nie przekraczającym  0,15 promila. Wchłanianie </a:t>
            </a:r>
            <a:br>
              <a:rPr lang="pl-PL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rozpoczyna się po wprowadzeniu  </a:t>
            </a:r>
            <a:br>
              <a:rPr lang="pl-PL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alkoholu do organizmu.</a:t>
            </a:r>
          </a:p>
          <a:p>
            <a:pPr marL="365760" indent="-256032" algn="ctr"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3200" dirty="0" smtClean="0"/>
              <a:t>   </a:t>
            </a:r>
          </a:p>
        </p:txBody>
      </p:sp>
      <p:pic>
        <p:nvPicPr>
          <p:cNvPr id="10244" name="Picture 3" descr="C:\Documents and Settings\Michał\Ustawienia lokalne\Temporary Internet Files\Content.IE5\G7GHZXIU\3875293-diferentes-botellas-de-alcohol-contra-el-fondo-blanc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5713" y="4724400"/>
            <a:ext cx="2627312" cy="197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Symbol zastępczy zawartości 2"/>
          <p:cNvSpPr>
            <a:spLocks noGrp="1"/>
          </p:cNvSpPr>
          <p:nvPr>
            <p:ph idx="1"/>
          </p:nvPr>
        </p:nvSpPr>
        <p:spPr>
          <a:xfrm>
            <a:off x="250825" y="549275"/>
            <a:ext cx="8642350" cy="4392613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pl-PL" sz="32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Napój alkoholowy</a:t>
            </a:r>
            <a:r>
              <a:rPr lang="pl-PL" sz="32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napój zawierający etanol. Napoje alkoholowe dzielone są na piwa, wina oraz alkohole spirytusowe.</a:t>
            </a:r>
            <a:br>
              <a:rPr lang="pl-PL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3200" dirty="0" smtClean="0">
                <a:latin typeface="Times New Roman" pitchFamily="18" charset="0"/>
                <a:cs typeface="Times New Roman" pitchFamily="18" charset="0"/>
              </a:rPr>
              <a:t>Spożywanie napojów alkoholowych jest legalne w większości krajów. W Polsce, według ustawy napój alkoholowy to każdy produkt przeznaczony do spożycia zawierający więcej niż 0,5% alkoholu etylowego.</a:t>
            </a:r>
            <a:endParaRPr lang="pl-PL" sz="3200" dirty="0" smtClean="0"/>
          </a:p>
        </p:txBody>
      </p:sp>
      <p:pic>
        <p:nvPicPr>
          <p:cNvPr id="2" name="Picture 8" descr="C:\Documents and Settings\Michał\Ustawienia lokalne\Temporary Internet Files\Content.IE5\Y6AI5217\alcoho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4149725"/>
            <a:ext cx="3819525" cy="253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5" descr="cały człowie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6650" y="1473200"/>
            <a:ext cx="2046288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2" name="Group 85"/>
          <p:cNvGrpSpPr>
            <a:grpSpLocks/>
          </p:cNvGrpSpPr>
          <p:nvPr/>
        </p:nvGrpSpPr>
        <p:grpSpPr bwMode="auto">
          <a:xfrm>
            <a:off x="203200" y="155575"/>
            <a:ext cx="9145588" cy="6192838"/>
            <a:chOff x="128" y="164"/>
            <a:chExt cx="5761" cy="3901"/>
          </a:xfrm>
        </p:grpSpPr>
        <p:sp>
          <p:nvSpPr>
            <p:cNvPr id="25603" name="Text Box 5"/>
            <p:cNvSpPr txBox="1">
              <a:spLocks noChangeArrowheads="1"/>
            </p:cNvSpPr>
            <p:nvPr/>
          </p:nvSpPr>
          <p:spPr bwMode="auto">
            <a:xfrm>
              <a:off x="654" y="164"/>
              <a:ext cx="4826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pl-PL" sz="2600" b="1" dirty="0">
                  <a:solidFill>
                    <a:schemeClr val="accent6">
                      <a:lumMod val="7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Wpływ alkoholu na organizm człowieka</a:t>
              </a:r>
              <a:endParaRPr lang="pl-PL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12302" name="Picture 7" descr="Trzustk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88" y="1346"/>
              <a:ext cx="1156" cy="16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2303" name="Group 8"/>
            <p:cNvGrpSpPr>
              <a:grpSpLocks/>
            </p:cNvGrpSpPr>
            <p:nvPr/>
          </p:nvGrpSpPr>
          <p:grpSpPr bwMode="auto">
            <a:xfrm>
              <a:off x="393" y="687"/>
              <a:ext cx="2433" cy="1187"/>
              <a:chOff x="385" y="618"/>
              <a:chExt cx="2359" cy="1224"/>
            </a:xfrm>
          </p:grpSpPr>
          <p:sp>
            <p:nvSpPr>
              <p:cNvPr id="12357" name="Text Box 9"/>
              <p:cNvSpPr txBox="1">
                <a:spLocks noChangeArrowheads="1"/>
              </p:cNvSpPr>
              <p:nvPr/>
            </p:nvSpPr>
            <p:spPr bwMode="auto">
              <a:xfrm>
                <a:off x="385" y="845"/>
                <a:ext cx="1654" cy="4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r"/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Osłabienie i niewydolność serca,</a:t>
                </a:r>
              </a:p>
              <a:p>
                <a:pPr algn="r"/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podwyższone ciśnienie krwi, 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niedokrwistość, upośledzenie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krzepliwości krwi 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58" name="Group 10"/>
              <p:cNvGrpSpPr>
                <a:grpSpLocks/>
              </p:cNvGrpSpPr>
              <p:nvPr/>
            </p:nvGrpSpPr>
            <p:grpSpPr bwMode="auto">
              <a:xfrm>
                <a:off x="521" y="799"/>
                <a:ext cx="2223" cy="1043"/>
                <a:chOff x="521" y="799"/>
                <a:chExt cx="2223" cy="1043"/>
              </a:xfrm>
            </p:grpSpPr>
            <p:sp>
              <p:nvSpPr>
                <p:cNvPr id="12360" name="Line 11"/>
                <p:cNvSpPr>
                  <a:spLocks noChangeShapeType="1"/>
                </p:cNvSpPr>
                <p:nvPr/>
              </p:nvSpPr>
              <p:spPr bwMode="auto">
                <a:xfrm>
                  <a:off x="521" y="799"/>
                  <a:ext cx="1588" cy="0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61" name="Line 12"/>
                <p:cNvSpPr>
                  <a:spLocks noChangeShapeType="1"/>
                </p:cNvSpPr>
                <p:nvPr/>
              </p:nvSpPr>
              <p:spPr bwMode="auto">
                <a:xfrm>
                  <a:off x="2109" y="799"/>
                  <a:ext cx="635" cy="1043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59" name="Text Box 15"/>
              <p:cNvSpPr txBox="1">
                <a:spLocks noChangeArrowheads="1"/>
              </p:cNvSpPr>
              <p:nvPr/>
            </p:nvSpPr>
            <p:spPr bwMode="auto">
              <a:xfrm>
                <a:off x="884" y="618"/>
                <a:ext cx="33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5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Serce</a:t>
                </a:r>
                <a:endParaRPr lang="pl-PL" sz="150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2304" name="Group 16"/>
            <p:cNvGrpSpPr>
              <a:grpSpLocks/>
            </p:cNvGrpSpPr>
            <p:nvPr/>
          </p:nvGrpSpPr>
          <p:grpSpPr bwMode="auto">
            <a:xfrm>
              <a:off x="128" y="1351"/>
              <a:ext cx="2572" cy="483"/>
              <a:chOff x="113" y="1344"/>
              <a:chExt cx="2495" cy="498"/>
            </a:xfrm>
          </p:grpSpPr>
          <p:sp>
            <p:nvSpPr>
              <p:cNvPr id="12352" name="Text Box 17"/>
              <p:cNvSpPr txBox="1">
                <a:spLocks noChangeArrowheads="1"/>
              </p:cNvSpPr>
              <p:nvPr/>
            </p:nvSpPr>
            <p:spPr bwMode="auto">
              <a:xfrm>
                <a:off x="158" y="1570"/>
                <a:ext cx="1728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r"/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Obniżona odporność, zwiększone 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ryzyko zapalenia płuc, gruźlica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53" name="Group 18"/>
              <p:cNvGrpSpPr>
                <a:grpSpLocks/>
              </p:cNvGrpSpPr>
              <p:nvPr/>
            </p:nvGrpSpPr>
            <p:grpSpPr bwMode="auto">
              <a:xfrm>
                <a:off x="113" y="1525"/>
                <a:ext cx="2495" cy="317"/>
                <a:chOff x="113" y="1525"/>
                <a:chExt cx="2495" cy="317"/>
              </a:xfrm>
            </p:grpSpPr>
            <p:sp>
              <p:nvSpPr>
                <p:cNvPr id="12355" name="Line 19"/>
                <p:cNvSpPr>
                  <a:spLocks noChangeShapeType="1"/>
                </p:cNvSpPr>
                <p:nvPr/>
              </p:nvSpPr>
              <p:spPr bwMode="auto">
                <a:xfrm>
                  <a:off x="113" y="1525"/>
                  <a:ext cx="1860" cy="0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56" name="Line 20"/>
                <p:cNvSpPr>
                  <a:spLocks noChangeShapeType="1"/>
                </p:cNvSpPr>
                <p:nvPr/>
              </p:nvSpPr>
              <p:spPr bwMode="auto">
                <a:xfrm>
                  <a:off x="1973" y="1525"/>
                  <a:ext cx="635" cy="317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54" name="Text Box 23"/>
              <p:cNvSpPr txBox="1">
                <a:spLocks noChangeArrowheads="1"/>
              </p:cNvSpPr>
              <p:nvPr/>
            </p:nvSpPr>
            <p:spPr bwMode="auto">
              <a:xfrm>
                <a:off x="476" y="1344"/>
                <a:ext cx="344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Płuca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2305" name="Group 24"/>
            <p:cNvGrpSpPr>
              <a:grpSpLocks/>
            </p:cNvGrpSpPr>
            <p:nvPr/>
          </p:nvGrpSpPr>
          <p:grpSpPr bwMode="auto">
            <a:xfrm>
              <a:off x="301" y="2049"/>
              <a:ext cx="2431" cy="361"/>
              <a:chOff x="295" y="2024"/>
              <a:chExt cx="2358" cy="373"/>
            </a:xfrm>
          </p:grpSpPr>
          <p:sp>
            <p:nvSpPr>
              <p:cNvPr id="12347" name="Text Box 25"/>
              <p:cNvSpPr txBox="1">
                <a:spLocks noChangeArrowheads="1"/>
              </p:cNvSpPr>
              <p:nvPr/>
            </p:nvSpPr>
            <p:spPr bwMode="auto">
              <a:xfrm>
                <a:off x="295" y="2205"/>
                <a:ext cx="1604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r"/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Marskość i nowotwór wątroby 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48" name="Group 26"/>
              <p:cNvGrpSpPr>
                <a:grpSpLocks/>
              </p:cNvGrpSpPr>
              <p:nvPr/>
            </p:nvGrpSpPr>
            <p:grpSpPr bwMode="auto">
              <a:xfrm>
                <a:off x="385" y="2069"/>
                <a:ext cx="2268" cy="136"/>
                <a:chOff x="385" y="2069"/>
                <a:chExt cx="2268" cy="136"/>
              </a:xfrm>
            </p:grpSpPr>
            <p:sp>
              <p:nvSpPr>
                <p:cNvPr id="12350" name="Line 27"/>
                <p:cNvSpPr>
                  <a:spLocks noChangeShapeType="1"/>
                </p:cNvSpPr>
                <p:nvPr/>
              </p:nvSpPr>
              <p:spPr bwMode="auto">
                <a:xfrm>
                  <a:off x="385" y="2205"/>
                  <a:ext cx="1497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51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1882" y="2069"/>
                  <a:ext cx="771" cy="136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49" name="Text Box 31"/>
              <p:cNvSpPr txBox="1">
                <a:spLocks noChangeArrowheads="1"/>
              </p:cNvSpPr>
              <p:nvPr/>
            </p:nvSpPr>
            <p:spPr bwMode="auto">
              <a:xfrm>
                <a:off x="793" y="2024"/>
                <a:ext cx="552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Wątroba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2306" name="Group 32"/>
            <p:cNvGrpSpPr>
              <a:grpSpLocks/>
            </p:cNvGrpSpPr>
            <p:nvPr/>
          </p:nvGrpSpPr>
          <p:grpSpPr bwMode="auto">
            <a:xfrm>
              <a:off x="394" y="2797"/>
              <a:ext cx="1965" cy="748"/>
              <a:chOff x="385" y="2795"/>
              <a:chExt cx="1905" cy="771"/>
            </a:xfrm>
          </p:grpSpPr>
          <p:sp>
            <p:nvSpPr>
              <p:cNvPr id="12342" name="Text Box 33"/>
              <p:cNvSpPr txBox="1">
                <a:spLocks noChangeArrowheads="1"/>
              </p:cNvSpPr>
              <p:nvPr/>
            </p:nvSpPr>
            <p:spPr bwMode="auto">
              <a:xfrm>
                <a:off x="431" y="3294"/>
                <a:ext cx="1716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r"/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Drżenie rąk i palców, zaburzenie 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czucia, osłabienie siły mięśni  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43" name="Group 34"/>
              <p:cNvGrpSpPr>
                <a:grpSpLocks/>
              </p:cNvGrpSpPr>
              <p:nvPr/>
            </p:nvGrpSpPr>
            <p:grpSpPr bwMode="auto">
              <a:xfrm>
                <a:off x="385" y="2795"/>
                <a:ext cx="1905" cy="499"/>
                <a:chOff x="385" y="2795"/>
                <a:chExt cx="1905" cy="499"/>
              </a:xfrm>
            </p:grpSpPr>
            <p:sp>
              <p:nvSpPr>
                <p:cNvPr id="12345" name="Line 35"/>
                <p:cNvSpPr>
                  <a:spLocks noChangeShapeType="1"/>
                </p:cNvSpPr>
                <p:nvPr/>
              </p:nvSpPr>
              <p:spPr bwMode="auto">
                <a:xfrm>
                  <a:off x="385" y="3294"/>
                  <a:ext cx="1588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46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1973" y="2795"/>
                  <a:ext cx="317" cy="499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44" name="Text Box 39"/>
              <p:cNvSpPr txBox="1">
                <a:spLocks noChangeArrowheads="1"/>
              </p:cNvSpPr>
              <p:nvPr/>
            </p:nvSpPr>
            <p:spPr bwMode="auto">
              <a:xfrm>
                <a:off x="476" y="3113"/>
                <a:ext cx="480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Mięśnie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2307" name="Group 40"/>
            <p:cNvGrpSpPr>
              <a:grpSpLocks/>
            </p:cNvGrpSpPr>
            <p:nvPr/>
          </p:nvGrpSpPr>
          <p:grpSpPr bwMode="auto">
            <a:xfrm>
              <a:off x="2966" y="2402"/>
              <a:ext cx="2835" cy="704"/>
              <a:chOff x="2880" y="2387"/>
              <a:chExt cx="2749" cy="725"/>
            </a:xfrm>
          </p:grpSpPr>
          <p:sp>
            <p:nvSpPr>
              <p:cNvPr id="12337" name="Text Box 41"/>
              <p:cNvSpPr txBox="1">
                <a:spLocks noChangeArrowheads="1"/>
              </p:cNvSpPr>
              <p:nvPr/>
            </p:nvSpPr>
            <p:spPr bwMode="auto">
              <a:xfrm>
                <a:off x="3833" y="2840"/>
                <a:ext cx="1796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Częste biegunki, owrzodzenie jelit, 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krwawienie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38" name="Group 42"/>
              <p:cNvGrpSpPr>
                <a:grpSpLocks/>
              </p:cNvGrpSpPr>
              <p:nvPr/>
            </p:nvGrpSpPr>
            <p:grpSpPr bwMode="auto">
              <a:xfrm>
                <a:off x="2880" y="2387"/>
                <a:ext cx="2585" cy="453"/>
                <a:chOff x="2880" y="2387"/>
                <a:chExt cx="2585" cy="453"/>
              </a:xfrm>
            </p:grpSpPr>
            <p:sp>
              <p:nvSpPr>
                <p:cNvPr id="12340" name="Line 43"/>
                <p:cNvSpPr>
                  <a:spLocks noChangeShapeType="1"/>
                </p:cNvSpPr>
                <p:nvPr/>
              </p:nvSpPr>
              <p:spPr bwMode="auto">
                <a:xfrm flipH="1">
                  <a:off x="3787" y="2840"/>
                  <a:ext cx="1678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41" name="Line 44"/>
                <p:cNvSpPr>
                  <a:spLocks noChangeShapeType="1"/>
                </p:cNvSpPr>
                <p:nvPr/>
              </p:nvSpPr>
              <p:spPr bwMode="auto">
                <a:xfrm flipH="1" flipV="1">
                  <a:off x="2880" y="2387"/>
                  <a:ext cx="907" cy="453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39" name="Text Box 47"/>
              <p:cNvSpPr txBox="1">
                <a:spLocks noChangeArrowheads="1"/>
              </p:cNvSpPr>
              <p:nvPr/>
            </p:nvSpPr>
            <p:spPr bwMode="auto">
              <a:xfrm>
                <a:off x="4649" y="2659"/>
                <a:ext cx="336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Jelita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2308" name="Group 48"/>
            <p:cNvGrpSpPr>
              <a:grpSpLocks/>
            </p:cNvGrpSpPr>
            <p:nvPr/>
          </p:nvGrpSpPr>
          <p:grpSpPr bwMode="auto">
            <a:xfrm>
              <a:off x="2966" y="2140"/>
              <a:ext cx="2331" cy="362"/>
              <a:chOff x="2880" y="2115"/>
              <a:chExt cx="2260" cy="373"/>
            </a:xfrm>
          </p:grpSpPr>
          <p:sp>
            <p:nvSpPr>
              <p:cNvPr id="12332" name="Text Box 49"/>
              <p:cNvSpPr txBox="1">
                <a:spLocks noChangeArrowheads="1"/>
              </p:cNvSpPr>
              <p:nvPr/>
            </p:nvSpPr>
            <p:spPr bwMode="auto">
              <a:xfrm>
                <a:off x="4150" y="2296"/>
                <a:ext cx="990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Zapalenie</a:t>
                </a:r>
                <a:r>
                  <a:rPr lang="pl-PL" sz="1200" b="1">
                    <a:solidFill>
                      <a:srgbClr val="000000"/>
                    </a:solidFill>
                    <a:latin typeface="Calibri" pitchFamily="34" charset="0"/>
                  </a:rPr>
                  <a:t> </a:t>
                </a: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trzustki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33" name="Group 50"/>
              <p:cNvGrpSpPr>
                <a:grpSpLocks/>
              </p:cNvGrpSpPr>
              <p:nvPr/>
            </p:nvGrpSpPr>
            <p:grpSpPr bwMode="auto">
              <a:xfrm>
                <a:off x="2880" y="2205"/>
                <a:ext cx="2177" cy="91"/>
                <a:chOff x="2880" y="2205"/>
                <a:chExt cx="2177" cy="91"/>
              </a:xfrm>
            </p:grpSpPr>
            <p:sp>
              <p:nvSpPr>
                <p:cNvPr id="12335" name="Line 51"/>
                <p:cNvSpPr>
                  <a:spLocks noChangeShapeType="1"/>
                </p:cNvSpPr>
                <p:nvPr/>
              </p:nvSpPr>
              <p:spPr bwMode="auto">
                <a:xfrm flipH="1">
                  <a:off x="4014" y="2296"/>
                  <a:ext cx="1043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36" name="Line 52"/>
                <p:cNvSpPr>
                  <a:spLocks noChangeShapeType="1"/>
                </p:cNvSpPr>
                <p:nvPr/>
              </p:nvSpPr>
              <p:spPr bwMode="auto">
                <a:xfrm flipH="1" flipV="1">
                  <a:off x="2880" y="2205"/>
                  <a:ext cx="1134" cy="91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34" name="Text Box 55"/>
              <p:cNvSpPr txBox="1">
                <a:spLocks noChangeArrowheads="1"/>
              </p:cNvSpPr>
              <p:nvPr/>
            </p:nvSpPr>
            <p:spPr bwMode="auto">
              <a:xfrm>
                <a:off x="4241" y="2115"/>
                <a:ext cx="560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Trzustka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2309" name="Group 56"/>
            <p:cNvGrpSpPr>
              <a:grpSpLocks/>
            </p:cNvGrpSpPr>
            <p:nvPr/>
          </p:nvGrpSpPr>
          <p:grpSpPr bwMode="auto">
            <a:xfrm>
              <a:off x="3200" y="1435"/>
              <a:ext cx="2560" cy="440"/>
              <a:chOff x="3107" y="1389"/>
              <a:chExt cx="2482" cy="453"/>
            </a:xfrm>
          </p:grpSpPr>
          <p:sp>
            <p:nvSpPr>
              <p:cNvPr id="12327" name="Text Box 57"/>
              <p:cNvSpPr txBox="1">
                <a:spLocks noChangeArrowheads="1"/>
              </p:cNvSpPr>
              <p:nvPr/>
            </p:nvSpPr>
            <p:spPr bwMode="auto">
              <a:xfrm>
                <a:off x="3923" y="1570"/>
                <a:ext cx="1666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Przebarwienia i rany na skórze, 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przedwczesne starzenie się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28" name="Group 58"/>
              <p:cNvGrpSpPr>
                <a:grpSpLocks/>
              </p:cNvGrpSpPr>
              <p:nvPr/>
            </p:nvGrpSpPr>
            <p:grpSpPr bwMode="auto">
              <a:xfrm>
                <a:off x="3107" y="1553"/>
                <a:ext cx="2349" cy="289"/>
                <a:chOff x="3107" y="1553"/>
                <a:chExt cx="2349" cy="289"/>
              </a:xfrm>
            </p:grpSpPr>
            <p:sp>
              <p:nvSpPr>
                <p:cNvPr id="12330" name="Line 59"/>
                <p:cNvSpPr>
                  <a:spLocks noChangeShapeType="1"/>
                </p:cNvSpPr>
                <p:nvPr/>
              </p:nvSpPr>
              <p:spPr bwMode="auto">
                <a:xfrm flipH="1">
                  <a:off x="3914" y="1558"/>
                  <a:ext cx="1542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31" name="Line 60"/>
                <p:cNvSpPr>
                  <a:spLocks noChangeShapeType="1"/>
                </p:cNvSpPr>
                <p:nvPr/>
              </p:nvSpPr>
              <p:spPr bwMode="auto">
                <a:xfrm flipH="1">
                  <a:off x="3107" y="1553"/>
                  <a:ext cx="800" cy="289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29" name="Text Box 63"/>
              <p:cNvSpPr txBox="1">
                <a:spLocks noChangeArrowheads="1"/>
              </p:cNvSpPr>
              <p:nvPr/>
            </p:nvSpPr>
            <p:spPr bwMode="auto">
              <a:xfrm>
                <a:off x="4785" y="1389"/>
                <a:ext cx="36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Skóra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2310" name="Group 64"/>
            <p:cNvGrpSpPr>
              <a:grpSpLocks/>
            </p:cNvGrpSpPr>
            <p:nvPr/>
          </p:nvGrpSpPr>
          <p:grpSpPr bwMode="auto">
            <a:xfrm>
              <a:off x="2826" y="687"/>
              <a:ext cx="2378" cy="587"/>
              <a:chOff x="2744" y="618"/>
              <a:chExt cx="2306" cy="606"/>
            </a:xfrm>
          </p:grpSpPr>
          <p:sp>
            <p:nvSpPr>
              <p:cNvPr id="12322" name="Text Box 65"/>
              <p:cNvSpPr txBox="1">
                <a:spLocks noChangeArrowheads="1"/>
              </p:cNvSpPr>
              <p:nvPr/>
            </p:nvSpPr>
            <p:spPr bwMode="auto">
              <a:xfrm>
                <a:off x="3470" y="845"/>
                <a:ext cx="1580" cy="3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Zaniki pamięci, urojenia, 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nieracjonalne zachowanie, 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przemoc, depresja, nerwowość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23" name="Group 66"/>
              <p:cNvGrpSpPr>
                <a:grpSpLocks/>
              </p:cNvGrpSpPr>
              <p:nvPr/>
            </p:nvGrpSpPr>
            <p:grpSpPr bwMode="auto">
              <a:xfrm>
                <a:off x="2744" y="799"/>
                <a:ext cx="2041" cy="272"/>
                <a:chOff x="2744" y="799"/>
                <a:chExt cx="2041" cy="272"/>
              </a:xfrm>
            </p:grpSpPr>
            <p:sp>
              <p:nvSpPr>
                <p:cNvPr id="12325" name="Line 67"/>
                <p:cNvSpPr>
                  <a:spLocks noChangeShapeType="1"/>
                </p:cNvSpPr>
                <p:nvPr/>
              </p:nvSpPr>
              <p:spPr bwMode="auto">
                <a:xfrm flipH="1">
                  <a:off x="3470" y="799"/>
                  <a:ext cx="1315" cy="0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26" name="Line 68"/>
                <p:cNvSpPr>
                  <a:spLocks noChangeShapeType="1"/>
                </p:cNvSpPr>
                <p:nvPr/>
              </p:nvSpPr>
              <p:spPr bwMode="auto">
                <a:xfrm flipH="1">
                  <a:off x="2744" y="799"/>
                  <a:ext cx="726" cy="272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24" name="Text Box 71"/>
              <p:cNvSpPr txBox="1">
                <a:spLocks noChangeArrowheads="1"/>
              </p:cNvSpPr>
              <p:nvPr/>
            </p:nvSpPr>
            <p:spPr bwMode="auto">
              <a:xfrm>
                <a:off x="4150" y="618"/>
                <a:ext cx="344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Mózg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2311" name="Group 72"/>
            <p:cNvGrpSpPr>
              <a:grpSpLocks/>
            </p:cNvGrpSpPr>
            <p:nvPr/>
          </p:nvGrpSpPr>
          <p:grpSpPr bwMode="auto">
            <a:xfrm>
              <a:off x="441" y="2182"/>
              <a:ext cx="2431" cy="939"/>
              <a:chOff x="431" y="2160"/>
              <a:chExt cx="2358" cy="968"/>
            </a:xfrm>
          </p:grpSpPr>
          <p:sp>
            <p:nvSpPr>
              <p:cNvPr id="12317" name="Text Box 73"/>
              <p:cNvSpPr txBox="1">
                <a:spLocks noChangeArrowheads="1"/>
              </p:cNvSpPr>
              <p:nvPr/>
            </p:nvSpPr>
            <p:spPr bwMode="auto">
              <a:xfrm>
                <a:off x="431" y="2840"/>
                <a:ext cx="135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r"/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Zapalenie błony śluzowej </a:t>
                </a:r>
                <a:b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</a:br>
                <a:r>
                  <a:rPr lang="pl-PL" sz="12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rPr>
                  <a:t>żołądka, wrzody 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  <p:grpSp>
            <p:nvGrpSpPr>
              <p:cNvPr id="12318" name="Group 74"/>
              <p:cNvGrpSpPr>
                <a:grpSpLocks/>
              </p:cNvGrpSpPr>
              <p:nvPr/>
            </p:nvGrpSpPr>
            <p:grpSpPr bwMode="auto">
              <a:xfrm>
                <a:off x="476" y="2160"/>
                <a:ext cx="2313" cy="680"/>
                <a:chOff x="476" y="2160"/>
                <a:chExt cx="2313" cy="680"/>
              </a:xfrm>
            </p:grpSpPr>
            <p:sp>
              <p:nvSpPr>
                <p:cNvPr id="12320" name="Line 75"/>
                <p:cNvSpPr>
                  <a:spLocks noChangeShapeType="1"/>
                </p:cNvSpPr>
                <p:nvPr/>
              </p:nvSpPr>
              <p:spPr bwMode="auto">
                <a:xfrm>
                  <a:off x="476" y="2840"/>
                  <a:ext cx="1406" cy="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  <p:sp>
              <p:nvSpPr>
                <p:cNvPr id="12321" name="Line 76"/>
                <p:cNvSpPr>
                  <a:spLocks noChangeShapeType="1"/>
                </p:cNvSpPr>
                <p:nvPr/>
              </p:nvSpPr>
              <p:spPr bwMode="auto">
                <a:xfrm flipV="1">
                  <a:off x="1882" y="2160"/>
                  <a:ext cx="907" cy="680"/>
                </a:xfrm>
                <a:prstGeom prst="line">
                  <a:avLst/>
                </a:prstGeom>
                <a:noFill/>
                <a:ln w="9525">
                  <a:solidFill>
                    <a:srgbClr val="FF0000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pl-PL"/>
                </a:p>
              </p:txBody>
            </p:sp>
          </p:grpSp>
          <p:sp>
            <p:nvSpPr>
              <p:cNvPr id="12319" name="Text Box 79"/>
              <p:cNvSpPr txBox="1">
                <a:spLocks noChangeArrowheads="1"/>
              </p:cNvSpPr>
              <p:nvPr/>
            </p:nvSpPr>
            <p:spPr bwMode="auto">
              <a:xfrm>
                <a:off x="884" y="2659"/>
                <a:ext cx="504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/>
              <a:lstStyle/>
              <a:p>
                <a:r>
                  <a:rPr lang="pl-PL" sz="1600" b="1">
                    <a:solidFill>
                      <a:srgbClr val="FF0000"/>
                    </a:solidFill>
                    <a:latin typeface="Times New Roman" pitchFamily="18" charset="0"/>
                    <a:cs typeface="Times New Roman" pitchFamily="18" charset="0"/>
                  </a:rPr>
                  <a:t>Żołądek</a:t>
                </a:r>
                <a:endParaRPr lang="pl-PL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2312" name="Text Box 80"/>
            <p:cNvSpPr txBox="1">
              <a:spLocks noChangeArrowheads="1"/>
            </p:cNvSpPr>
            <p:nvPr/>
          </p:nvSpPr>
          <p:spPr bwMode="auto">
            <a:xfrm>
              <a:off x="3348" y="3226"/>
              <a:ext cx="417" cy="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pl-PL" sz="3600" b="1">
                  <a:solidFill>
                    <a:srgbClr val="FF0000"/>
                  </a:solidFill>
                  <a:latin typeface="Calibri" pitchFamily="34" charset="0"/>
                  <a:sym typeface="Webdings" pitchFamily="18" charset="2"/>
                </a:rPr>
                <a:t></a:t>
              </a:r>
              <a:endParaRPr lang="pl-PL">
                <a:latin typeface="Calibri" pitchFamily="34" charset="0"/>
              </a:endParaRPr>
            </a:p>
          </p:txBody>
        </p:sp>
        <p:sp>
          <p:nvSpPr>
            <p:cNvPr id="12313" name="Text Box 81"/>
            <p:cNvSpPr txBox="1">
              <a:spLocks noChangeArrowheads="1"/>
            </p:cNvSpPr>
            <p:nvPr/>
          </p:nvSpPr>
          <p:spPr bwMode="auto">
            <a:xfrm>
              <a:off x="3402" y="3690"/>
              <a:ext cx="298" cy="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pl-PL" sz="3600" b="1">
                  <a:solidFill>
                    <a:srgbClr val="0070C0"/>
                  </a:solidFill>
                  <a:latin typeface="Calibri" pitchFamily="34" charset="0"/>
                  <a:sym typeface="Webdings" pitchFamily="18" charset="2"/>
                </a:rPr>
                <a:t></a:t>
              </a:r>
              <a:endParaRPr lang="pl-PL">
                <a:solidFill>
                  <a:srgbClr val="0070C0"/>
                </a:solidFill>
                <a:latin typeface="Calibri" pitchFamily="34" charset="0"/>
              </a:endParaRPr>
            </a:p>
          </p:txBody>
        </p:sp>
        <p:sp>
          <p:nvSpPr>
            <p:cNvPr id="12314" name="Text Box 82"/>
            <p:cNvSpPr txBox="1">
              <a:spLocks noChangeArrowheads="1"/>
            </p:cNvSpPr>
            <p:nvPr/>
          </p:nvSpPr>
          <p:spPr bwMode="auto">
            <a:xfrm>
              <a:off x="3660" y="3694"/>
              <a:ext cx="2229" cy="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pl-PL" sz="1200" b="1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U mężczyzn, pod wpływem alkoholu, </a:t>
              </a:r>
              <a:br>
                <a:rPr lang="pl-PL" sz="1200" b="1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pl-PL" sz="1200" b="1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następuje upośledzenie sprawności </a:t>
              </a:r>
              <a:br>
                <a:rPr lang="pl-PL" sz="1200" b="1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pl-PL" sz="1200" b="1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seksualnej oraz zanikanie jąder.</a:t>
              </a:r>
              <a:endParaRPr lang="pl-PL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315" name="Text Box 83"/>
            <p:cNvSpPr txBox="1">
              <a:spLocks noChangeArrowheads="1"/>
            </p:cNvSpPr>
            <p:nvPr/>
          </p:nvSpPr>
          <p:spPr bwMode="auto">
            <a:xfrm>
              <a:off x="3660" y="3278"/>
              <a:ext cx="2146" cy="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pl-PL" sz="12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U kobiet alkohol wzmaga ryzyko </a:t>
              </a:r>
              <a:br>
                <a:rPr lang="pl-PL" sz="12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pl-PL" sz="12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deformacji płodu lub niedorozwoju </a:t>
              </a:r>
              <a:br>
                <a:rPr lang="pl-PL" sz="12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pl-PL" sz="1200" b="1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niemowląt.</a:t>
              </a:r>
              <a:r>
                <a:rPr lang="pl-PL" sz="1200" b="1">
                  <a:solidFill>
                    <a:srgbClr val="FF0000"/>
                  </a:solidFill>
                  <a:latin typeface="Calibri" pitchFamily="34" charset="0"/>
                </a:rPr>
                <a:t/>
              </a:r>
              <a:br>
                <a:rPr lang="pl-PL" sz="1200" b="1">
                  <a:solidFill>
                    <a:srgbClr val="FF0000"/>
                  </a:solidFill>
                  <a:latin typeface="Calibri" pitchFamily="34" charset="0"/>
                </a:rPr>
              </a:br>
              <a:endParaRPr lang="pl-PL">
                <a:latin typeface="Calibri" pitchFamily="34" charset="0"/>
              </a:endParaRPr>
            </a:p>
          </p:txBody>
        </p:sp>
        <p:sp>
          <p:nvSpPr>
            <p:cNvPr id="12316" name="Text Box 84"/>
            <p:cNvSpPr txBox="1">
              <a:spLocks noChangeArrowheads="1"/>
            </p:cNvSpPr>
            <p:nvPr/>
          </p:nvSpPr>
          <p:spPr bwMode="auto">
            <a:xfrm>
              <a:off x="5766" y="170"/>
              <a:ext cx="82" cy="1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n-GB">
                <a:latin typeface="Calibri" pitchFamily="34" charset="0"/>
              </a:endParaRPr>
            </a:p>
          </p:txBody>
        </p:sp>
      </p:grpSp>
      <p:pic>
        <p:nvPicPr>
          <p:cNvPr id="84" name="Picture 11" descr="serc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733425"/>
            <a:ext cx="3984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" name="Picture 9" descr="płócoser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1775" y="1779588"/>
            <a:ext cx="46831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" name="Picture 12" descr="Wątrob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1838" y="3028950"/>
            <a:ext cx="47942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Picture 6" descr="Żoładek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3925" y="3949700"/>
            <a:ext cx="4318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" name="Picture 10" descr="ramię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4700588"/>
            <a:ext cx="4730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" name="Picture 8" descr="móz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75525" y="823913"/>
            <a:ext cx="4730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" name="Picture 14" descr="skóra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477250" y="2030413"/>
            <a:ext cx="361950" cy="35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" name="Picture 17" descr="Trzustka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93038" y="3148013"/>
            <a:ext cx="439737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" name="Picture 7" descr="Jelita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199438" y="3800475"/>
            <a:ext cx="5397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REAKCJA ORGANIZMU CZŁOWIEKA NA ALKOHOL</a:t>
            </a:r>
          </a:p>
        </p:txBody>
      </p:sp>
      <p:graphicFrame>
        <p:nvGraphicFramePr>
          <p:cNvPr id="5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0" y="1412875"/>
          <a:ext cx="9144000" cy="5472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5133"/>
                <a:gridCol w="7688867"/>
              </a:tblGrid>
              <a:tr h="3390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Stężenie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Objawy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597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od 0,2 do 0,5 promila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Nieznaczne zaburzenia równowagi oraz euforia i obniżenie krytycyzmu, upośledzenie koordynacji wzrokowo-ruchowej oraz zaburzenia widzenia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901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 0,7 promila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Zaburzenia sprawności ruchowej (niezauważalne osłabienie refleksu, nadmierna pobudliwość i gadatliwość, a także obniżenie samokontroli oraz błędna ocena własnych możliwości, 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1509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 2 promili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Zaburzenia równowagi, sprawności i koordynacji ruchowej, obniżenie progu bólu, spadek sprawności intelektualnej </a:t>
                      </a:r>
                      <a:r>
                        <a:rPr lang="pl-PL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pogłębiający </a:t>
                      </a: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się w miarę narastania intoksykacji alkoholowej, opóźnienie czasu reakcji, </a:t>
                      </a:r>
                      <a:r>
                        <a:rPr lang="pl-PL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drażliwość</a:t>
                      </a: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obniżona tolerancja, zachowania agresywne,  pobudzenie seksualne,  wzrost ciśnienia krwi oraz przyspieszenie akcji serca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5977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 3 promili </a:t>
                      </a:r>
                      <a:endParaRPr lang="pl-PL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Zaburzenia </a:t>
                      </a:r>
                      <a:r>
                        <a:rPr lang="pl-PL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mowy, </a:t>
                      </a: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wyraźne spowolnienie i zaburzenia równowagi, wzmożona senność</a:t>
                      </a:r>
                      <a:r>
                        <a:rPr lang="pl-PL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znaczne obniżona zdolność do kontroli własnych zachowań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7346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 4 promili</a:t>
                      </a:r>
                      <a:endParaRPr lang="pl-PL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Spadek ciśnienia krwi</a:t>
                      </a:r>
                      <a:r>
                        <a:rPr lang="pl-PL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obniżenie ciepłoty ciała</a:t>
                      </a:r>
                      <a:r>
                        <a:rPr lang="pl-PL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osłabienie lub zanik odruchów fizjologicznych oraz głębokie zaburzenia świadomości prowadzące do śpiączki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  <a:tr h="7920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powyżej 4 promili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Stan zagrożenia życia - głęboka śpiączka, zaburzenia czynności ośrodka oddechowego i naczyniowo-ruchowego, możliwość porażenia tych ośrodków przez alkohol</a:t>
                      </a:r>
                      <a:endParaRPr lang="pl-PL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93204" y="620688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pl-PL" sz="5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Porcja standardowa alkoholu</a:t>
            </a:r>
            <a:endParaRPr lang="pl-PL" sz="5400" dirty="0"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Monotype Corsiva" pitchFamily="66" charset="0"/>
            </a:endParaRPr>
          </a:p>
        </p:txBody>
      </p:sp>
      <p:sp>
        <p:nvSpPr>
          <p:cNvPr id="13315" name="Prostokąt 6"/>
          <p:cNvSpPr>
            <a:spLocks noChangeArrowheads="1"/>
          </p:cNvSpPr>
          <p:nvPr/>
        </p:nvSpPr>
        <p:spPr bwMode="auto">
          <a:xfrm>
            <a:off x="1692275" y="5229225"/>
            <a:ext cx="62642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000">
                <a:latin typeface="Times New Roman" pitchFamily="18" charset="0"/>
                <a:cs typeface="Times New Roman" pitchFamily="18" charset="0"/>
              </a:rPr>
              <a:t>10 g alkoholu etylowego = 1 porcja standardowa</a:t>
            </a:r>
          </a:p>
        </p:txBody>
      </p:sp>
      <p:pic>
        <p:nvPicPr>
          <p:cNvPr id="13316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8500" y="2276475"/>
            <a:ext cx="7861300" cy="2808288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900113" y="620713"/>
            <a:ext cx="7343775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l-PL" sz="4000" dirty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  <a:cs typeface="+mn-cs"/>
              </a:rPr>
              <a:t>Szybkość rozkładu alkoholu wynosi</a:t>
            </a:r>
          </a:p>
          <a:p>
            <a:pPr algn="ctr">
              <a:spcBef>
                <a:spcPct val="50000"/>
              </a:spcBef>
              <a:defRPr/>
            </a:pPr>
            <a:endParaRPr lang="pl-PL" dirty="0">
              <a:solidFill>
                <a:schemeClr val="tx2"/>
              </a:solidFill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u mężczyzn			u kobiet</a:t>
            </a:r>
          </a:p>
          <a:p>
            <a:pPr algn="ctr">
              <a:spcBef>
                <a:spcPct val="50000"/>
              </a:spcBef>
              <a:defRPr/>
            </a:pP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10 – 12g na godzinę           8 – 10g na godzinę</a:t>
            </a:r>
          </a:p>
        </p:txBody>
      </p:sp>
      <p:sp>
        <p:nvSpPr>
          <p:cNvPr id="14339" name="Text Box 166"/>
          <p:cNvSpPr txBox="1">
            <a:spLocks noChangeArrowheads="1"/>
          </p:cNvSpPr>
          <p:nvPr/>
        </p:nvSpPr>
        <p:spPr bwMode="auto">
          <a:xfrm>
            <a:off x="2051050" y="2997200"/>
            <a:ext cx="18002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pl-PL" sz="9600" b="1">
                <a:solidFill>
                  <a:srgbClr val="002060"/>
                </a:solidFill>
                <a:sym typeface="Webdings" pitchFamily="18" charset="2"/>
              </a:rPr>
              <a:t></a:t>
            </a:r>
            <a:endParaRPr lang="pl-PL" sz="9600">
              <a:solidFill>
                <a:srgbClr val="002060"/>
              </a:solidFill>
            </a:endParaRPr>
          </a:p>
        </p:txBody>
      </p:sp>
      <p:sp>
        <p:nvSpPr>
          <p:cNvPr id="14340" name="Text Box 167"/>
          <p:cNvSpPr txBox="1">
            <a:spLocks noChangeArrowheads="1"/>
          </p:cNvSpPr>
          <p:nvPr/>
        </p:nvSpPr>
        <p:spPr bwMode="auto">
          <a:xfrm>
            <a:off x="5795963" y="2924175"/>
            <a:ext cx="15843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l-PL" sz="9600" b="1">
                <a:solidFill>
                  <a:srgbClr val="FF0000"/>
                </a:solidFill>
                <a:sym typeface="Webdings" pitchFamily="18" charset="2"/>
              </a:rPr>
              <a:t></a:t>
            </a:r>
            <a:endParaRPr lang="pl-PL" sz="9600">
              <a:solidFill>
                <a:srgbClr val="FF0000"/>
              </a:solidFill>
            </a:endParaRPr>
          </a:p>
        </p:txBody>
      </p:sp>
      <p:sp>
        <p:nvSpPr>
          <p:cNvPr id="14341" name="Text Box 168"/>
          <p:cNvSpPr txBox="1">
            <a:spLocks noChangeArrowheads="1"/>
          </p:cNvSpPr>
          <p:nvPr/>
        </p:nvSpPr>
        <p:spPr bwMode="auto">
          <a:xfrm>
            <a:off x="900113" y="4724400"/>
            <a:ext cx="73437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Oznacza to, że w ciągu jednej godziny wątroba „spala” około jednej porcji standardowej alkoholu.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75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75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  <p:bldP spid="143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800" b="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Choroby wywołane piciem alkoholu:</a:t>
            </a:r>
          </a:p>
        </p:txBody>
      </p:sp>
      <p:pic>
        <p:nvPicPr>
          <p:cNvPr id="15363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87900" y="4508500"/>
            <a:ext cx="3795713" cy="1968500"/>
          </a:xfrm>
        </p:spPr>
      </p:pic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395288" y="1844675"/>
            <a:ext cx="82804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pl-PL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400">
                <a:latin typeface="Times New Roman" pitchFamily="18" charset="0"/>
                <a:cs typeface="Times New Roman" pitchFamily="18" charset="0"/>
              </a:rPr>
              <a:t>Schorzenia układu pokarmowego, szczególnie wątroby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(stłuszczenie, zwłóknienie i marskość)</a:t>
            </a:r>
            <a:r>
              <a:rPr lang="pl-PL" sz="2400">
                <a:latin typeface="Times New Roman" pitchFamily="18" charset="0"/>
                <a:cs typeface="Times New Roman" pitchFamily="18" charset="0"/>
              </a:rPr>
              <a:t>, żołądka, trzustki.</a:t>
            </a:r>
          </a:p>
          <a:p>
            <a:pPr>
              <a:buFontTx/>
              <a:buChar char="•"/>
            </a:pPr>
            <a:r>
              <a:rPr lang="pl-PL" sz="2400">
                <a:latin typeface="Times New Roman" pitchFamily="18" charset="0"/>
                <a:cs typeface="Times New Roman" pitchFamily="18" charset="0"/>
              </a:rPr>
              <a:t> Choroby układu oddechowego zwłaszcza przewlekłe nieżyty oskrzeli, zapalenia płuc, gruźlica.</a:t>
            </a:r>
          </a:p>
          <a:p>
            <a:pPr>
              <a:buFontTx/>
              <a:buChar char="•"/>
            </a:pPr>
            <a:r>
              <a:rPr lang="pl-PL" sz="2400">
                <a:latin typeface="Times New Roman" pitchFamily="18" charset="0"/>
                <a:cs typeface="Times New Roman" pitchFamily="18" charset="0"/>
              </a:rPr>
              <a:t> Choroby serca i naczyń krwionośnych.</a:t>
            </a:r>
          </a:p>
          <a:p>
            <a:pPr>
              <a:buFontTx/>
              <a:buChar char="•"/>
            </a:pPr>
            <a:r>
              <a:rPr lang="pl-PL" sz="2400">
                <a:latin typeface="Times New Roman" pitchFamily="18" charset="0"/>
                <a:cs typeface="Times New Roman" pitchFamily="18" charset="0"/>
              </a:rPr>
              <a:t> Choroby nowotworowe, szczególnie górnych dróg oddechowych i przełyku. </a:t>
            </a:r>
          </a:p>
          <a:p>
            <a:pPr>
              <a:buFontTx/>
              <a:buChar char="•"/>
            </a:pPr>
            <a:r>
              <a:rPr lang="pl-PL" sz="2400">
                <a:latin typeface="Times New Roman" pitchFamily="18" charset="0"/>
                <a:cs typeface="Times New Roman" pitchFamily="18" charset="0"/>
              </a:rPr>
              <a:t> Urazy w wyniku wypadków.</a:t>
            </a:r>
            <a:r>
              <a:rPr lang="pl-PL" sz="200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http://3.bp.blogspot.com/-gpOr2FGCxkU/U2RpbWMZMOI/AAAAAAAAAZc/eHsfdPuJ2iM/s1600/jak+przestac+pic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1863" y="1412875"/>
            <a:ext cx="2967037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Symbol zastępczy zawartości 2"/>
          <p:cNvSpPr>
            <a:spLocks noGrp="1"/>
          </p:cNvSpPr>
          <p:nvPr>
            <p:ph idx="1"/>
          </p:nvPr>
        </p:nvSpPr>
        <p:spPr>
          <a:xfrm>
            <a:off x="323850" y="1557338"/>
            <a:ext cx="6300788" cy="4392612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pl-PL" sz="2400" smtClean="0">
                <a:latin typeface="Times New Roman" pitchFamily="18" charset="0"/>
                <a:cs typeface="Times New Roman" pitchFamily="18" charset="0"/>
              </a:rPr>
              <a:t>młodzi ludzie (ze względu na ryzyko poważnych zaburzeń rozwojowych), </a:t>
            </a:r>
          </a:p>
          <a:p>
            <a:pPr>
              <a:buFont typeface="Wingdings" pitchFamily="2" charset="2"/>
              <a:buChar char="§"/>
            </a:pPr>
            <a:r>
              <a:rPr lang="pl-PL" sz="2400" smtClean="0">
                <a:latin typeface="Times New Roman" pitchFamily="18" charset="0"/>
                <a:cs typeface="Times New Roman" pitchFamily="18" charset="0"/>
              </a:rPr>
              <a:t>kobiety w ciąży i matki karmiące,</a:t>
            </a:r>
          </a:p>
          <a:p>
            <a:pPr>
              <a:buFont typeface="Wingdings" pitchFamily="2" charset="2"/>
              <a:buChar char="§"/>
            </a:pPr>
            <a:r>
              <a:rPr lang="pl-PL" sz="2400" smtClean="0">
                <a:latin typeface="Times New Roman" pitchFamily="18" charset="0"/>
                <a:cs typeface="Times New Roman" pitchFamily="18" charset="0"/>
              </a:rPr>
              <a:t>osoby chore, przyjmujące leki,</a:t>
            </a:r>
          </a:p>
          <a:p>
            <a:pPr>
              <a:buFont typeface="Wingdings" pitchFamily="2" charset="2"/>
              <a:buChar char="§"/>
            </a:pPr>
            <a:r>
              <a:rPr lang="pl-PL" sz="2400" smtClean="0">
                <a:latin typeface="Times New Roman" pitchFamily="18" charset="0"/>
                <a:cs typeface="Times New Roman" pitchFamily="18" charset="0"/>
              </a:rPr>
              <a:t>wszyscy, którzy znajdują się                            w okolicznościach wykluczających picie (kierując pojazdami, przebywając w pracy,     w szkole, itp.), </a:t>
            </a:r>
          </a:p>
          <a:p>
            <a:pPr>
              <a:buFont typeface="Wingdings" pitchFamily="2" charset="2"/>
              <a:buChar char="§"/>
            </a:pPr>
            <a:r>
              <a:rPr lang="pl-PL" sz="2400" smtClean="0">
                <a:latin typeface="Times New Roman" pitchFamily="18" charset="0"/>
                <a:cs typeface="Times New Roman" pitchFamily="18" charset="0"/>
              </a:rPr>
              <a:t>osoby, którym szkodzi każda, nawet najmniejsza ilość alkoholu.</a:t>
            </a:r>
          </a:p>
        </p:txBody>
      </p:sp>
      <p:sp>
        <p:nvSpPr>
          <p:cNvPr id="11266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6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Alkoholu nie powinni pić: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632848" cy="126876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Powody dlaczego młodzi ludzie sięgają po alkohol:</a:t>
            </a:r>
          </a:p>
        </p:txBody>
      </p:sp>
      <p:sp>
        <p:nvSpPr>
          <p:cNvPr id="17411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57200" y="1481138"/>
            <a:ext cx="4038600" cy="49006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się lepiej odprężyć,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się dobrze poczuć,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złagodzić stresującą sytuację w domu,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chronić się przed depresją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się pobudzić,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złagodzić nudę,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ugasić pragnienie,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dlatego, że ktoś proponuje,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ponieważ taki jest zwyczaj,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się dobrze bawić,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złagodzić kaca,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z powodu uzależnienia,</a:t>
            </a:r>
          </a:p>
          <a:p>
            <a:pPr>
              <a:lnSpc>
                <a:spcPct val="90000"/>
              </a:lnSpc>
              <a:buFont typeface="Wingdings 3" pitchFamily="18" charset="2"/>
              <a:buNone/>
            </a:pPr>
            <a:endParaRPr lang="pl-PL" sz="2000" smtClean="0">
              <a:latin typeface="Arial" charset="0"/>
            </a:endParaRPr>
          </a:p>
        </p:txBody>
      </p:sp>
      <p:sp>
        <p:nvSpPr>
          <p:cNvPr id="17412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648200" y="1481138"/>
            <a:ext cx="4038600" cy="36766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ponieważ alkohol pomaga zasnąć,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uzyskać pozycję w grupie rówieśniczej, 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wyrazić bunt,</a:t>
            </a:r>
          </a:p>
          <a:p>
            <a:pPr>
              <a:lnSpc>
                <a:spcPct val="90000"/>
              </a:lnSpc>
            </a:pPr>
            <a:r>
              <a:rPr lang="pl-PL" sz="2200" smtClean="0">
                <a:latin typeface="Times New Roman" pitchFamily="18" charset="0"/>
                <a:cs typeface="Times New Roman" pitchFamily="18" charset="0"/>
              </a:rPr>
              <a:t>aby wzmóc potencję.</a:t>
            </a:r>
          </a:p>
        </p:txBody>
      </p:sp>
      <p:pic>
        <p:nvPicPr>
          <p:cNvPr id="17413" name="Picture 4" descr="C:\Documents and Settings\Michał\Ustawienia lokalne\Temporary Internet Files\Content.IE5\G7GHZXIU\hibu_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3644900"/>
            <a:ext cx="2832100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000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174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74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1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10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10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  <p:bldP spid="1741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3" pitchFamily="18" charset="2"/>
              <a:buNone/>
            </a:pPr>
            <a:r>
              <a:rPr lang="pl-PL" sz="2000" smtClean="0">
                <a:latin typeface="Times New Roman" pitchFamily="18" charset="0"/>
                <a:cs typeface="Times New Roman" pitchFamily="18" charset="0"/>
              </a:rPr>
              <a:t>    Niewielkie ilości alkoholu, niegroźne dla dorosłych, zaburzają procesy rozwojowe dzieci i młodzieży. Dotyczy to rozwoju biologicznego, emocjonalnego, intelektualnego, duchowego oraz społecznego. </a:t>
            </a:r>
          </a:p>
          <a:p>
            <a:pPr>
              <a:buFont typeface="Wingdings 3" pitchFamily="18" charset="2"/>
              <a:buNone/>
            </a:pPr>
            <a:r>
              <a:rPr lang="pl-PL" sz="2000" smtClean="0">
                <a:latin typeface="Times New Roman" pitchFamily="18" charset="0"/>
                <a:cs typeface="Times New Roman" pitchFamily="18" charset="0"/>
              </a:rPr>
              <a:t>    Osoby młode pod wpływem alkoholu zmieniają swoje zachowanie, stają się bardziej rozluźnione, smutne lub weselsze, nieśmiałe lub odważne, Osoby młode pijące alkohol są mniej motywowane do uczenia się umiejętności potrzebnych w życiu, służących podejmowaniu decyzji czy radzenia sobie z trudnościami.                                                           Rezygnują z życia w rzeczywistości                                                                i coraz bardziej wchodzą w świat iluzji.</a:t>
            </a:r>
          </a:p>
          <a:p>
            <a:pPr>
              <a:buFont typeface="Wingdings 3" pitchFamily="18" charset="2"/>
              <a:buNone/>
            </a:pPr>
            <a:endParaRPr lang="pl-PL" sz="1800" smtClean="0">
              <a:latin typeface="Arial" charset="0"/>
            </a:endParaRPr>
          </a:p>
          <a:p>
            <a:pPr eaLnBrk="1" hangingPunct="1"/>
            <a:endParaRPr lang="pl-PL" smtClean="0"/>
          </a:p>
        </p:txBody>
      </p:sp>
      <p:sp>
        <p:nvSpPr>
          <p:cNvPr id="1331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Wpływ alkoholu na młodych</a:t>
            </a:r>
          </a:p>
        </p:txBody>
      </p:sp>
      <p:pic>
        <p:nvPicPr>
          <p:cNvPr id="18436" name="Picture 4" descr="C:\Documents and Settings\Michał\Ustawienia lokalne\Temporary Internet Files\Content.IE5\N2E67AJZ\alkohol_0.hovedspalt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600" y="4005263"/>
            <a:ext cx="2879725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75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ymbol zastępczy zawartości 2"/>
          <p:cNvSpPr>
            <a:spLocks noGrp="1"/>
          </p:cNvSpPr>
          <p:nvPr>
            <p:ph idx="1"/>
          </p:nvPr>
        </p:nvSpPr>
        <p:spPr>
          <a:xfrm>
            <a:off x="250825" y="1412875"/>
            <a:ext cx="8642350" cy="4608513"/>
          </a:xfrm>
        </p:spPr>
        <p:txBody>
          <a:bodyPr/>
          <a:lstStyle/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MIT</a:t>
            </a:r>
            <a:r>
              <a:rPr lang="pl-PL" sz="1400" b="1" smtClean="0">
                <a:latin typeface="Times New Roman" pitchFamily="18" charset="0"/>
                <a:cs typeface="Times New Roman" pitchFamily="18" charset="0"/>
              </a:rPr>
              <a:t> Jeśli kierowca prześpi  się  trochę po piciu alkoholu, to po obudzeniu może prowadzić samochód.</a:t>
            </a:r>
            <a:endParaRPr lang="pl-PL" sz="1400" smtClean="0">
              <a:latin typeface="Times New Roman" pitchFamily="18" charset="0"/>
              <a:cs typeface="Times New Roman" pitchFamily="18" charset="0"/>
            </a:endParaRPr>
          </a:p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FAKT</a:t>
            </a:r>
            <a:r>
              <a:rPr lang="pl-PL" sz="1400" smtClean="0">
                <a:latin typeface="Times New Roman" pitchFamily="18" charset="0"/>
                <a:cs typeface="Times New Roman" pitchFamily="18" charset="0"/>
              </a:rPr>
              <a:t> Stężenie alkoholu we krwi i wydychanym powietrzu zależy od ilości spożytego alkoholu, ciężaru ciała osoby pijącej i czasu, jaki upłynął od spożycia alkoholu. Wątroba metabolizuje alkohol, a sen nie wpływa na przyspieszenie tego procesu.</a:t>
            </a:r>
          </a:p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MIT</a:t>
            </a:r>
            <a:r>
              <a:rPr lang="pl-PL" sz="1400" b="1" smtClean="0">
                <a:latin typeface="Times New Roman" pitchFamily="18" charset="0"/>
                <a:cs typeface="Times New Roman" pitchFamily="18" charset="0"/>
              </a:rPr>
              <a:t> Jeśli wypiję kawę po spożyciu alkoholu, to szkodliwe działanie alkoholu zostanie usunięte.</a:t>
            </a:r>
            <a:endParaRPr lang="pl-PL" sz="1400" smtClean="0">
              <a:latin typeface="Times New Roman" pitchFamily="18" charset="0"/>
              <a:cs typeface="Times New Roman" pitchFamily="18" charset="0"/>
            </a:endParaRPr>
          </a:p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FAKT</a:t>
            </a:r>
            <a:r>
              <a:rPr lang="pl-PL" sz="14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400" smtClean="0">
                <a:latin typeface="Times New Roman" pitchFamily="18" charset="0"/>
                <a:cs typeface="Times New Roman" pitchFamily="18" charset="0"/>
              </a:rPr>
              <a:t>Picie kawy nie wpływa na poziom stężenia alkoholu we krwi i wydychanym powietrzu. Może wywoływać mylne wrażenie bycia trzeźwym. </a:t>
            </a:r>
          </a:p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MIT</a:t>
            </a:r>
            <a:r>
              <a:rPr lang="pl-PL" sz="1400" b="1" smtClean="0">
                <a:latin typeface="Times New Roman" pitchFamily="18" charset="0"/>
                <a:cs typeface="Times New Roman" pitchFamily="18" charset="0"/>
              </a:rPr>
              <a:t> Alkohol relaksuje i jest dobrym środkiem na zdenerwowanie.</a:t>
            </a:r>
            <a:br>
              <a:rPr lang="pl-PL" sz="1400" b="1" smtClean="0">
                <a:latin typeface="Times New Roman" pitchFamily="18" charset="0"/>
                <a:cs typeface="Times New Roman" pitchFamily="18" charset="0"/>
              </a:rPr>
            </a:br>
            <a:r>
              <a:rPr lang="pl-PL" sz="14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FAKT</a:t>
            </a:r>
            <a:r>
              <a:rPr lang="pl-PL" sz="14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400" smtClean="0">
                <a:latin typeface="Times New Roman" pitchFamily="18" charset="0"/>
                <a:cs typeface="Times New Roman" pitchFamily="18" charset="0"/>
              </a:rPr>
              <a:t>Alkohol działa uśmierzająco i depresyjnie. Chwilowe odprężenie, jakiego doznają niektóre  osoby po spożyciu alkoholu powoduje, że nie myśli się o problemach. Po wytrzeźwieniu wraca się do problemów. </a:t>
            </a:r>
          </a:p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MIT </a:t>
            </a:r>
            <a:r>
              <a:rPr lang="pl-PL" sz="1400" b="1" smtClean="0">
                <a:latin typeface="Times New Roman" pitchFamily="18" charset="0"/>
                <a:cs typeface="Times New Roman" pitchFamily="18" charset="0"/>
              </a:rPr>
              <a:t>Alkohol jest lekarstwem na sen.</a:t>
            </a:r>
            <a:endParaRPr lang="pl-PL" sz="1400" smtClean="0">
              <a:latin typeface="Times New Roman" pitchFamily="18" charset="0"/>
              <a:cs typeface="Times New Roman" pitchFamily="18" charset="0"/>
            </a:endParaRPr>
          </a:p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FAKT</a:t>
            </a:r>
            <a:r>
              <a:rPr lang="pl-PL" sz="14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400" smtClean="0">
                <a:latin typeface="Times New Roman" pitchFamily="18" charset="0"/>
                <a:cs typeface="Times New Roman" pitchFamily="18" charset="0"/>
              </a:rPr>
              <a:t>Zaśnięcie po spożyciu alkoholu jest wynikiem toksycznego działania alkoholu na mózg. Człowiek podczas takiego snu nie wypoczywa w sposób właściwy.</a:t>
            </a:r>
          </a:p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MIT </a:t>
            </a:r>
            <a:r>
              <a:rPr lang="pl-PL" sz="1400" b="1" smtClean="0">
                <a:latin typeface="Times New Roman" pitchFamily="18" charset="0"/>
                <a:cs typeface="Times New Roman" pitchFamily="18" charset="0"/>
              </a:rPr>
              <a:t>Jeśli ktoś codziennie pije 3 - 4 piwa nie ryzykuje uzależnieniem </a:t>
            </a:r>
            <a:br>
              <a:rPr lang="pl-PL" sz="1400" b="1" smtClean="0">
                <a:latin typeface="Times New Roman" pitchFamily="18" charset="0"/>
                <a:cs typeface="Times New Roman" pitchFamily="18" charset="0"/>
              </a:rPr>
            </a:br>
            <a:r>
              <a:rPr lang="pl-PL" sz="1400" b="1" smtClean="0">
                <a:latin typeface="Times New Roman" pitchFamily="18" charset="0"/>
                <a:cs typeface="Times New Roman" pitchFamily="18" charset="0"/>
              </a:rPr>
              <a:t>ani szkodami zdrowotnymi.</a:t>
            </a:r>
            <a:endParaRPr lang="pl-PL" sz="1400" smtClean="0">
              <a:latin typeface="Times New Roman" pitchFamily="18" charset="0"/>
              <a:cs typeface="Times New Roman" pitchFamily="18" charset="0"/>
            </a:endParaRPr>
          </a:p>
          <a:p>
            <a:pPr marL="107950" indent="0" eaLnBrk="1" hangingPunct="1">
              <a:buFont typeface="Wingdings 3" pitchFamily="18" charset="2"/>
              <a:buNone/>
            </a:pPr>
            <a:r>
              <a:rPr lang="pl-PL" sz="14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FAKT </a:t>
            </a:r>
            <a:r>
              <a:rPr lang="pl-PL" sz="1400" smtClean="0">
                <a:latin typeface="Times New Roman" pitchFamily="18" charset="0"/>
                <a:cs typeface="Times New Roman" pitchFamily="18" charset="0"/>
              </a:rPr>
              <a:t>Osoba pijąca alkohol regularnie nie musi wypijać bardzo dużych </a:t>
            </a:r>
            <a:br>
              <a:rPr lang="pl-PL" sz="140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400" smtClean="0">
                <a:latin typeface="Times New Roman" pitchFamily="18" charset="0"/>
                <a:cs typeface="Times New Roman" pitchFamily="18" charset="0"/>
              </a:rPr>
              <a:t>dawek, aby ryzykować uzależnieniem. Kobiety nie powinny przekraczać </a:t>
            </a:r>
            <a:br>
              <a:rPr lang="pl-PL" sz="140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400" smtClean="0">
                <a:latin typeface="Times New Roman" pitchFamily="18" charset="0"/>
                <a:cs typeface="Times New Roman" pitchFamily="18" charset="0"/>
              </a:rPr>
              <a:t>dwóch standardowych porcji, a mężczyźni czterech standardowych porcji, </a:t>
            </a:r>
            <a:br>
              <a:rPr lang="pl-PL" sz="140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400" smtClean="0">
                <a:latin typeface="Times New Roman" pitchFamily="18" charset="0"/>
                <a:cs typeface="Times New Roman" pitchFamily="18" charset="0"/>
              </a:rPr>
              <a:t>nie więcej niż 5 razy w tygodniu.</a:t>
            </a:r>
          </a:p>
        </p:txBody>
      </p:sp>
      <p:sp>
        <p:nvSpPr>
          <p:cNvPr id="14338" name="Tytuł 1"/>
          <p:cNvSpPr>
            <a:spLocks noGrp="1"/>
          </p:cNvSpPr>
          <p:nvPr>
            <p:ph type="title"/>
          </p:nvPr>
        </p:nvSpPr>
        <p:spPr>
          <a:xfrm>
            <a:off x="1475905" y="229714"/>
            <a:ext cx="7272808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FAKTY I MITY ALKOHOLOWE</a:t>
            </a:r>
          </a:p>
        </p:txBody>
      </p:sp>
      <p:pic>
        <p:nvPicPr>
          <p:cNvPr id="19460" name="Obraz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30188"/>
            <a:ext cx="11842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 descr="C:\Documents and Settings\Michał\Ustawienia lokalne\Temporary Internet Files\Content.IE5\XLK7A2RQ\drinks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4492625"/>
            <a:ext cx="2592388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3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4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25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25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5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0750"/>
                            </p:stCondLst>
                            <p:childTnLst>
                              <p:par>
                                <p:cTn id="5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250" fill="hold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50" fill="hold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250" fill="hold"/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50" fill="hold"/>
                                        <p:tgtEl>
                                          <p:spTgt spid="194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3250"/>
                            </p:stCondLst>
                            <p:childTnLst>
                              <p:par>
                                <p:cTn id="7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zawartości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1660525"/>
          </a:xfrm>
        </p:spPr>
        <p:txBody>
          <a:bodyPr/>
          <a:lstStyle/>
          <a:p>
            <a:pPr marL="109537" indent="0">
              <a:buFont typeface="Wingdings 3" pitchFamily="18" charset="2"/>
              <a:buNone/>
              <a:defRPr/>
            </a:pPr>
            <a:r>
              <a:rPr lang="pl-PL" sz="2000" b="1" dirty="0">
                <a:latin typeface="Times New Roman" pitchFamily="18" charset="0"/>
                <a:cs typeface="Times New Roman" pitchFamily="18" charset="0"/>
              </a:rPr>
              <a:t>Alkoholizm, choroba alkoholowa, uzależnienie od alkoholu, toksykomania alkoholowa</a:t>
            </a: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 – zaburzenie polegające na utracie kontroli nad ilością spożywanego alkoholu.</a:t>
            </a:r>
          </a:p>
          <a:p>
            <a:pPr marL="109537" indent="0">
              <a:buFont typeface="Wingdings 3" pitchFamily="18" charset="2"/>
              <a:buNone/>
              <a:defRPr/>
            </a:pPr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Osoba cierpiąca na alkoholizm, po wypiciu jednego kieliszka nie potrafi się powstrzymać i pije tyle, aż upija się.</a:t>
            </a:r>
          </a:p>
          <a:p>
            <a:pPr>
              <a:buFont typeface="Wingdings 3" pitchFamily="18" charset="2"/>
              <a:buNone/>
              <a:defRPr/>
            </a:pPr>
            <a:endParaRPr lang="pl-PL" sz="1800" dirty="0" smtClean="0">
              <a:latin typeface="Arial" charset="0"/>
            </a:endParaRPr>
          </a:p>
          <a:p>
            <a:pPr>
              <a:buFont typeface="Wingdings 3" pitchFamily="18" charset="2"/>
              <a:buNone/>
              <a:defRPr/>
            </a:pPr>
            <a:endParaRPr lang="pl-PL" sz="1800" dirty="0" smtClean="0">
              <a:latin typeface="Arial" charset="0"/>
            </a:endParaRPr>
          </a:p>
          <a:p>
            <a:pPr>
              <a:buFont typeface="Wingdings 3" pitchFamily="18" charset="2"/>
              <a:buNone/>
              <a:defRPr/>
            </a:pPr>
            <a:endParaRPr lang="pl-PL" sz="1800" dirty="0" smtClean="0">
              <a:latin typeface="Arial" charset="0"/>
            </a:endParaRPr>
          </a:p>
          <a:p>
            <a:pPr>
              <a:buFont typeface="Wingdings 3" pitchFamily="18" charset="2"/>
              <a:buNone/>
              <a:defRPr/>
            </a:pPr>
            <a:endParaRPr lang="pl-PL" sz="1800" dirty="0" smtClean="0">
              <a:latin typeface="Arial" charset="0"/>
            </a:endParaRPr>
          </a:p>
          <a:p>
            <a:pPr eaLnBrk="1" hangingPunct="1">
              <a:defRPr/>
            </a:pPr>
            <a:endParaRPr lang="pl-PL" dirty="0" smtClean="0"/>
          </a:p>
        </p:txBody>
      </p:sp>
      <p:sp>
        <p:nvSpPr>
          <p:cNvPr id="8194" name="Tytuł 1"/>
          <p:cNvSpPr>
            <a:spLocks noGrp="1"/>
          </p:cNvSpPr>
          <p:nvPr>
            <p:ph type="title"/>
          </p:nvPr>
        </p:nvSpPr>
        <p:spPr>
          <a:xfrm>
            <a:off x="2163763" y="188913"/>
            <a:ext cx="5072534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8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UZALEŻNIENIE</a:t>
            </a:r>
          </a:p>
        </p:txBody>
      </p:sp>
      <p:pic>
        <p:nvPicPr>
          <p:cNvPr id="20484" name="Picture 5" descr="indek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140968"/>
            <a:ext cx="4330700" cy="3260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:\Documents and Settings\Michał\Ustawienia lokalne\Temporary Internet Files\Content.IE5\D9M71D1S\borracho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4581525"/>
            <a:ext cx="29178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3892550"/>
          </a:xfrm>
        </p:spPr>
        <p:txBody>
          <a:bodyPr/>
          <a:lstStyle/>
          <a:p>
            <a:pPr>
              <a:defRPr/>
            </a:pPr>
            <a:r>
              <a:rPr lang="pl-PL" sz="2050" dirty="0" smtClean="0">
                <a:latin typeface="Times New Roman" pitchFamily="18" charset="0"/>
                <a:cs typeface="Times New Roman" pitchFamily="18" charset="0"/>
              </a:rPr>
              <a:t>silne pragnienie albo poczucie przymusu spożywania alkoholu</a:t>
            </a:r>
          </a:p>
          <a:p>
            <a:pPr>
              <a:defRPr/>
            </a:pPr>
            <a:r>
              <a:rPr lang="pl-PL" sz="2050" dirty="0" smtClean="0">
                <a:latin typeface="Times New Roman" pitchFamily="18" charset="0"/>
                <a:cs typeface="Times New Roman" pitchFamily="18" charset="0"/>
              </a:rPr>
              <a:t>kontynuowanie picia alkoholu mimo świadomości szkód</a:t>
            </a:r>
          </a:p>
          <a:p>
            <a:pPr>
              <a:defRPr/>
            </a:pPr>
            <a:r>
              <a:rPr lang="pl-PL" sz="2050" dirty="0" smtClean="0">
                <a:latin typeface="Times New Roman" pitchFamily="18" charset="0"/>
                <a:cs typeface="Times New Roman" pitchFamily="18" charset="0"/>
              </a:rPr>
              <a:t>majaczenie alkoholowe, stany lękowe,</a:t>
            </a:r>
          </a:p>
          <a:p>
            <a:pPr>
              <a:defRPr/>
            </a:pPr>
            <a:r>
              <a:rPr lang="pl-PL" sz="2050" dirty="0" smtClean="0">
                <a:latin typeface="Times New Roman" pitchFamily="18" charset="0"/>
                <a:cs typeface="Times New Roman" pitchFamily="18" charset="0"/>
              </a:rPr>
              <a:t>zmieniona (najczęściej zwiększona) tolerancja alkoholu,</a:t>
            </a:r>
          </a:p>
          <a:p>
            <a:pPr>
              <a:defRPr/>
            </a:pPr>
            <a:r>
              <a:rPr lang="pl-PL" sz="2050" dirty="0" smtClean="0">
                <a:latin typeface="Times New Roman" pitchFamily="18" charset="0"/>
                <a:cs typeface="Times New Roman" pitchFamily="18" charset="0"/>
              </a:rPr>
              <a:t>występowanie objawów abstynenckich w sytuacji obniżenia poziomu  alkoholu we krwi – drażnienie mięśni, wzmożona potliwość, niepokój, przyspieszone bicie serca, biegunka, mdłości, rozszerzenie źrenic, drażliwość, bezsenność </a:t>
            </a:r>
          </a:p>
          <a:p>
            <a:pPr>
              <a:defRPr/>
            </a:pPr>
            <a:r>
              <a:rPr lang="pl-PL" sz="2050" dirty="0" smtClean="0">
                <a:latin typeface="Times New Roman" pitchFamily="18" charset="0"/>
                <a:cs typeface="Times New Roman" pitchFamily="18" charset="0"/>
              </a:rPr>
              <a:t>leczenie objawów abstynenckich przy użyciu niewielkich dawek alkoholu lub leków uspokajających i nasennych</a:t>
            </a:r>
          </a:p>
          <a:p>
            <a:pPr>
              <a:buFont typeface="Wingdings" pitchFamily="2" charset="2"/>
              <a:buNone/>
              <a:defRPr/>
            </a:pPr>
            <a:endParaRPr lang="pl-PL" sz="1800" b="1" dirty="0" smtClean="0">
              <a:latin typeface="Arial" charset="0"/>
            </a:endParaRPr>
          </a:p>
          <a:p>
            <a:pPr eaLnBrk="1" hangingPunct="1">
              <a:defRPr/>
            </a:pPr>
            <a:endParaRPr lang="pl-PL" dirty="0" smtClean="0"/>
          </a:p>
        </p:txBody>
      </p:sp>
      <p:sp>
        <p:nvSpPr>
          <p:cNvPr id="921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5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Objawy uzależnień: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 bwMode="auto">
          <a:extLst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l-PL" sz="48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Rozwój choroby alkoholowej</a:t>
            </a:r>
          </a:p>
        </p:txBody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>
          <a:xfrm>
            <a:off x="457200" y="1481138"/>
            <a:ext cx="8229600" cy="3532187"/>
          </a:xfrm>
        </p:spPr>
        <p:txBody>
          <a:bodyPr/>
          <a:lstStyle/>
          <a:p>
            <a:pPr marL="109537" indent="0">
              <a:buFont typeface="Wingdings 3" pitchFamily="18" charset="2"/>
              <a:buNone/>
              <a:defRPr/>
            </a:pPr>
            <a:r>
              <a:rPr lang="pl-PL" sz="2500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I faza wstępna </a:t>
            </a:r>
            <a:r>
              <a:rPr lang="pl-PL" sz="2500" dirty="0">
                <a:latin typeface="Times New Roman" pitchFamily="18" charset="0"/>
                <a:cs typeface="Times New Roman" pitchFamily="18" charset="0"/>
              </a:rPr>
              <a:t>– odkrycie, że picie jest sposobem na poprawę samopoczucia,</a:t>
            </a:r>
          </a:p>
          <a:p>
            <a:pPr marL="109537" indent="0">
              <a:buFont typeface="Wingdings 3" pitchFamily="18" charset="2"/>
              <a:buNone/>
              <a:defRPr/>
            </a:pPr>
            <a:r>
              <a:rPr lang="pl-PL" sz="25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II faza krytyczna </a:t>
            </a:r>
            <a:r>
              <a:rPr lang="pl-PL" sz="2500" dirty="0">
                <a:latin typeface="Times New Roman" pitchFamily="18" charset="0"/>
                <a:cs typeface="Times New Roman" pitchFamily="18" charset="0"/>
              </a:rPr>
              <a:t>– świadome dążenie do zmiany nastroju, już wiadomo ile trzeba wypić, żeby osiągnąć posiadany stan,</a:t>
            </a:r>
          </a:p>
          <a:p>
            <a:pPr marL="109537" indent="0">
              <a:buFont typeface="Wingdings 3" pitchFamily="18" charset="2"/>
              <a:buNone/>
              <a:defRPr/>
            </a:pPr>
            <a:r>
              <a:rPr lang="pl-PL" sz="25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III wczesna faza właściwa </a:t>
            </a:r>
            <a:r>
              <a:rPr lang="pl-PL" sz="2500" dirty="0">
                <a:latin typeface="Times New Roman" pitchFamily="18" charset="0"/>
                <a:cs typeface="Times New Roman" pitchFamily="18" charset="0"/>
              </a:rPr>
              <a:t>– wyraźny początek choroby, picie staje się </a:t>
            </a:r>
            <a:r>
              <a:rPr lang="pl-PL" sz="2500" dirty="0" smtClean="0">
                <a:latin typeface="Times New Roman" pitchFamily="18" charset="0"/>
                <a:cs typeface="Times New Roman" pitchFamily="18" charset="0"/>
              </a:rPr>
              <a:t>kłopotliwe</a:t>
            </a:r>
            <a:endParaRPr lang="pl-PL" sz="2500" dirty="0">
              <a:latin typeface="Times New Roman" pitchFamily="18" charset="0"/>
              <a:cs typeface="Times New Roman" pitchFamily="18" charset="0"/>
            </a:endParaRPr>
          </a:p>
          <a:p>
            <a:pPr marL="109537" indent="0">
              <a:buFont typeface="Wingdings 3" pitchFamily="18" charset="2"/>
              <a:buNone/>
              <a:defRPr/>
            </a:pPr>
            <a:r>
              <a:rPr lang="pl-PL" sz="2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IV faza chroniczna </a:t>
            </a:r>
            <a:r>
              <a:rPr lang="pl-PL" sz="2500" dirty="0">
                <a:latin typeface="Times New Roman" pitchFamily="18" charset="0"/>
                <a:cs typeface="Times New Roman" pitchFamily="18" charset="0"/>
              </a:rPr>
              <a:t>– picie staje się koniecznością, pozostaje poza kontrolą.</a:t>
            </a:r>
          </a:p>
          <a:p>
            <a:pPr>
              <a:defRPr/>
            </a:pPr>
            <a:endParaRPr lang="pl-PL" dirty="0" smtClean="0"/>
          </a:p>
        </p:txBody>
      </p:sp>
      <p:pic>
        <p:nvPicPr>
          <p:cNvPr id="4" name="Picture 4" descr="C:\Documents and Settings\Michał\Ustawienia lokalne\Temporary Internet Files\Content.IE5\G7GHZXIU\alkoho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4581128"/>
            <a:ext cx="3823107" cy="2016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http://2.bp.blogspot.com/-_VvkgygkxXU/VBp93ybpBdI/AAAAAAAADDM/88ZrEyi8yjs/s1600/what-is-alcoh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668678"/>
            <a:ext cx="4572000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54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3316287"/>
          </a:xfrm>
        </p:spPr>
        <p:txBody>
          <a:bodyPr/>
          <a:lstStyle/>
          <a:p>
            <a:pPr marL="109537" indent="0">
              <a:buFont typeface="Wingdings 3" pitchFamily="18" charset="2"/>
              <a:buNone/>
              <a:defRPr/>
            </a:pPr>
            <a:r>
              <a:rPr lang="pl-PL" sz="2200" b="1" dirty="0">
                <a:latin typeface="Times New Roman" pitchFamily="18" charset="0"/>
                <a:cs typeface="Times New Roman" pitchFamily="18" charset="0"/>
              </a:rPr>
              <a:t>Leczenie uzależnień</a:t>
            </a:r>
            <a:r>
              <a:rPr lang="pl-PL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200" dirty="0" smtClean="0">
                <a:latin typeface="Times New Roman" pitchFamily="18" charset="0"/>
                <a:cs typeface="Times New Roman" pitchFamily="18" charset="0"/>
              </a:rPr>
              <a:t>– ma </a:t>
            </a:r>
            <a:r>
              <a:rPr lang="pl-PL" sz="2200" dirty="0">
                <a:latin typeface="Times New Roman" pitchFamily="18" charset="0"/>
                <a:cs typeface="Times New Roman" pitchFamily="18" charset="0"/>
              </a:rPr>
              <a:t>w konsekwencji prowadzić do zaprzestania lub zmniejszenie częstotliwości przyjmowania substancji psychoaktywnych, redukcji szkód, powrotu do prawidłowego funkcjonowania w </a:t>
            </a:r>
            <a:r>
              <a:rPr lang="pl-PL" sz="2200" dirty="0" smtClean="0">
                <a:latin typeface="Times New Roman" pitchFamily="18" charset="0"/>
                <a:cs typeface="Times New Roman" pitchFamily="18" charset="0"/>
              </a:rPr>
              <a:t>społeczeństwie.</a:t>
            </a:r>
            <a:endParaRPr lang="pl-PL" sz="2200" dirty="0">
              <a:latin typeface="Times New Roman" pitchFamily="18" charset="0"/>
              <a:cs typeface="Times New Roman" pitchFamily="18" charset="0"/>
            </a:endParaRPr>
          </a:p>
          <a:p>
            <a:pPr marL="109537" indent="0">
              <a:buFont typeface="Wingdings 3" pitchFamily="18" charset="2"/>
              <a:buNone/>
              <a:defRPr/>
            </a:pPr>
            <a:endParaRPr lang="pl-PL" sz="1000" dirty="0" smtClean="0">
              <a:latin typeface="Times New Roman" pitchFamily="18" charset="0"/>
              <a:cs typeface="Times New Roman" pitchFamily="18" charset="0"/>
            </a:endParaRPr>
          </a:p>
          <a:p>
            <a:pPr marL="109537" indent="0">
              <a:buFont typeface="Wingdings 3" pitchFamily="18" charset="2"/>
              <a:buNone/>
              <a:defRPr/>
            </a:pPr>
            <a:r>
              <a:rPr lang="pl-PL" sz="2200" dirty="0" smtClean="0">
                <a:latin typeface="Times New Roman" pitchFamily="18" charset="0"/>
                <a:cs typeface="Times New Roman" pitchFamily="18" charset="0"/>
              </a:rPr>
              <a:t>Formalne </a:t>
            </a:r>
            <a:r>
              <a:rPr lang="pl-PL" sz="2200" dirty="0">
                <a:latin typeface="Times New Roman" pitchFamily="18" charset="0"/>
                <a:cs typeface="Times New Roman" pitchFamily="18" charset="0"/>
              </a:rPr>
              <a:t>prawo do </a:t>
            </a:r>
            <a:r>
              <a:rPr lang="pl-PL" sz="2200" dirty="0" smtClean="0">
                <a:latin typeface="Times New Roman" pitchFamily="18" charset="0"/>
                <a:cs typeface="Times New Roman" pitchFamily="18" charset="0"/>
              </a:rPr>
              <a:t>rozpoznania choroby ma </a:t>
            </a:r>
            <a:r>
              <a:rPr lang="pl-PL" sz="2200" dirty="0">
                <a:latin typeface="Times New Roman" pitchFamily="18" charset="0"/>
                <a:cs typeface="Times New Roman" pitchFamily="18" charset="0"/>
              </a:rPr>
              <a:t>w Polsce lekarz. </a:t>
            </a:r>
            <a:r>
              <a:rPr lang="pl-PL" sz="2200" dirty="0" smtClean="0">
                <a:latin typeface="Times New Roman" pitchFamily="18" charset="0"/>
                <a:cs typeface="Times New Roman" pitchFamily="18" charset="0"/>
              </a:rPr>
              <a:t>Uzależnienie </a:t>
            </a:r>
            <a:r>
              <a:rPr lang="pl-PL" sz="2200" dirty="0">
                <a:latin typeface="Times New Roman" pitchFamily="18" charset="0"/>
                <a:cs typeface="Times New Roman" pitchFamily="18" charset="0"/>
              </a:rPr>
              <a:t>od alkoholu jest zaburzeniem psychicznym i zaburzeniem zachowania, rozpoznaje je najczęściej lekarz psychiatra. W diagnozowaniu biorą również czynny udział specjaliści psychoterapii uzależnień i psychologowie. </a:t>
            </a:r>
          </a:p>
          <a:p>
            <a:pPr eaLnBrk="1" hangingPunct="1">
              <a:defRPr/>
            </a:pPr>
            <a:endParaRPr lang="pl-PL" dirty="0" smtClean="0"/>
          </a:p>
        </p:txBody>
      </p:sp>
      <p:sp>
        <p:nvSpPr>
          <p:cNvPr id="1024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60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Leczenie uzależnień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Symbol zastępczy zawartości 3" descr="1280px-Alcohol_by_Country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841500"/>
            <a:ext cx="8229600" cy="3748088"/>
          </a:xfrm>
        </p:spPr>
      </p:pic>
      <p:sp>
        <p:nvSpPr>
          <p:cNvPr id="16386" name="Tytuł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SPOŻYCIE NAPOJÓW ALKOHOLOWYCH</a:t>
            </a:r>
          </a:p>
        </p:txBody>
      </p:sp>
      <p:sp>
        <p:nvSpPr>
          <p:cNvPr id="24580" name="Prostokąt 4"/>
          <p:cNvSpPr>
            <a:spLocks noChangeArrowheads="1"/>
          </p:cNvSpPr>
          <p:nvPr/>
        </p:nvSpPr>
        <p:spPr bwMode="auto">
          <a:xfrm>
            <a:off x="2339975" y="5589588"/>
            <a:ext cx="53276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>
                <a:latin typeface="Times New Roman" pitchFamily="18" charset="0"/>
                <a:cs typeface="Times New Roman" pitchFamily="18" charset="0"/>
              </a:rPr>
              <a:t>Spożycie alkoholu per capita (powyżej 15. roku życia), rocznie, w litrach na osobę, w danych państwach.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4392612"/>
          </a:xfrm>
        </p:spPr>
        <p:txBody>
          <a:bodyPr rtlCol="0">
            <a:normAutofit lnSpcReduction="10000"/>
          </a:bodyPr>
          <a:lstStyle/>
          <a:p>
            <a:pPr marL="109728" indent="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Alkoholicy </a:t>
            </a:r>
            <a:r>
              <a:rPr lang="pl-PL" sz="2800" b="1" dirty="0">
                <a:latin typeface="Times New Roman" pitchFamily="18" charset="0"/>
                <a:cs typeface="Times New Roman" pitchFamily="18" charset="0"/>
              </a:rPr>
              <a:t>żyją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 przeciętnie o 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10-22 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lat </a:t>
            </a:r>
            <a:r>
              <a:rPr lang="pl-PL" sz="2800" b="1" dirty="0">
                <a:latin typeface="Times New Roman" pitchFamily="18" charset="0"/>
                <a:cs typeface="Times New Roman" pitchFamily="18" charset="0"/>
              </a:rPr>
              <a:t>krócej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Wskaźnik 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zapadalności na</a:t>
            </a:r>
            <a:r>
              <a:rPr lang="pl-PL" sz="2800" b="1" dirty="0">
                <a:latin typeface="Times New Roman" pitchFamily="18" charset="0"/>
                <a:cs typeface="Times New Roman" pitchFamily="18" charset="0"/>
              </a:rPr>
              <a:t> raka żołądka lub przełyku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 jest u nich 12 razy większy niż przeciętnie w populacji. </a:t>
            </a:r>
            <a:endParaRPr lang="pl-PL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Wskaźnik 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umieralności z powodu </a:t>
            </a:r>
            <a:r>
              <a:rPr lang="pl-PL" sz="2800" b="1" dirty="0">
                <a:latin typeface="Times New Roman" pitchFamily="18" charset="0"/>
                <a:cs typeface="Times New Roman" pitchFamily="18" charset="0"/>
              </a:rPr>
              <a:t>marskości wątroby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 jest 2-krotnie, a z powodu </a:t>
            </a:r>
            <a:r>
              <a:rPr lang="pl-PL" sz="2800" b="1" dirty="0">
                <a:latin typeface="Times New Roman" pitchFamily="18" charset="0"/>
                <a:cs typeface="Times New Roman" pitchFamily="18" charset="0"/>
              </a:rPr>
              <a:t>wypadków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 - 2,7-krotnie wyższy u alkoholików niż u osób nie pijących nadmiernie. </a:t>
            </a:r>
            <a:endParaRPr lang="pl-PL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109728" indent="0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60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% </a:t>
            </a:r>
            <a:r>
              <a:rPr lang="pl-PL" sz="2800" b="1" dirty="0">
                <a:latin typeface="Times New Roman" pitchFamily="18" charset="0"/>
                <a:cs typeface="Times New Roman" pitchFamily="18" charset="0"/>
              </a:rPr>
              <a:t>prób samobójczych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w 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Polsce było podjętych 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po </a:t>
            </a:r>
            <a:r>
              <a:rPr lang="pl-PL" sz="2800" dirty="0">
                <a:latin typeface="Times New Roman" pitchFamily="18" charset="0"/>
                <a:cs typeface="Times New Roman" pitchFamily="18" charset="0"/>
              </a:rPr>
              <a:t>spożyciu alkoholu</a:t>
            </a: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pl-PL" sz="2800" dirty="0">
              <a:latin typeface="Times New Roman" pitchFamily="18" charset="0"/>
              <a:cs typeface="Times New Roman" pitchFamily="18" charset="0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1600" dirty="0" smtClean="0"/>
          </a:p>
          <a:p>
            <a:pPr marL="365760" indent="-256032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1600" dirty="0" smtClean="0"/>
          </a:p>
        </p:txBody>
      </p:sp>
      <p:sp>
        <p:nvSpPr>
          <p:cNvPr id="18434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9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WARTO WIEDZIEĆ!</a:t>
            </a:r>
            <a:r>
              <a:rPr lang="pl-PL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</a:p>
        </p:txBody>
      </p:sp>
      <p:pic>
        <p:nvPicPr>
          <p:cNvPr id="26630" name="Picture 6" descr="http://www.adwentysci.waw.pl/newsy/data/upimages/alkoh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3" y="4145152"/>
            <a:ext cx="3168352" cy="2419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75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l-PL" sz="1400" smtClean="0"/>
              <a:t>http://pl.wikipedia.org/wiki/Nap%C3%B3j_alkoholowy</a:t>
            </a:r>
          </a:p>
          <a:p>
            <a:pPr eaLnBrk="1" hangingPunct="1">
              <a:buFont typeface="Arial" charset="0"/>
              <a:buChar char="•"/>
            </a:pPr>
            <a:r>
              <a:rPr lang="pl-PL" sz="1400" smtClean="0"/>
              <a:t>http://images.slideplayer.pl/2/827020/slides/slide_5.jpg</a:t>
            </a:r>
          </a:p>
          <a:p>
            <a:pPr eaLnBrk="1" hangingPunct="1">
              <a:buFont typeface="Arial" charset="0"/>
              <a:buChar char="•"/>
            </a:pPr>
            <a:r>
              <a:rPr lang="pl-PL" sz="1400" smtClean="0"/>
              <a:t>http://www.wyhamujwpore.pl/articles/view/23/jak-dziala-alkohol</a:t>
            </a:r>
          </a:p>
          <a:p>
            <a:pPr eaLnBrk="1" hangingPunct="1">
              <a:buFont typeface="Arial" charset="0"/>
              <a:buChar char="•"/>
            </a:pPr>
            <a:r>
              <a:rPr lang="pl-PL" sz="1400" smtClean="0"/>
              <a:t>http://www.wyhamujwpore.pl/articles/view/18/mity-na-temat-alkoholu</a:t>
            </a:r>
          </a:p>
          <a:p>
            <a:pPr eaLnBrk="1" hangingPunct="1">
              <a:buFont typeface="Arial" charset="0"/>
              <a:buChar char="•"/>
            </a:pPr>
            <a:r>
              <a:rPr lang="pl-PL" sz="1400" smtClean="0"/>
              <a:t>http://nalogi.wieszjak.polki.pl/alkohol/305852,Jak-alkohol-zakloca-rozwoj-emocjonalny-mlodziezy.html</a:t>
            </a:r>
          </a:p>
          <a:p>
            <a:pPr eaLnBrk="1" hangingPunct="1">
              <a:buFont typeface="Arial" charset="0"/>
              <a:buChar char="•"/>
            </a:pPr>
            <a:r>
              <a:rPr lang="pl-PL" sz="1400" smtClean="0"/>
              <a:t>http://abstynenci.pl/motywy-picia-alkoholu</a:t>
            </a:r>
          </a:p>
          <a:p>
            <a:pPr eaLnBrk="1" hangingPunct="1">
              <a:buFont typeface="Arial" charset="0"/>
              <a:buChar char="•"/>
            </a:pPr>
            <a:r>
              <a:rPr lang="pl-PL" sz="1400" smtClean="0"/>
              <a:t>http://psychiatria.mp.pl/uzaleznienia/show.html?id=69539</a:t>
            </a:r>
          </a:p>
          <a:p>
            <a:pPr eaLnBrk="1" hangingPunct="1">
              <a:buFont typeface="Arial" charset="0"/>
              <a:buChar char="•"/>
            </a:pPr>
            <a:r>
              <a:rPr lang="pl-PL" sz="1400" smtClean="0"/>
              <a:t>https://www.google.pl/search?q=alkohol+jest+z%C5%82y&amp;biw=1280&amp;bih=845&amp;source=lnms&amp;tbm=isch&amp;sa=X&amp;ei=kIz8VMfAM8_LaIjCgfAM&amp;ved=0CAYQ_AUoAQ#imgdii=_&amp;imgrc=cBG2V49X0SOZMM%253A%3BlF-nV80xMQ7ONM%3Bhttp%253A%252F%252F2.bp.blogspot.com%252F-_VvkgygkxXU%252FVBp93ybpBdI%252FAAAAAAAADDM%252F88ZrEyi8yjs%252Fs1600%252Fwhat-is-alcohol.jpg%3Bhttp%253A%252F%252Fwlosowelove.blogspot.com%252F2014%252F09%252Faaaaaaaaa-alkohol-wszedzie-co-chce.html%3B480%3B225</a:t>
            </a:r>
          </a:p>
          <a:p>
            <a:pPr eaLnBrk="1" hangingPunct="1">
              <a:buFont typeface="Arial" charset="0"/>
              <a:buChar char="•"/>
            </a:pPr>
            <a:r>
              <a:rPr lang="pl-PL" sz="1400" smtClean="0"/>
              <a:t>Google - grafika</a:t>
            </a: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24136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7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Źródła:</a:t>
            </a:r>
            <a:endParaRPr lang="pl-PL" sz="6600" dirty="0" smtClean="0">
              <a:solidFill>
                <a:schemeClr val="accent6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5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 fill="hold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50" fill="hold"/>
                                        <p:tgtEl>
                                          <p:spTgt spid="276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5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5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5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5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5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50" fill="hold"/>
                                        <p:tgtEl>
                                          <p:spTgt spid="276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5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5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5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1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50" fill="hold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50" fill="hold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ymbol zastępczy zawartości 2"/>
          <p:cNvSpPr>
            <a:spLocks noGrp="1"/>
          </p:cNvSpPr>
          <p:nvPr>
            <p:ph idx="1"/>
          </p:nvPr>
        </p:nvSpPr>
        <p:spPr>
          <a:xfrm>
            <a:off x="457200" y="3500438"/>
            <a:ext cx="8229600" cy="2506662"/>
          </a:xfrm>
        </p:spPr>
        <p:txBody>
          <a:bodyPr/>
          <a:lstStyle/>
          <a:p>
            <a:pPr marL="109538" indent="0" algn="ctr" eaLnBrk="1" hangingPunct="1">
              <a:buFont typeface="Wingdings 3" pitchFamily="18" charset="2"/>
              <a:buNone/>
            </a:pPr>
            <a:r>
              <a:rPr lang="pl-PL" sz="6000" smtClean="0">
                <a:latin typeface="Times New Roman" pitchFamily="18" charset="0"/>
                <a:cs typeface="Times New Roman" pitchFamily="18" charset="0"/>
              </a:rPr>
              <a:t>Dziękujemy za uwagę! ☺☺☺</a:t>
            </a:r>
          </a:p>
        </p:txBody>
      </p:sp>
      <p:sp>
        <p:nvSpPr>
          <p:cNvPr id="20482" name="Tytuł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201622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115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Monotype Corsiva" pitchFamily="66" charset="0"/>
              </a:rPr>
              <a:t>KONIEC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553</TotalTime>
  <Words>907</Words>
  <Application>Microsoft Office PowerPoint</Application>
  <PresentationFormat>Pokaz na ekranie (4:3)</PresentationFormat>
  <Paragraphs>144</Paragraphs>
  <Slides>20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31" baseType="lpstr">
      <vt:lpstr>Arial</vt:lpstr>
      <vt:lpstr>Lucida Sans Unicode</vt:lpstr>
      <vt:lpstr>Wingdings 3</vt:lpstr>
      <vt:lpstr>Verdana</vt:lpstr>
      <vt:lpstr>Wingdings 2</vt:lpstr>
      <vt:lpstr>Calibri</vt:lpstr>
      <vt:lpstr>Times New Roman</vt:lpstr>
      <vt:lpstr>Webdings</vt:lpstr>
      <vt:lpstr>Monotype Corsiva</vt:lpstr>
      <vt:lpstr>Wingdings</vt:lpstr>
      <vt:lpstr>Hol</vt:lpstr>
      <vt:lpstr>,,Wiosenny zawrót głowy, czyli profilaktyka antyalkoholowa’’</vt:lpstr>
      <vt:lpstr>Slajd 2</vt:lpstr>
      <vt:lpstr>Slajd 3</vt:lpstr>
      <vt:lpstr>Slajd 4</vt:lpstr>
      <vt:lpstr>REAKCJA ORGANIZMU CZŁOWIEKA NA ALKOHOL</vt:lpstr>
      <vt:lpstr>Porcja standardowa alkoholu</vt:lpstr>
      <vt:lpstr>Slajd 7</vt:lpstr>
      <vt:lpstr>Choroby wywołane piciem alkoholu:</vt:lpstr>
      <vt:lpstr>Alkoholu nie powinni pić:</vt:lpstr>
      <vt:lpstr>Powody dlaczego młodzi ludzie sięgają po alkohol:</vt:lpstr>
      <vt:lpstr>Wpływ alkoholu na młodych</vt:lpstr>
      <vt:lpstr>FAKTY I MITY ALKOHOLOWE</vt:lpstr>
      <vt:lpstr>UZALEŻNIENIE</vt:lpstr>
      <vt:lpstr>Objawy uzależnień:</vt:lpstr>
      <vt:lpstr>Rozwój choroby alkoholowej</vt:lpstr>
      <vt:lpstr>Leczenie uzależnień</vt:lpstr>
      <vt:lpstr>SPOŻYCIE NAPOJÓW ALKOHOLOWYCH</vt:lpstr>
      <vt:lpstr>WARTO WIEDZIEĆ! </vt:lpstr>
      <vt:lpstr>Źródła:</vt:lpstr>
      <vt:lpstr>KONIEC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Michał</dc:creator>
  <cp:lastModifiedBy>Jola</cp:lastModifiedBy>
  <cp:revision>63</cp:revision>
  <dcterms:created xsi:type="dcterms:W3CDTF">2015-03-07T10:30:42Z</dcterms:created>
  <dcterms:modified xsi:type="dcterms:W3CDTF">2015-05-27T17:01:18Z</dcterms:modified>
</cp:coreProperties>
</file>