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0" r:id="rId2"/>
    <p:sldId id="274" r:id="rId3"/>
    <p:sldId id="271" r:id="rId4"/>
    <p:sldId id="275" r:id="rId5"/>
    <p:sldId id="277" r:id="rId6"/>
    <p:sldId id="279" r:id="rId7"/>
    <p:sldId id="281" r:id="rId8"/>
    <p:sldId id="278" r:id="rId9"/>
    <p:sldId id="280" r:id="rId10"/>
    <p:sldId id="273" r:id="rId11"/>
    <p:sldId id="282" r:id="rId12"/>
    <p:sldId id="283" r:id="rId13"/>
    <p:sldId id="284" r:id="rId14"/>
    <p:sldId id="285" r:id="rId15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BEEC9"/>
    <a:srgbClr val="D9D5C7"/>
    <a:srgbClr val="A27242"/>
    <a:srgbClr val="03D3BD"/>
    <a:srgbClr val="00F26D"/>
    <a:srgbClr val="FFFFFF"/>
    <a:srgbClr val="D87C16"/>
    <a:srgbClr val="F0A22E"/>
    <a:srgbClr val="FFC000"/>
    <a:srgbClr val="F8E19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A84C10-B998-45B9-BEDD-24A258C7FB2F}" type="datetimeFigureOut">
              <a:rPr lang="pl-PL" smtClean="0"/>
              <a:pPr/>
              <a:t>2020-03-30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A25E81-1107-4DEF-9076-A6A1F0A1A333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144924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FB357-1539-432E-A906-2DEE239459E3}" type="datetimeFigureOut">
              <a:rPr lang="pl-PL" smtClean="0"/>
              <a:pPr/>
              <a:t>2020-03-30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3CE-96E0-4F47-AA3A-D155CEDB9E3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198134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FB357-1539-432E-A906-2DEE239459E3}" type="datetimeFigureOut">
              <a:rPr lang="pl-PL" smtClean="0"/>
              <a:pPr/>
              <a:t>2020-03-30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3CE-96E0-4F47-AA3A-D155CEDB9E3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708259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FB357-1539-432E-A906-2DEE239459E3}" type="datetimeFigureOut">
              <a:rPr lang="pl-PL" smtClean="0"/>
              <a:pPr/>
              <a:t>2020-03-30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3CE-96E0-4F47-AA3A-D155CEDB9E3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712054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FB357-1539-432E-A906-2DEE239459E3}" type="datetimeFigureOut">
              <a:rPr lang="pl-PL" smtClean="0"/>
              <a:pPr/>
              <a:t>2020-03-30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3CE-96E0-4F47-AA3A-D155CEDB9E3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003689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FB357-1539-432E-A906-2DEE239459E3}" type="datetimeFigureOut">
              <a:rPr lang="pl-PL" smtClean="0"/>
              <a:pPr/>
              <a:t>2020-03-30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3CE-96E0-4F47-AA3A-D155CEDB9E3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5740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FB357-1539-432E-A906-2DEE239459E3}" type="datetimeFigureOut">
              <a:rPr lang="pl-PL" smtClean="0"/>
              <a:pPr/>
              <a:t>2020-03-30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3CE-96E0-4F47-AA3A-D155CEDB9E3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92576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FB357-1539-432E-A906-2DEE239459E3}" type="datetimeFigureOut">
              <a:rPr lang="pl-PL" smtClean="0"/>
              <a:pPr/>
              <a:t>2020-03-30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3CE-96E0-4F47-AA3A-D155CEDB9E3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80606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FB357-1539-432E-A906-2DEE239459E3}" type="datetimeFigureOut">
              <a:rPr lang="pl-PL" smtClean="0"/>
              <a:pPr/>
              <a:t>2020-03-30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3CE-96E0-4F47-AA3A-D155CEDB9E3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427332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FB357-1539-432E-A906-2DEE239459E3}" type="datetimeFigureOut">
              <a:rPr lang="pl-PL" smtClean="0"/>
              <a:pPr/>
              <a:t>2020-03-30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3CE-96E0-4F47-AA3A-D155CEDB9E3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6402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FB357-1539-432E-A906-2DEE239459E3}" type="datetimeFigureOut">
              <a:rPr lang="pl-PL" smtClean="0"/>
              <a:pPr/>
              <a:t>2020-03-30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3CE-96E0-4F47-AA3A-D155CEDB9E3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886770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FB357-1539-432E-A906-2DEE239459E3}" type="datetimeFigureOut">
              <a:rPr lang="pl-PL" smtClean="0"/>
              <a:pPr/>
              <a:t>2020-03-30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3CE-96E0-4F47-AA3A-D155CEDB9E3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280782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EC9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0FB357-1539-432E-A906-2DEE239459E3}" type="datetimeFigureOut">
              <a:rPr lang="pl-PL" smtClean="0"/>
              <a:pPr/>
              <a:t>2020-03-30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E973CE-96E0-4F47-AA3A-D155CEDB9E3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7591556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praca.lsas.aero/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praca.lsas.aero/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www.zse-2.krakow.pl/zse2/download/logo_zse2_v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298" y="285728"/>
            <a:ext cx="3560224" cy="3602777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0" y="3929066"/>
            <a:ext cx="8858311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pl-PL" sz="3000" b="1" cap="all" dirty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PREZENTUJE</a:t>
            </a:r>
          </a:p>
          <a:p>
            <a:pPr algn="ctr"/>
            <a:r>
              <a:rPr lang="pl-PL" sz="3000" b="1" cap="all" dirty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NOWOŚĆ</a:t>
            </a:r>
          </a:p>
          <a:p>
            <a:pPr algn="ctr"/>
            <a:r>
              <a:rPr lang="pl-PL" sz="3000" b="1" cap="all" dirty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Zawód  otwarty w roku szkolnym 2019/2020</a:t>
            </a:r>
          </a:p>
          <a:p>
            <a:pPr algn="ctr"/>
            <a:r>
              <a:rPr lang="pl-PL" sz="3000" b="1" cap="all" spc="0" dirty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TECHNIK LOTNISKOWYCH SŁUŻB OPERACYJNYCH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https://upload.wikimedia.org/wikipedia/commons/8/87/Follow_me_Car_in_Enfidha_Hammamet_International_Airport.jpg"/>
          <p:cNvPicPr/>
          <p:nvPr/>
        </p:nvPicPr>
        <p:blipFill rotWithShape="1">
          <a:blip r:embed="rId2" cstate="print"/>
          <a:srcRect t="23470"/>
          <a:stretch/>
        </p:blipFill>
        <p:spPr bwMode="auto">
          <a:xfrm>
            <a:off x="2483768" y="2564904"/>
            <a:ext cx="4004518" cy="3287264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3" name="Picture 2" descr="https://www.zse-2.krakow.pl/zse2/download/logo_zse2_v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0"/>
            <a:ext cx="2143140" cy="21687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>
                <a:solidFill>
                  <a:srgbClr val="002060"/>
                </a:solidFill>
              </a:rPr>
              <a:t>TECHNIK LOTNISKOWYCH SŁUŻB OPERACYJNYCH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pl-PL" b="1" dirty="0" smtClean="0">
                <a:solidFill>
                  <a:srgbClr val="002060"/>
                </a:solidFill>
              </a:rPr>
              <a:t>Nauczane języki obce</a:t>
            </a:r>
            <a:endParaRPr lang="pl-PL" b="1" dirty="0">
              <a:solidFill>
                <a:srgbClr val="002060"/>
              </a:solidFill>
            </a:endParaRPr>
          </a:p>
          <a:p>
            <a:r>
              <a:rPr lang="pl-PL" b="1" dirty="0">
                <a:solidFill>
                  <a:srgbClr val="002060"/>
                </a:solidFill>
              </a:rPr>
              <a:t>Język angielski</a:t>
            </a:r>
          </a:p>
          <a:p>
            <a:r>
              <a:rPr lang="pl-PL" b="1" dirty="0">
                <a:solidFill>
                  <a:srgbClr val="002060"/>
                </a:solidFill>
              </a:rPr>
              <a:t>Język niemiecki</a:t>
            </a:r>
          </a:p>
          <a:p>
            <a:pPr marL="0" indent="0">
              <a:buNone/>
            </a:pPr>
            <a:endParaRPr lang="pl-PL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pl-PL" dirty="0">
                <a:solidFill>
                  <a:srgbClr val="002060"/>
                </a:solidFill>
              </a:rPr>
              <a:t>Przedmiot realizowany w zakresie rozszerzonym: </a:t>
            </a:r>
          </a:p>
          <a:p>
            <a:r>
              <a:rPr lang="pl-PL" dirty="0">
                <a:solidFill>
                  <a:srgbClr val="002060"/>
                </a:solidFill>
              </a:rPr>
              <a:t>Język angielski</a:t>
            </a:r>
          </a:p>
          <a:p>
            <a:endParaRPr lang="pl-PL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pl-PL" dirty="0">
                <a:solidFill>
                  <a:srgbClr val="002060"/>
                </a:solidFill>
              </a:rPr>
              <a:t>Symbol kwalifikacji  TLO.02</a:t>
            </a:r>
          </a:p>
          <a:p>
            <a:pPr>
              <a:buNone/>
            </a:pPr>
            <a:r>
              <a:rPr lang="pl-PL" dirty="0">
                <a:solidFill>
                  <a:srgbClr val="002060"/>
                </a:solidFill>
              </a:rPr>
              <a:t>Nazwa kwalifikacji:  </a:t>
            </a:r>
          </a:p>
          <a:p>
            <a:pPr>
              <a:buNone/>
            </a:pPr>
            <a:r>
              <a:rPr lang="pl-PL" dirty="0">
                <a:solidFill>
                  <a:srgbClr val="002060"/>
                </a:solidFill>
              </a:rPr>
              <a:t>	Obsługa operacyjna portu lotniczego </a:t>
            </a:r>
            <a:br>
              <a:rPr lang="pl-PL" dirty="0">
                <a:solidFill>
                  <a:srgbClr val="002060"/>
                </a:solidFill>
              </a:rPr>
            </a:br>
            <a:r>
              <a:rPr lang="pl-PL" dirty="0">
                <a:solidFill>
                  <a:srgbClr val="002060"/>
                </a:solidFill>
              </a:rPr>
              <a:t>i współpraca ze służbami żeglugi powietrznej</a:t>
            </a:r>
          </a:p>
          <a:p>
            <a:pPr>
              <a:buFontTx/>
              <a:buChar char="-"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>
            <a:extLst>
              <a:ext uri="{FF2B5EF4-FFF2-40B4-BE49-F238E27FC236}">
                <a16:creationId xmlns="" xmlns:a16="http://schemas.microsoft.com/office/drawing/2014/main" id="{D6F6B89B-394A-4D1D-854D-B0820096C6A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794" y="500042"/>
            <a:ext cx="5658839" cy="599589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75334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>
            <a:extLst>
              <a:ext uri="{FF2B5EF4-FFF2-40B4-BE49-F238E27FC236}">
                <a16:creationId xmlns="" xmlns:a16="http://schemas.microsoft.com/office/drawing/2014/main" id="{CCFB08E9-71C2-4461-BC97-679D2C88C3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708" y="1038746"/>
            <a:ext cx="5256584" cy="5256584"/>
          </a:xfrm>
          <a:prstGeom prst="rect">
            <a:avLst/>
          </a:prstGeom>
        </p:spPr>
      </p:pic>
      <p:sp>
        <p:nvSpPr>
          <p:cNvPr id="5" name="Tytuł 1">
            <a:extLst>
              <a:ext uri="{FF2B5EF4-FFF2-40B4-BE49-F238E27FC236}">
                <a16:creationId xmlns="" xmlns:a16="http://schemas.microsoft.com/office/drawing/2014/main" id="{00018C71-F18F-431C-BE9C-C1021AA0AB88}"/>
              </a:ext>
            </a:extLst>
          </p:cNvPr>
          <p:cNvSpPr txBox="1">
            <a:spLocks/>
          </p:cNvSpPr>
          <p:nvPr/>
        </p:nvSpPr>
        <p:spPr>
          <a:xfrm>
            <a:off x="2082552" y="332656"/>
            <a:ext cx="4618856" cy="70609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3200" dirty="0">
                <a:solidFill>
                  <a:srgbClr val="002060"/>
                </a:solidFill>
              </a:rPr>
              <a:t>Cechy zawodu</a:t>
            </a:r>
          </a:p>
        </p:txBody>
      </p:sp>
    </p:spTree>
    <p:extLst>
      <p:ext uri="{BB962C8B-B14F-4D97-AF65-F5344CB8AC3E}">
        <p14:creationId xmlns="" xmlns:p14="http://schemas.microsoft.com/office/powerpoint/2010/main" val="2211229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="" xmlns:a16="http://schemas.microsoft.com/office/drawing/2014/main" id="{003BFC25-E19C-44EA-9B80-4BEFE2AA22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124744"/>
            <a:ext cx="5026894" cy="5276899"/>
          </a:xfrm>
          <a:prstGeom prst="rect">
            <a:avLst/>
          </a:prstGeom>
        </p:spPr>
      </p:pic>
      <p:sp>
        <p:nvSpPr>
          <p:cNvPr id="5" name="Tytuł 1">
            <a:extLst>
              <a:ext uri="{FF2B5EF4-FFF2-40B4-BE49-F238E27FC236}">
                <a16:creationId xmlns="" xmlns:a16="http://schemas.microsoft.com/office/drawing/2014/main" id="{D79FF3BB-A4F5-40C7-8C78-DF9379992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260648"/>
            <a:ext cx="8496944" cy="706090"/>
          </a:xfrm>
        </p:spPr>
        <p:txBody>
          <a:bodyPr>
            <a:normAutofit/>
          </a:bodyPr>
          <a:lstStyle/>
          <a:p>
            <a:r>
              <a:rPr lang="pl-PL" sz="3200" dirty="0" smtClean="0">
                <a:solidFill>
                  <a:srgbClr val="002060"/>
                </a:solidFill>
              </a:rPr>
              <a:t>Obsługa naziemna to:</a:t>
            </a:r>
            <a:endParaRPr lang="pl-PL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19329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1">
            <a:extLst>
              <a:ext uri="{FF2B5EF4-FFF2-40B4-BE49-F238E27FC236}">
                <a16:creationId xmlns="" xmlns:a16="http://schemas.microsoft.com/office/drawing/2014/main" id="{F4306742-C12C-488F-ACAA-831399D7E7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260648"/>
            <a:ext cx="8496944" cy="706090"/>
          </a:xfrm>
        </p:spPr>
        <p:txBody>
          <a:bodyPr>
            <a:normAutofit/>
          </a:bodyPr>
          <a:lstStyle/>
          <a:p>
            <a:r>
              <a:rPr lang="pl-PL" sz="3200" dirty="0">
                <a:solidFill>
                  <a:srgbClr val="002060"/>
                </a:solidFill>
              </a:rPr>
              <a:t>Tutaj poznasz między innymi: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="" xmlns:a16="http://schemas.microsoft.com/office/drawing/2014/main" id="{A573A944-196D-4E33-BB15-E55CF56D65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08289"/>
            <a:ext cx="9158840" cy="383520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32622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>
            <a:extLst>
              <a:ext uri="{FF2B5EF4-FFF2-40B4-BE49-F238E27FC236}">
                <a16:creationId xmlns="" xmlns:a16="http://schemas.microsoft.com/office/drawing/2014/main" id="{A878974C-B199-4646-9533-8BBA861B86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1196752"/>
            <a:ext cx="7776864" cy="4848828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="" xmlns:a16="http://schemas.microsoft.com/office/drawing/2014/main" id="{7E1C73D9-51A1-4EA1-A016-FC7F6D3C5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260648"/>
            <a:ext cx="8496944" cy="706090"/>
          </a:xfrm>
        </p:spPr>
        <p:txBody>
          <a:bodyPr>
            <a:normAutofit fontScale="90000"/>
          </a:bodyPr>
          <a:lstStyle/>
          <a:p>
            <a:r>
              <a:rPr lang="pl-PL" sz="3200" dirty="0">
                <a:solidFill>
                  <a:srgbClr val="002060"/>
                </a:solidFill>
              </a:rPr>
              <a:t>Dokowanie statków powietrznych na płycie lotniskowej</a:t>
            </a:r>
          </a:p>
        </p:txBody>
      </p:sp>
    </p:spTree>
    <p:extLst>
      <p:ext uri="{BB962C8B-B14F-4D97-AF65-F5344CB8AC3E}">
        <p14:creationId xmlns="" xmlns:p14="http://schemas.microsoft.com/office/powerpoint/2010/main" val="3436696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="" xmlns:a16="http://schemas.microsoft.com/office/drawing/2014/main" id="{B1898D6B-D169-4912-BC09-037C53A1D2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5880" y="1628800"/>
            <a:ext cx="6732240" cy="4488160"/>
          </a:xfrm>
          <a:prstGeom prst="rect">
            <a:avLst/>
          </a:prstGeom>
        </p:spPr>
      </p:pic>
      <p:sp>
        <p:nvSpPr>
          <p:cNvPr id="5" name="Tytuł 1">
            <a:extLst>
              <a:ext uri="{FF2B5EF4-FFF2-40B4-BE49-F238E27FC236}">
                <a16:creationId xmlns="" xmlns:a16="http://schemas.microsoft.com/office/drawing/2014/main" id="{1966CE49-ADD4-4AD7-A7A8-485809803A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260648"/>
            <a:ext cx="8496944" cy="706090"/>
          </a:xfrm>
        </p:spPr>
        <p:txBody>
          <a:bodyPr>
            <a:normAutofit/>
          </a:bodyPr>
          <a:lstStyle/>
          <a:p>
            <a:r>
              <a:rPr lang="pl-PL" sz="3200" dirty="0" smtClean="0">
                <a:solidFill>
                  <a:srgbClr val="002060"/>
                </a:solidFill>
              </a:rPr>
              <a:t>Poznasz </a:t>
            </a:r>
            <a:r>
              <a:rPr lang="pl-PL" sz="3200" dirty="0" smtClean="0">
                <a:solidFill>
                  <a:srgbClr val="002060"/>
                </a:solidFill>
              </a:rPr>
              <a:t> </a:t>
            </a:r>
            <a:r>
              <a:rPr lang="pl-PL" sz="3200" dirty="0" smtClean="0">
                <a:solidFill>
                  <a:srgbClr val="002060"/>
                </a:solidFill>
              </a:rPr>
              <a:t>oświetlenie </a:t>
            </a:r>
            <a:r>
              <a:rPr lang="pl-PL" sz="3200" dirty="0">
                <a:solidFill>
                  <a:srgbClr val="002060"/>
                </a:solidFill>
              </a:rPr>
              <a:t>lotniskowe </a:t>
            </a:r>
            <a:r>
              <a:rPr lang="pl-PL" sz="3200" dirty="0" smtClean="0">
                <a:solidFill>
                  <a:srgbClr val="002060"/>
                </a:solidFill>
              </a:rPr>
              <a:t>portów lotniczych</a:t>
            </a:r>
            <a:endParaRPr lang="pl-PL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28098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262572" y="476672"/>
            <a:ext cx="4618856" cy="706090"/>
          </a:xfrm>
        </p:spPr>
        <p:txBody>
          <a:bodyPr>
            <a:normAutofit fontScale="90000"/>
          </a:bodyPr>
          <a:lstStyle/>
          <a:p>
            <a:r>
              <a:rPr lang="pl-PL" sz="3200" dirty="0">
                <a:solidFill>
                  <a:srgbClr val="002060"/>
                </a:solidFill>
              </a:rPr>
              <a:t>Możliwe obszary zatrudnienia</a:t>
            </a:r>
          </a:p>
        </p:txBody>
      </p:sp>
      <p:pic>
        <p:nvPicPr>
          <p:cNvPr id="9" name="Symbol zastępczy zawartości 8">
            <a:extLst>
              <a:ext uri="{FF2B5EF4-FFF2-40B4-BE49-F238E27FC236}">
                <a16:creationId xmlns="" xmlns:a16="http://schemas.microsoft.com/office/drawing/2014/main" id="{31E96C56-05A8-41FF-AA40-4BCCAE7C48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374" y="1600200"/>
            <a:ext cx="7191252" cy="45259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="" xmlns:a16="http://schemas.microsoft.com/office/drawing/2014/main" id="{0A75C6D8-5756-4787-8D42-B05F2EE1D678}"/>
              </a:ext>
            </a:extLst>
          </p:cNvPr>
          <p:cNvSpPr txBox="1">
            <a:spLocks/>
          </p:cNvSpPr>
          <p:nvPr/>
        </p:nvSpPr>
        <p:spPr>
          <a:xfrm>
            <a:off x="395536" y="260648"/>
            <a:ext cx="8496944" cy="70609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3200" dirty="0">
                <a:solidFill>
                  <a:srgbClr val="002060"/>
                </a:solidFill>
              </a:rPr>
              <a:t>Dalsze etapy kształcenia:</a:t>
            </a:r>
          </a:p>
        </p:txBody>
      </p:sp>
      <p:sp>
        <p:nvSpPr>
          <p:cNvPr id="4" name="pole tekstowe 3">
            <a:extLst>
              <a:ext uri="{FF2B5EF4-FFF2-40B4-BE49-F238E27FC236}">
                <a16:creationId xmlns="" xmlns:a16="http://schemas.microsoft.com/office/drawing/2014/main" id="{E05054E5-4594-4F78-98D0-0AAC383F39AE}"/>
              </a:ext>
            </a:extLst>
          </p:cNvPr>
          <p:cNvSpPr txBox="1"/>
          <p:nvPr/>
        </p:nvSpPr>
        <p:spPr>
          <a:xfrm>
            <a:off x="539552" y="1484784"/>
            <a:ext cx="7992888" cy="4847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400" b="1" dirty="0">
                <a:solidFill>
                  <a:srgbClr val="002060"/>
                </a:solidFill>
              </a:rPr>
              <a:t>Centrum </a:t>
            </a:r>
            <a:r>
              <a:rPr lang="pl-PL" sz="1400" b="1" dirty="0" err="1">
                <a:solidFill>
                  <a:srgbClr val="002060"/>
                </a:solidFill>
              </a:rPr>
              <a:t>Kszałcenia</a:t>
            </a:r>
            <a:r>
              <a:rPr lang="pl-PL" sz="1400" b="1" dirty="0">
                <a:solidFill>
                  <a:srgbClr val="002060"/>
                </a:solidFill>
              </a:rPr>
              <a:t> Kadr Lotnictwa Cywilnego Europy Środkowo-Wschodniej w Katowicach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400" b="1" dirty="0">
                <a:solidFill>
                  <a:srgbClr val="002060"/>
                </a:solidFill>
              </a:rPr>
              <a:t>Wyższa Szkoła Informatyki i Zarządzania z siedzibą w Rzeszowie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l-PL" sz="1400" b="1" dirty="0">
                <a:solidFill>
                  <a:srgbClr val="002060"/>
                </a:solidFill>
              </a:rPr>
              <a:t>	</a:t>
            </a:r>
            <a:r>
              <a:rPr lang="pl-PL" sz="1400" b="1" dirty="0" err="1">
                <a:solidFill>
                  <a:srgbClr val="002060"/>
                </a:solidFill>
              </a:rPr>
              <a:t>Miedzynarodowe</a:t>
            </a:r>
            <a:r>
              <a:rPr lang="pl-PL" sz="1400" b="1" dirty="0">
                <a:solidFill>
                  <a:srgbClr val="002060"/>
                </a:solidFill>
              </a:rPr>
              <a:t> Studia I Stopnia General </a:t>
            </a:r>
            <a:r>
              <a:rPr lang="pl-PL" sz="1400" b="1" dirty="0" err="1">
                <a:solidFill>
                  <a:srgbClr val="002060"/>
                </a:solidFill>
              </a:rPr>
              <a:t>Aviation</a:t>
            </a:r>
            <a:r>
              <a:rPr lang="pl-PL" sz="1400" b="1" dirty="0">
                <a:solidFill>
                  <a:srgbClr val="002060"/>
                </a:solidFill>
              </a:rPr>
              <a:t>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400" b="1" dirty="0">
                <a:solidFill>
                  <a:srgbClr val="002060"/>
                </a:solidFill>
              </a:rPr>
              <a:t>Politechnika Rzeszowska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400" b="1" dirty="0">
                <a:solidFill>
                  <a:srgbClr val="002060"/>
                </a:solidFill>
              </a:rPr>
              <a:t>Politechnika Wrocławska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400" b="1" dirty="0">
                <a:solidFill>
                  <a:srgbClr val="002060"/>
                </a:solidFill>
              </a:rPr>
              <a:t>Wojskowa Akademia Techniczna w Warszawie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400" b="1" dirty="0">
                <a:solidFill>
                  <a:srgbClr val="002060"/>
                </a:solidFill>
              </a:rPr>
              <a:t>Akademia Obrony Narodowej w Warszawie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400" b="1" dirty="0">
                <a:solidFill>
                  <a:srgbClr val="002060"/>
                </a:solidFill>
              </a:rPr>
              <a:t>Politechnika Warszawska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400" b="1" dirty="0">
                <a:solidFill>
                  <a:srgbClr val="002060"/>
                </a:solidFill>
              </a:rPr>
              <a:t>Wyższa Szkoła Służb Lotniczych w Bydgoszczy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400" b="1" dirty="0">
                <a:solidFill>
                  <a:srgbClr val="002060"/>
                </a:solidFill>
              </a:rPr>
              <a:t>Politechnika Lubelska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400" b="1" dirty="0">
                <a:solidFill>
                  <a:srgbClr val="002060"/>
                </a:solidFill>
              </a:rPr>
              <a:t>Państwowa Wyższa Szkoła Zawodowa w Chełmie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400" b="1" dirty="0">
                <a:solidFill>
                  <a:srgbClr val="002060"/>
                </a:solidFill>
              </a:rPr>
              <a:t>Wyższa Szkoła Oficerska Sił Powietrznych w Dęblinie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400" b="1" dirty="0">
                <a:solidFill>
                  <a:srgbClr val="002060"/>
                </a:solidFill>
              </a:rPr>
              <a:t>Politechnika Poznańska</a:t>
            </a:r>
          </a:p>
          <a:p>
            <a:endParaRPr lang="pl-PL" dirty="0"/>
          </a:p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2292369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="" xmlns:a16="http://schemas.microsoft.com/office/drawing/2014/main" id="{0A75C6D8-5756-4787-8D42-B05F2EE1D678}"/>
              </a:ext>
            </a:extLst>
          </p:cNvPr>
          <p:cNvSpPr txBox="1">
            <a:spLocks/>
          </p:cNvSpPr>
          <p:nvPr/>
        </p:nvSpPr>
        <p:spPr>
          <a:xfrm>
            <a:off x="395536" y="260648"/>
            <a:ext cx="8496944" cy="70609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3200" dirty="0" smtClean="0">
                <a:solidFill>
                  <a:srgbClr val="002060"/>
                </a:solidFill>
              </a:rPr>
              <a:t>Przykładowe oferty pracy:</a:t>
            </a:r>
            <a:endParaRPr lang="pl-PL" sz="3200" dirty="0">
              <a:solidFill>
                <a:srgbClr val="002060"/>
              </a:solidFill>
            </a:endParaRPr>
          </a:p>
        </p:txBody>
      </p:sp>
      <p:sp>
        <p:nvSpPr>
          <p:cNvPr id="4" name="pole tekstowe 3">
            <a:extLst>
              <a:ext uri="{FF2B5EF4-FFF2-40B4-BE49-F238E27FC236}">
                <a16:creationId xmlns="" xmlns:a16="http://schemas.microsoft.com/office/drawing/2014/main" id="{E05054E5-4594-4F78-98D0-0AAC383F39AE}"/>
              </a:ext>
            </a:extLst>
          </p:cNvPr>
          <p:cNvSpPr txBox="1"/>
          <p:nvPr/>
        </p:nvSpPr>
        <p:spPr>
          <a:xfrm>
            <a:off x="539552" y="1484784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/>
          </a:p>
          <a:p>
            <a:endParaRPr lang="pl-PL" dirty="0"/>
          </a:p>
        </p:txBody>
      </p:sp>
      <p:sp>
        <p:nvSpPr>
          <p:cNvPr id="5" name="Prostokąt 4"/>
          <p:cNvSpPr/>
          <p:nvPr/>
        </p:nvSpPr>
        <p:spPr>
          <a:xfrm>
            <a:off x="785786" y="1071546"/>
            <a:ext cx="71438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>
                <a:solidFill>
                  <a:srgbClr val="002060"/>
                </a:solidFill>
              </a:rPr>
              <a:t>Młodszy Agent ds. Obsługi Naziemnej (docelowo Koordynator Rejsów Samolotów)Warszawa</a:t>
            </a:r>
          </a:p>
          <a:p>
            <a:r>
              <a:rPr lang="pl-PL" dirty="0" smtClean="0">
                <a:solidFill>
                  <a:srgbClr val="002060"/>
                </a:solidFill>
                <a:hlinkClick r:id="rId2"/>
              </a:rPr>
              <a:t>Zakres obowiązków</a:t>
            </a:r>
            <a:endParaRPr lang="pl-PL" dirty="0" smtClean="0">
              <a:solidFill>
                <a:srgbClr val="002060"/>
              </a:solidFill>
            </a:endParaRPr>
          </a:p>
          <a:p>
            <a:r>
              <a:rPr lang="pl-PL" dirty="0" smtClean="0">
                <a:solidFill>
                  <a:srgbClr val="002060"/>
                </a:solidFill>
              </a:rPr>
              <a:t>Nadzór nad procesami obsługi samolotu, w tym nad załadunkiem, wyważaniem oraz odladzaniem samolotu. Celem Twojej pracy będzie zapewnianie bezpieczeństwa, punktualnego odlotu samolotu oraz efektywnego wykorzystania personelu i sprzętu.  Będziesz również odpowiedzialny za wsparcie w zakresie współpracy z firmami biorącymi udział w obsłudze samolotu, przedstawicielami linii lotniczych, Urzędem Celnym, Strażą Graniczną oraz Dyżurnym Portu Lotniczego.</a:t>
            </a:r>
          </a:p>
          <a:p>
            <a:endParaRPr lang="pl-PL" dirty="0" smtClean="0">
              <a:solidFill>
                <a:srgbClr val="002060"/>
              </a:solidFill>
            </a:endParaRPr>
          </a:p>
          <a:p>
            <a:endParaRPr lang="pl-PL" dirty="0" smtClean="0">
              <a:solidFill>
                <a:srgbClr val="002060"/>
              </a:solidFill>
            </a:endParaRPr>
          </a:p>
          <a:p>
            <a:endParaRPr lang="pl-PL" dirty="0" smtClean="0">
              <a:solidFill>
                <a:srgbClr val="002060"/>
              </a:solidFill>
            </a:endParaRPr>
          </a:p>
          <a:p>
            <a:endParaRPr lang="pl-PL" dirty="0">
              <a:solidFill>
                <a:srgbClr val="002060"/>
              </a:solidFill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857224" y="3857628"/>
            <a:ext cx="692948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>
                <a:solidFill>
                  <a:srgbClr val="002060"/>
                </a:solidFill>
                <a:hlinkClick r:id="rId2"/>
              </a:rPr>
              <a:t>Wymagania</a:t>
            </a:r>
            <a:endParaRPr lang="pl-PL" dirty="0" smtClean="0">
              <a:solidFill>
                <a:srgbClr val="002060"/>
              </a:solidFill>
            </a:endParaRPr>
          </a:p>
          <a:p>
            <a:r>
              <a:rPr lang="pl-PL" dirty="0" smtClean="0">
                <a:solidFill>
                  <a:srgbClr val="002060"/>
                </a:solidFill>
              </a:rPr>
              <a:t>Predyspozycji kierowniczych do zarządzania zespołem;</a:t>
            </a:r>
          </a:p>
          <a:p>
            <a:r>
              <a:rPr lang="pl-PL" dirty="0" smtClean="0">
                <a:solidFill>
                  <a:srgbClr val="002060"/>
                </a:solidFill>
              </a:rPr>
              <a:t>Wykształcenia - minimum średniego;</a:t>
            </a:r>
          </a:p>
          <a:p>
            <a:r>
              <a:rPr lang="pl-PL" dirty="0" smtClean="0">
                <a:solidFill>
                  <a:srgbClr val="002060"/>
                </a:solidFill>
              </a:rPr>
              <a:t>Znajomości języka angielskiego- minimalny poziom C1;</a:t>
            </a:r>
          </a:p>
          <a:p>
            <a:r>
              <a:rPr lang="pl-PL" dirty="0" smtClean="0">
                <a:solidFill>
                  <a:srgbClr val="002060"/>
                </a:solidFill>
              </a:rPr>
              <a:t>Prawa jazdy kat. B;</a:t>
            </a:r>
          </a:p>
          <a:p>
            <a:r>
              <a:rPr lang="pl-PL" dirty="0" smtClean="0">
                <a:solidFill>
                  <a:srgbClr val="002060"/>
                </a:solidFill>
              </a:rPr>
              <a:t>Otwartości na nowe doświadczenia;</a:t>
            </a:r>
          </a:p>
          <a:p>
            <a:r>
              <a:rPr lang="pl-PL" dirty="0" smtClean="0">
                <a:solidFill>
                  <a:srgbClr val="002060"/>
                </a:solidFill>
              </a:rPr>
              <a:t>Znajomości obsługi </a:t>
            </a:r>
            <a:r>
              <a:rPr lang="pl-PL" dirty="0" err="1" smtClean="0">
                <a:solidFill>
                  <a:srgbClr val="002060"/>
                </a:solidFill>
              </a:rPr>
              <a:t>komputera.</a:t>
            </a:r>
            <a:r>
              <a:rPr lang="pl-PL" b="1" dirty="0" err="1" smtClean="0">
                <a:solidFill>
                  <a:srgbClr val="002060"/>
                </a:solidFill>
              </a:rPr>
              <a:t>Mile</a:t>
            </a:r>
            <a:r>
              <a:rPr lang="pl-PL" b="1" dirty="0" smtClean="0">
                <a:solidFill>
                  <a:srgbClr val="002060"/>
                </a:solidFill>
              </a:rPr>
              <a:t> widziane:</a:t>
            </a:r>
            <a:endParaRPr lang="pl-PL" dirty="0" smtClean="0">
              <a:solidFill>
                <a:srgbClr val="002060"/>
              </a:solidFill>
            </a:endParaRPr>
          </a:p>
          <a:p>
            <a:r>
              <a:rPr lang="pl-PL" dirty="0" smtClean="0">
                <a:solidFill>
                  <a:srgbClr val="002060"/>
                </a:solidFill>
              </a:rPr>
              <a:t>Uprawnienia do poruszania się samochodami po płycie lotniska;</a:t>
            </a:r>
          </a:p>
          <a:p>
            <a:r>
              <a:rPr lang="pl-PL" dirty="0" smtClean="0">
                <a:solidFill>
                  <a:srgbClr val="002060"/>
                </a:solidFill>
              </a:rPr>
              <a:t>Znajomość działalności operacyjnej w zakresie obsługi samolotu.</a:t>
            </a:r>
            <a:endParaRPr lang="pl-PL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9236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="" xmlns:a16="http://schemas.microsoft.com/office/drawing/2014/main" id="{0A75C6D8-5756-4787-8D42-B05F2EE1D678}"/>
              </a:ext>
            </a:extLst>
          </p:cNvPr>
          <p:cNvSpPr txBox="1">
            <a:spLocks/>
          </p:cNvSpPr>
          <p:nvPr/>
        </p:nvSpPr>
        <p:spPr>
          <a:xfrm>
            <a:off x="395536" y="260648"/>
            <a:ext cx="8496944" cy="70609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3200" dirty="0" smtClean="0">
                <a:solidFill>
                  <a:srgbClr val="002060"/>
                </a:solidFill>
              </a:rPr>
              <a:t>Przykładowe oferty pracy:</a:t>
            </a:r>
            <a:endParaRPr lang="pl-PL" sz="3200" dirty="0">
              <a:solidFill>
                <a:srgbClr val="002060"/>
              </a:solidFill>
            </a:endParaRPr>
          </a:p>
        </p:txBody>
      </p:sp>
      <p:sp>
        <p:nvSpPr>
          <p:cNvPr id="4" name="pole tekstowe 3">
            <a:extLst>
              <a:ext uri="{FF2B5EF4-FFF2-40B4-BE49-F238E27FC236}">
                <a16:creationId xmlns="" xmlns:a16="http://schemas.microsoft.com/office/drawing/2014/main" id="{E05054E5-4594-4F78-98D0-0AAC383F39AE}"/>
              </a:ext>
            </a:extLst>
          </p:cNvPr>
          <p:cNvSpPr txBox="1"/>
          <p:nvPr/>
        </p:nvSpPr>
        <p:spPr>
          <a:xfrm>
            <a:off x="539552" y="1484784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/>
          </a:p>
          <a:p>
            <a:endParaRPr lang="pl-PL" dirty="0"/>
          </a:p>
        </p:txBody>
      </p:sp>
      <p:sp>
        <p:nvSpPr>
          <p:cNvPr id="5" name="Prostokąt 4"/>
          <p:cNvSpPr/>
          <p:nvPr/>
        </p:nvSpPr>
        <p:spPr>
          <a:xfrm>
            <a:off x="785786" y="1071546"/>
            <a:ext cx="71438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>
                <a:solidFill>
                  <a:srgbClr val="002060"/>
                </a:solidFill>
              </a:rPr>
              <a:t>Młodszy </a:t>
            </a:r>
            <a:r>
              <a:rPr lang="pl-PL" smtClean="0">
                <a:solidFill>
                  <a:srgbClr val="002060"/>
                </a:solidFill>
              </a:rPr>
              <a:t>Operator GSE Kraków</a:t>
            </a:r>
            <a:endParaRPr lang="pl-PL" dirty="0" smtClean="0">
              <a:solidFill>
                <a:srgbClr val="002060"/>
              </a:solidFill>
            </a:endParaRPr>
          </a:p>
          <a:p>
            <a:r>
              <a:rPr lang="pl-PL" dirty="0" smtClean="0">
                <a:solidFill>
                  <a:srgbClr val="002060"/>
                </a:solidFill>
                <a:hlinkClick r:id="rId2"/>
              </a:rPr>
              <a:t>Zakres obowiązków</a:t>
            </a:r>
            <a:endParaRPr lang="pl-PL" dirty="0" smtClean="0">
              <a:solidFill>
                <a:srgbClr val="002060"/>
              </a:solidFill>
            </a:endParaRPr>
          </a:p>
          <a:p>
            <a:r>
              <a:rPr lang="pl-PL" dirty="0" smtClean="0">
                <a:solidFill>
                  <a:srgbClr val="002060"/>
                </a:solidFill>
                <a:hlinkClick r:id="rId2"/>
              </a:rPr>
              <a:t>Wymagania</a:t>
            </a:r>
            <a:endParaRPr lang="pl-PL" dirty="0" smtClean="0">
              <a:solidFill>
                <a:srgbClr val="002060"/>
              </a:solidFill>
            </a:endParaRPr>
          </a:p>
          <a:p>
            <a:r>
              <a:rPr lang="pl-PL" b="1" dirty="0" smtClean="0">
                <a:solidFill>
                  <a:srgbClr val="002060"/>
                </a:solidFill>
              </a:rPr>
              <a:t>Jakie zadania na Ciebie czekają?</a:t>
            </a:r>
            <a:endParaRPr lang="pl-PL" dirty="0" smtClean="0">
              <a:solidFill>
                <a:srgbClr val="002060"/>
              </a:solidFill>
            </a:endParaRPr>
          </a:p>
          <a:p>
            <a:r>
              <a:rPr lang="pl-PL" dirty="0" smtClean="0">
                <a:solidFill>
                  <a:srgbClr val="002060"/>
                </a:solidFill>
              </a:rPr>
              <a:t>Obsługa specjalistycznego sprzętu lotniskowego</a:t>
            </a:r>
          </a:p>
          <a:p>
            <a:r>
              <a:rPr lang="pl-PL" dirty="0" smtClean="0">
                <a:solidFill>
                  <a:srgbClr val="002060"/>
                </a:solidFill>
              </a:rPr>
              <a:t>Udział w obsłudze naziemnej samolotów</a:t>
            </a:r>
          </a:p>
          <a:p>
            <a:r>
              <a:rPr lang="pl-PL" dirty="0" smtClean="0">
                <a:solidFill>
                  <a:srgbClr val="002060"/>
                </a:solidFill>
              </a:rPr>
              <a:t>Przestrzeganie wewnętrznych procedur i przepisów BHP</a:t>
            </a:r>
          </a:p>
          <a:p>
            <a:endParaRPr lang="pl-PL" dirty="0" smtClean="0">
              <a:solidFill>
                <a:srgbClr val="002060"/>
              </a:solidFill>
            </a:endParaRPr>
          </a:p>
          <a:p>
            <a:endParaRPr lang="pl-PL" dirty="0">
              <a:solidFill>
                <a:srgbClr val="002060"/>
              </a:solidFill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785786" y="2928934"/>
            <a:ext cx="692948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>
                <a:solidFill>
                  <a:srgbClr val="002060"/>
                </a:solidFill>
                <a:hlinkClick r:id="rId2"/>
              </a:rPr>
              <a:t>Wymagania</a:t>
            </a:r>
          </a:p>
          <a:p>
            <a:r>
              <a:rPr lang="pl-PL" b="1" dirty="0" smtClean="0">
                <a:solidFill>
                  <a:srgbClr val="002060"/>
                </a:solidFill>
              </a:rPr>
              <a:t>Czego od Ciebie oczekujemy?</a:t>
            </a:r>
            <a:endParaRPr lang="pl-PL" dirty="0" smtClean="0">
              <a:solidFill>
                <a:srgbClr val="002060"/>
              </a:solidFill>
            </a:endParaRPr>
          </a:p>
          <a:p>
            <a:r>
              <a:rPr lang="pl-PL" dirty="0" smtClean="0">
                <a:solidFill>
                  <a:srgbClr val="002060"/>
                </a:solidFill>
              </a:rPr>
              <a:t>Prawa jazdy kategorii D</a:t>
            </a:r>
          </a:p>
          <a:p>
            <a:r>
              <a:rPr lang="pl-PL" dirty="0" smtClean="0">
                <a:solidFill>
                  <a:srgbClr val="002060"/>
                </a:solidFill>
              </a:rPr>
              <a:t>Wykształcenia - minimum średniego</a:t>
            </a:r>
          </a:p>
          <a:p>
            <a:r>
              <a:rPr lang="pl-PL" dirty="0" smtClean="0">
                <a:solidFill>
                  <a:srgbClr val="002060"/>
                </a:solidFill>
              </a:rPr>
              <a:t>Umiejętności organizacji własnej pracy</a:t>
            </a:r>
          </a:p>
          <a:p>
            <a:r>
              <a:rPr lang="pl-PL" dirty="0" smtClean="0">
                <a:solidFill>
                  <a:srgbClr val="002060"/>
                </a:solidFill>
              </a:rPr>
              <a:t>Umiejętności pracy pod presją czasu</a:t>
            </a:r>
          </a:p>
          <a:p>
            <a:r>
              <a:rPr lang="pl-PL" dirty="0" smtClean="0">
                <a:solidFill>
                  <a:srgbClr val="002060"/>
                </a:solidFill>
              </a:rPr>
              <a:t>Gotowości do pracy w systemie zmianowym (zmiana poranna, popołudniowa i nocna)</a:t>
            </a:r>
          </a:p>
          <a:p>
            <a:r>
              <a:rPr lang="pl-PL" dirty="0" smtClean="0">
                <a:solidFill>
                  <a:srgbClr val="002060"/>
                </a:solidFill>
              </a:rPr>
              <a:t>Punktualności</a:t>
            </a:r>
          </a:p>
          <a:p>
            <a:r>
              <a:rPr lang="pl-PL" dirty="0" smtClean="0">
                <a:solidFill>
                  <a:srgbClr val="002060"/>
                </a:solidFill>
              </a:rPr>
              <a:t>Umiejętności pracy w zespole</a:t>
            </a:r>
          </a:p>
          <a:p>
            <a:r>
              <a:rPr lang="pl-PL" dirty="0" smtClean="0">
                <a:solidFill>
                  <a:srgbClr val="002060"/>
                </a:solidFill>
              </a:rPr>
              <a:t>Odpowiedzialności za powierzony sprzęt i wyposażenie</a:t>
            </a:r>
          </a:p>
          <a:p>
            <a:r>
              <a:rPr lang="pl-PL" dirty="0" smtClean="0">
                <a:solidFill>
                  <a:srgbClr val="002060"/>
                </a:solidFill>
              </a:rPr>
              <a:t>Mile widziane: </a:t>
            </a:r>
          </a:p>
          <a:p>
            <a:r>
              <a:rPr lang="pl-PL" dirty="0" smtClean="0">
                <a:solidFill>
                  <a:srgbClr val="002060"/>
                </a:solidFill>
              </a:rPr>
              <a:t>Prawo jazdy kat. C</a:t>
            </a:r>
          </a:p>
          <a:p>
            <a:r>
              <a:rPr lang="pl-PL" dirty="0" smtClean="0">
                <a:solidFill>
                  <a:srgbClr val="002060"/>
                </a:solidFill>
              </a:rPr>
              <a:t>Znajomość języka angielskiego w stopniu komunikatywnym</a:t>
            </a:r>
          </a:p>
          <a:p>
            <a:r>
              <a:rPr lang="pl-PL" dirty="0" smtClean="0">
                <a:solidFill>
                  <a:srgbClr val="002060"/>
                </a:solidFill>
              </a:rPr>
              <a:t>.</a:t>
            </a:r>
            <a:endParaRPr lang="pl-PL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9236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="" xmlns:a16="http://schemas.microsoft.com/office/drawing/2014/main" id="{0A75C6D8-5756-4787-8D42-B05F2EE1D678}"/>
              </a:ext>
            </a:extLst>
          </p:cNvPr>
          <p:cNvSpPr txBox="1">
            <a:spLocks/>
          </p:cNvSpPr>
          <p:nvPr/>
        </p:nvSpPr>
        <p:spPr>
          <a:xfrm>
            <a:off x="395536" y="260648"/>
            <a:ext cx="8496944" cy="70609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3200" dirty="0" smtClean="0">
                <a:solidFill>
                  <a:srgbClr val="002060"/>
                </a:solidFill>
              </a:rPr>
              <a:t>Przykładowe oferty pracy:</a:t>
            </a:r>
            <a:endParaRPr lang="pl-PL" sz="3200" dirty="0">
              <a:solidFill>
                <a:srgbClr val="002060"/>
              </a:solidFill>
            </a:endParaRPr>
          </a:p>
        </p:txBody>
      </p:sp>
      <p:sp>
        <p:nvSpPr>
          <p:cNvPr id="4" name="pole tekstowe 3">
            <a:extLst>
              <a:ext uri="{FF2B5EF4-FFF2-40B4-BE49-F238E27FC236}">
                <a16:creationId xmlns="" xmlns:a16="http://schemas.microsoft.com/office/drawing/2014/main" id="{E05054E5-4594-4F78-98D0-0AAC383F39AE}"/>
              </a:ext>
            </a:extLst>
          </p:cNvPr>
          <p:cNvSpPr txBox="1"/>
          <p:nvPr/>
        </p:nvSpPr>
        <p:spPr>
          <a:xfrm>
            <a:off x="539552" y="1484784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/>
          </a:p>
          <a:p>
            <a:endParaRPr lang="pl-PL" dirty="0"/>
          </a:p>
        </p:txBody>
      </p:sp>
      <p:sp>
        <p:nvSpPr>
          <p:cNvPr id="6" name="Prostokąt 5"/>
          <p:cNvSpPr/>
          <p:nvPr/>
        </p:nvSpPr>
        <p:spPr>
          <a:xfrm>
            <a:off x="785786" y="2928934"/>
            <a:ext cx="69294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>
                <a:solidFill>
                  <a:srgbClr val="002060"/>
                </a:solidFill>
              </a:rPr>
              <a:t>.</a:t>
            </a:r>
            <a:endParaRPr lang="pl-PL" dirty="0">
              <a:solidFill>
                <a:srgbClr val="002060"/>
              </a:solidFill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/>
        </p:nvGraphicFramePr>
        <p:xfrm>
          <a:off x="785786" y="1538158"/>
          <a:ext cx="7500990" cy="5319842"/>
        </p:xfrm>
        <a:graphic>
          <a:graphicData uri="http://schemas.openxmlformats.org/drawingml/2006/table">
            <a:tbl>
              <a:tblPr/>
              <a:tblGrid>
                <a:gridCol w="2500330"/>
                <a:gridCol w="2500330"/>
                <a:gridCol w="2500330"/>
              </a:tblGrid>
              <a:tr h="251587">
                <a:tc>
                  <a:txBody>
                    <a:bodyPr/>
                    <a:lstStyle/>
                    <a:p>
                      <a:r>
                        <a:rPr lang="pl-PL" sz="1400" dirty="0">
                          <a:solidFill>
                            <a:srgbClr val="333366"/>
                          </a:solidFill>
                        </a:rPr>
                        <a:t>Stanowisko</a:t>
                      </a:r>
                    </a:p>
                  </a:txBody>
                  <a:tcPr marL="32264" marR="32264" marT="22585" marB="2258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400">
                          <a:solidFill>
                            <a:srgbClr val="333366"/>
                          </a:solidFill>
                        </a:rPr>
                        <a:t>Data publikacji</a:t>
                      </a:r>
                    </a:p>
                  </a:txBody>
                  <a:tcPr marL="32264" marR="32264" marT="22585" marB="2258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400">
                          <a:solidFill>
                            <a:srgbClr val="333366"/>
                          </a:solidFill>
                        </a:rPr>
                        <a:t>Miejsce pracy</a:t>
                      </a:r>
                    </a:p>
                  </a:txBody>
                  <a:tcPr marL="32264" marR="32264" marT="22585" marB="2258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</a:tr>
              <a:tr h="478054">
                <a:tc>
                  <a:txBody>
                    <a:bodyPr/>
                    <a:lstStyle/>
                    <a:p>
                      <a:r>
                        <a:rPr lang="pl-PL" sz="1400" dirty="0">
                          <a:solidFill>
                            <a:srgbClr val="333366"/>
                          </a:solidFill>
                        </a:rPr>
                        <a:t>Specjalista ds. organizacyjnych - Asystent/Asystentka Prezesa</a:t>
                      </a:r>
                    </a:p>
                  </a:txBody>
                  <a:tcPr marL="32264" marR="32264" marT="32264" marB="3226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1400" dirty="0">
                          <a:solidFill>
                            <a:srgbClr val="002060"/>
                          </a:solidFill>
                        </a:rPr>
                        <a:t>27.02.2020</a:t>
                      </a:r>
                    </a:p>
                  </a:txBody>
                  <a:tcPr marL="32264" marR="32264" marT="32264" marB="32264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1400">
                          <a:solidFill>
                            <a:srgbClr val="002060"/>
                          </a:solidFill>
                        </a:rPr>
                        <a:t>Warszawa</a:t>
                      </a:r>
                    </a:p>
                  </a:txBody>
                  <a:tcPr marL="32264" marR="32264" marT="32264" marB="32264" anchor="ctr">
                    <a:lnL>
                      <a:noFill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8054">
                <a:tc>
                  <a:txBody>
                    <a:bodyPr/>
                    <a:lstStyle/>
                    <a:p>
                      <a:r>
                        <a:rPr lang="en-US" sz="1400">
                          <a:solidFill>
                            <a:srgbClr val="333366"/>
                          </a:solidFill>
                        </a:rPr>
                        <a:t>Chief officer in operational and financial controlling</a:t>
                      </a:r>
                    </a:p>
                  </a:txBody>
                  <a:tcPr marL="32264" marR="32264" marT="32264" marB="3226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1400" dirty="0">
                          <a:solidFill>
                            <a:srgbClr val="002060"/>
                          </a:solidFill>
                        </a:rPr>
                        <a:t>26.02.2020</a:t>
                      </a:r>
                    </a:p>
                  </a:txBody>
                  <a:tcPr marL="32264" marR="32264" marT="32264" marB="32264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1400">
                          <a:solidFill>
                            <a:srgbClr val="002060"/>
                          </a:solidFill>
                        </a:rPr>
                        <a:t>Warszawa</a:t>
                      </a:r>
                    </a:p>
                  </a:txBody>
                  <a:tcPr marL="32264" marR="32264" marT="32264" marB="32264" anchor="ctr">
                    <a:lnL>
                      <a:noFill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5684">
                <a:tc>
                  <a:txBody>
                    <a:bodyPr/>
                    <a:lstStyle/>
                    <a:p>
                      <a:r>
                        <a:rPr lang="pl-PL" sz="1400">
                          <a:solidFill>
                            <a:srgbClr val="333366"/>
                          </a:solidFill>
                        </a:rPr>
                        <a:t>Główny Specjalista ds. controllingu operacyjno-finansowego</a:t>
                      </a:r>
                    </a:p>
                  </a:txBody>
                  <a:tcPr marL="32264" marR="32264" marT="32264" marB="3226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1400" dirty="0">
                          <a:solidFill>
                            <a:srgbClr val="002060"/>
                          </a:solidFill>
                        </a:rPr>
                        <a:t>26.02.2020</a:t>
                      </a:r>
                    </a:p>
                  </a:txBody>
                  <a:tcPr marL="32264" marR="32264" marT="32264" marB="32264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1400">
                          <a:solidFill>
                            <a:srgbClr val="002060"/>
                          </a:solidFill>
                        </a:rPr>
                        <a:t>Warszawa</a:t>
                      </a:r>
                    </a:p>
                  </a:txBody>
                  <a:tcPr marL="32264" marR="32264" marT="32264" marB="32264" anchor="ctr">
                    <a:lnL>
                      <a:noFill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425">
                <a:tc>
                  <a:txBody>
                    <a:bodyPr/>
                    <a:lstStyle/>
                    <a:p>
                      <a:r>
                        <a:rPr lang="pl-PL" sz="1400">
                          <a:solidFill>
                            <a:srgbClr val="333366"/>
                          </a:solidFill>
                        </a:rPr>
                        <a:t>Lekarz</a:t>
                      </a:r>
                    </a:p>
                  </a:txBody>
                  <a:tcPr marL="32264" marR="32264" marT="32264" marB="3226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1400" dirty="0">
                          <a:solidFill>
                            <a:srgbClr val="002060"/>
                          </a:solidFill>
                        </a:rPr>
                        <a:t>21.02.2020</a:t>
                      </a:r>
                    </a:p>
                  </a:txBody>
                  <a:tcPr marL="32264" marR="32264" marT="32264" marB="32264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1400">
                          <a:solidFill>
                            <a:srgbClr val="002060"/>
                          </a:solidFill>
                        </a:rPr>
                        <a:t>Warszawa</a:t>
                      </a:r>
                    </a:p>
                  </a:txBody>
                  <a:tcPr marL="32264" marR="32264" marT="32264" marB="32264" anchor="ctr">
                    <a:lnL>
                      <a:noFill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8054">
                <a:tc>
                  <a:txBody>
                    <a:bodyPr/>
                    <a:lstStyle/>
                    <a:p>
                      <a:r>
                        <a:rPr lang="pl-PL" sz="1400">
                          <a:solidFill>
                            <a:srgbClr val="333366"/>
                          </a:solidFill>
                        </a:rPr>
                        <a:t>Programista Systemów Informatycznych</a:t>
                      </a:r>
                    </a:p>
                  </a:txBody>
                  <a:tcPr marL="32264" marR="32264" marT="32264" marB="3226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1400" dirty="0">
                          <a:solidFill>
                            <a:srgbClr val="002060"/>
                          </a:solidFill>
                        </a:rPr>
                        <a:t>20.02.2020</a:t>
                      </a:r>
                    </a:p>
                  </a:txBody>
                  <a:tcPr marL="32264" marR="32264" marT="32264" marB="32264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1400" dirty="0">
                          <a:solidFill>
                            <a:srgbClr val="002060"/>
                          </a:solidFill>
                        </a:rPr>
                        <a:t>Warszawa</a:t>
                      </a:r>
                    </a:p>
                  </a:txBody>
                  <a:tcPr marL="32264" marR="32264" marT="32264" marB="32264" anchor="ctr">
                    <a:lnL>
                      <a:noFill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8054">
                <a:tc>
                  <a:txBody>
                    <a:bodyPr/>
                    <a:lstStyle/>
                    <a:p>
                      <a:r>
                        <a:rPr lang="pl-PL" sz="1400">
                          <a:solidFill>
                            <a:srgbClr val="333366"/>
                          </a:solidFill>
                        </a:rPr>
                        <a:t>Młodszy Specjalista/Specjalista ds. Nadzoru Operacyjnego</a:t>
                      </a:r>
                    </a:p>
                  </a:txBody>
                  <a:tcPr marL="32264" marR="32264" marT="32264" marB="3226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1400" dirty="0">
                          <a:solidFill>
                            <a:srgbClr val="002060"/>
                          </a:solidFill>
                        </a:rPr>
                        <a:t>20.02.2020</a:t>
                      </a:r>
                    </a:p>
                  </a:txBody>
                  <a:tcPr marL="32264" marR="32264" marT="32264" marB="32264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1400" dirty="0">
                          <a:solidFill>
                            <a:srgbClr val="002060"/>
                          </a:solidFill>
                        </a:rPr>
                        <a:t>Warszawa</a:t>
                      </a:r>
                    </a:p>
                  </a:txBody>
                  <a:tcPr marL="32264" marR="32264" marT="32264" marB="32264" anchor="ctr">
                    <a:lnL>
                      <a:noFill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5684">
                <a:tc>
                  <a:txBody>
                    <a:bodyPr/>
                    <a:lstStyle/>
                    <a:p>
                      <a:r>
                        <a:rPr lang="pl-PL" sz="1400">
                          <a:solidFill>
                            <a:srgbClr val="333366"/>
                          </a:solidFill>
                        </a:rPr>
                        <a:t>Młodszy Elektronik/Elektronik/Specjalista ds. Urządzeń Radiolokacyjnych</a:t>
                      </a:r>
                    </a:p>
                  </a:txBody>
                  <a:tcPr marL="32264" marR="32264" marT="32264" marB="3226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1400" dirty="0">
                          <a:solidFill>
                            <a:srgbClr val="002060"/>
                          </a:solidFill>
                        </a:rPr>
                        <a:t>20.02.2020</a:t>
                      </a:r>
                    </a:p>
                  </a:txBody>
                  <a:tcPr marL="32264" marR="32264" marT="32264" marB="32264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1400" dirty="0">
                          <a:solidFill>
                            <a:srgbClr val="002060"/>
                          </a:solidFill>
                        </a:rPr>
                        <a:t>Warszawa</a:t>
                      </a:r>
                    </a:p>
                  </a:txBody>
                  <a:tcPr marL="32264" marR="32264" marT="32264" marB="32264" anchor="ctr">
                    <a:lnL>
                      <a:noFill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5684">
                <a:tc>
                  <a:txBody>
                    <a:bodyPr/>
                    <a:lstStyle/>
                    <a:p>
                      <a:r>
                        <a:rPr lang="pl-PL" sz="1400">
                          <a:solidFill>
                            <a:srgbClr val="333366"/>
                          </a:solidFill>
                        </a:rPr>
                        <a:t>Młodszy Specjalista ds. Sprzedaży, Walidacji Danych oraz Wsparcia Windykacji</a:t>
                      </a:r>
                    </a:p>
                  </a:txBody>
                  <a:tcPr marL="32264" marR="32264" marT="32264" marB="3226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1400">
                          <a:solidFill>
                            <a:srgbClr val="002060"/>
                          </a:solidFill>
                        </a:rPr>
                        <a:t>18.02.2020</a:t>
                      </a:r>
                    </a:p>
                  </a:txBody>
                  <a:tcPr marL="32264" marR="32264" marT="32264" marB="32264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1400" dirty="0">
                          <a:solidFill>
                            <a:srgbClr val="002060"/>
                          </a:solidFill>
                        </a:rPr>
                        <a:t>Warszawa</a:t>
                      </a:r>
                    </a:p>
                  </a:txBody>
                  <a:tcPr marL="32264" marR="32264" marT="32264" marB="32264" anchor="ctr">
                    <a:lnL>
                      <a:noFill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5684">
                <a:tc>
                  <a:txBody>
                    <a:bodyPr/>
                    <a:lstStyle/>
                    <a:p>
                      <a:r>
                        <a:rPr lang="pl-PL" sz="1400">
                          <a:solidFill>
                            <a:srgbClr val="333366"/>
                          </a:solidFill>
                        </a:rPr>
                        <a:t>Elektronik/Specjalista ds. Urządzeń i Systemów CNS w Lublinie</a:t>
                      </a:r>
                    </a:p>
                  </a:txBody>
                  <a:tcPr marL="32264" marR="32264" marT="32264" marB="3226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1400">
                          <a:solidFill>
                            <a:srgbClr val="002060"/>
                          </a:solidFill>
                        </a:rPr>
                        <a:t>10.02.2020</a:t>
                      </a:r>
                    </a:p>
                  </a:txBody>
                  <a:tcPr marL="32264" marR="32264" marT="32264" marB="32264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1400" u="none" strike="noStrike" dirty="0">
                          <a:solidFill>
                            <a:srgbClr val="002060"/>
                          </a:solidFill>
                        </a:rPr>
                        <a:t>Lublin</a:t>
                      </a:r>
                    </a:p>
                  </a:txBody>
                  <a:tcPr marL="32264" marR="32264" marT="32264" marB="32264" anchor="ctr">
                    <a:lnL>
                      <a:noFill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42910" y="928670"/>
            <a:ext cx="7946214" cy="615553"/>
          </a:xfrm>
          <a:prstGeom prst="rect">
            <a:avLst/>
          </a:prstGeom>
          <a:solidFill>
            <a:srgbClr val="CCCCCC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000" b="1" i="0" u="none" strike="noStrike" cap="none" normalizeH="0" baseline="0" smtClean="0">
                <a:ln>
                  <a:noFill/>
                </a:ln>
                <a:solidFill>
                  <a:srgbClr val="333366"/>
                </a:solidFill>
                <a:effectLst/>
                <a:latin typeface="Arial" pitchFamily="34" charset="0"/>
                <a:cs typeface="Arial" pitchFamily="34" charset="0"/>
              </a:rPr>
              <a:t>Informacje na temat pracy w Polskiej Agencji Żeglugi Powietrznej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9236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Wędrówk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1698</TotalTime>
  <Words>362</Words>
  <Application>Microsoft Office PowerPoint</Application>
  <PresentationFormat>Pokaz na ekranie (4:3)</PresentationFormat>
  <Paragraphs>105</Paragraphs>
  <Slides>14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5" baseType="lpstr">
      <vt:lpstr>Motyw pakietu Office</vt:lpstr>
      <vt:lpstr>Slajd 1</vt:lpstr>
      <vt:lpstr>Slajd 2</vt:lpstr>
      <vt:lpstr>TECHNIK LOTNISKOWYCH SŁUŻB OPERACYJNYCH</vt:lpstr>
      <vt:lpstr>Slajd 4</vt:lpstr>
      <vt:lpstr>Slajd 5</vt:lpstr>
      <vt:lpstr>Obsługa naziemna to:</vt:lpstr>
      <vt:lpstr>Tutaj poznasz między innymi:</vt:lpstr>
      <vt:lpstr>Dokowanie statków powietrznych na płycie lotniskowej</vt:lpstr>
      <vt:lpstr>Poznasz  oświetlenie lotniskowe portów lotniczych</vt:lpstr>
      <vt:lpstr>Możliwe obszary zatrudnienia</vt:lpstr>
      <vt:lpstr>Slajd 11</vt:lpstr>
      <vt:lpstr>Slajd 12</vt:lpstr>
      <vt:lpstr>Slajd 13</vt:lpstr>
      <vt:lpstr>Slajd 14</vt:lpstr>
    </vt:vector>
  </TitlesOfParts>
  <Company>Sil-art Rycho444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Kowalski Ryszard</dc:creator>
  <cp:lastModifiedBy>dom</cp:lastModifiedBy>
  <cp:revision>166</cp:revision>
  <dcterms:created xsi:type="dcterms:W3CDTF">2018-11-29T20:11:52Z</dcterms:created>
  <dcterms:modified xsi:type="dcterms:W3CDTF">2020-03-30T10:31:40Z</dcterms:modified>
</cp:coreProperties>
</file>