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image" Target="../media/image24.jpeg"/><Relationship Id="rId5" Type="http://schemas.openxmlformats.org/officeDocument/2006/relationships/image" Target="../media/image28.jpg"/><Relationship Id="rId4" Type="http://schemas.openxmlformats.org/officeDocument/2006/relationships/image" Target="../media/image27.jpe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image" Target="../media/image24.jpeg"/><Relationship Id="rId5" Type="http://schemas.openxmlformats.org/officeDocument/2006/relationships/image" Target="../media/image28.jpg"/><Relationship Id="rId4" Type="http://schemas.openxmlformats.org/officeDocument/2006/relationships/image" Target="../media/image27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3541A71-E048-4831-B170-9CF7C3EF5E92}" type="doc">
      <dgm:prSet loTypeId="urn:microsoft.com/office/officeart/2005/8/layout/chevron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l-PL"/>
        </a:p>
      </dgm:t>
    </dgm:pt>
    <dgm:pt modelId="{467E0F31-80DD-4333-938F-4CE4FE63C324}">
      <dgm:prSet phldrT="[Tekst]" custT="1"/>
      <dgm:spPr/>
      <dgm:t>
        <a:bodyPr/>
        <a:lstStyle/>
        <a:p>
          <a:r>
            <a:rPr lang="pl-PL" sz="2400" b="1" dirty="0" smtClean="0">
              <a:solidFill>
                <a:schemeClr val="tx1"/>
              </a:solidFill>
            </a:rPr>
            <a:t>Nauczane języki obce</a:t>
          </a:r>
          <a:endParaRPr lang="pl-PL" sz="2400" dirty="0">
            <a:solidFill>
              <a:schemeClr val="tx1"/>
            </a:solidFill>
          </a:endParaRPr>
        </a:p>
      </dgm:t>
    </dgm:pt>
    <dgm:pt modelId="{C97B84D7-7F83-49D4-88A0-21692CA27B7D}" type="parTrans" cxnId="{C13A490F-E55B-4F4B-900C-41F6B16D5E9B}">
      <dgm:prSet/>
      <dgm:spPr/>
      <dgm:t>
        <a:bodyPr/>
        <a:lstStyle/>
        <a:p>
          <a:endParaRPr lang="pl-PL"/>
        </a:p>
      </dgm:t>
    </dgm:pt>
    <dgm:pt modelId="{A125A934-CA94-49D6-A436-B5DC3132684E}" type="sibTrans" cxnId="{C13A490F-E55B-4F4B-900C-41F6B16D5E9B}">
      <dgm:prSet/>
      <dgm:spPr/>
      <dgm:t>
        <a:bodyPr/>
        <a:lstStyle/>
        <a:p>
          <a:endParaRPr lang="pl-PL"/>
        </a:p>
      </dgm:t>
    </dgm:pt>
    <dgm:pt modelId="{D476D571-9410-41C4-ABEE-F6ED05D5AC6C}">
      <dgm:prSet phldrT="[Tekst]" custT="1"/>
      <dgm:spPr/>
      <dgm:t>
        <a:bodyPr/>
        <a:lstStyle/>
        <a:p>
          <a:r>
            <a:rPr lang="pl-PL" sz="2000" b="1" dirty="0" smtClean="0"/>
            <a:t>Język angielski</a:t>
          </a:r>
          <a:endParaRPr lang="pl-PL" sz="2000" dirty="0"/>
        </a:p>
      </dgm:t>
    </dgm:pt>
    <dgm:pt modelId="{E4C5E617-733A-433E-8FF1-AA216AB29C64}" type="parTrans" cxnId="{91620DDB-F70D-4D76-8500-5E7EFAF78375}">
      <dgm:prSet/>
      <dgm:spPr/>
      <dgm:t>
        <a:bodyPr/>
        <a:lstStyle/>
        <a:p>
          <a:endParaRPr lang="pl-PL"/>
        </a:p>
      </dgm:t>
    </dgm:pt>
    <dgm:pt modelId="{864DBC6C-6579-4BE9-8BC9-24EF92906267}" type="sibTrans" cxnId="{91620DDB-F70D-4D76-8500-5E7EFAF78375}">
      <dgm:prSet/>
      <dgm:spPr/>
      <dgm:t>
        <a:bodyPr/>
        <a:lstStyle/>
        <a:p>
          <a:endParaRPr lang="pl-PL"/>
        </a:p>
      </dgm:t>
    </dgm:pt>
    <dgm:pt modelId="{249C0184-A644-4BC8-8591-33466E1F922E}">
      <dgm:prSet phldrT="[Tekst]" custT="1"/>
      <dgm:spPr/>
      <dgm:t>
        <a:bodyPr/>
        <a:lstStyle/>
        <a:p>
          <a:r>
            <a:rPr lang="pl-PL" sz="2000" b="1" dirty="0" smtClean="0"/>
            <a:t>Język niemiecki</a:t>
          </a:r>
          <a:endParaRPr lang="pl-PL" sz="2000" dirty="0"/>
        </a:p>
      </dgm:t>
    </dgm:pt>
    <dgm:pt modelId="{920C3993-6325-4D84-8F18-3AB542BA462F}" type="parTrans" cxnId="{B467B2B6-5FE3-4978-82A2-66F95C804405}">
      <dgm:prSet/>
      <dgm:spPr/>
      <dgm:t>
        <a:bodyPr/>
        <a:lstStyle/>
        <a:p>
          <a:endParaRPr lang="pl-PL"/>
        </a:p>
      </dgm:t>
    </dgm:pt>
    <dgm:pt modelId="{AB97AA49-0A86-4E5A-AE4B-CAFC588B6835}" type="sibTrans" cxnId="{B467B2B6-5FE3-4978-82A2-66F95C804405}">
      <dgm:prSet/>
      <dgm:spPr/>
      <dgm:t>
        <a:bodyPr/>
        <a:lstStyle/>
        <a:p>
          <a:endParaRPr lang="pl-PL"/>
        </a:p>
      </dgm:t>
    </dgm:pt>
    <dgm:pt modelId="{D370C7CF-B7E8-4C65-B860-C56A242AA3A1}">
      <dgm:prSet phldrT="[Tekst]" custT="1"/>
      <dgm:spPr/>
      <dgm:t>
        <a:bodyPr/>
        <a:lstStyle/>
        <a:p>
          <a:r>
            <a:rPr lang="pl-PL" sz="2200" b="1" dirty="0" smtClean="0">
              <a:solidFill>
                <a:schemeClr val="tx1"/>
              </a:solidFill>
            </a:rPr>
            <a:t>Przedmiot realizowany w zakresie rozszerzonym</a:t>
          </a:r>
          <a:endParaRPr lang="pl-PL" sz="2200" b="1" dirty="0">
            <a:solidFill>
              <a:schemeClr val="tx1"/>
            </a:solidFill>
          </a:endParaRPr>
        </a:p>
      </dgm:t>
    </dgm:pt>
    <dgm:pt modelId="{36CA9A1B-4018-44F5-85FC-D2D38B4D0548}" type="parTrans" cxnId="{78204B5A-3037-464C-9F53-017C6CA7B4B7}">
      <dgm:prSet/>
      <dgm:spPr/>
      <dgm:t>
        <a:bodyPr/>
        <a:lstStyle/>
        <a:p>
          <a:endParaRPr lang="pl-PL"/>
        </a:p>
      </dgm:t>
    </dgm:pt>
    <dgm:pt modelId="{6C57F2D3-C190-4621-96B7-3406D5EE1AB3}" type="sibTrans" cxnId="{78204B5A-3037-464C-9F53-017C6CA7B4B7}">
      <dgm:prSet/>
      <dgm:spPr/>
      <dgm:t>
        <a:bodyPr/>
        <a:lstStyle/>
        <a:p>
          <a:endParaRPr lang="pl-PL"/>
        </a:p>
      </dgm:t>
    </dgm:pt>
    <dgm:pt modelId="{17E1A490-CB8A-406E-974A-CBB9E3A1D797}">
      <dgm:prSet phldrT="[Tekst]" custT="1"/>
      <dgm:spPr/>
      <dgm:t>
        <a:bodyPr/>
        <a:lstStyle/>
        <a:p>
          <a:r>
            <a:rPr lang="pl-PL" sz="2400" b="1" dirty="0" smtClean="0"/>
            <a:t>Język angielski</a:t>
          </a:r>
          <a:endParaRPr lang="pl-PL" sz="2400" b="1" dirty="0"/>
        </a:p>
      </dgm:t>
    </dgm:pt>
    <dgm:pt modelId="{371BAAFC-12AC-464A-81BF-43C706CB0A91}" type="parTrans" cxnId="{6ECC6F4D-1AE1-4241-A943-EEAED2824B44}">
      <dgm:prSet/>
      <dgm:spPr/>
      <dgm:t>
        <a:bodyPr/>
        <a:lstStyle/>
        <a:p>
          <a:endParaRPr lang="pl-PL"/>
        </a:p>
      </dgm:t>
    </dgm:pt>
    <dgm:pt modelId="{C6AD5048-75C8-4DDF-B516-22A8631C36C5}" type="sibTrans" cxnId="{6ECC6F4D-1AE1-4241-A943-EEAED2824B44}">
      <dgm:prSet/>
      <dgm:spPr/>
      <dgm:t>
        <a:bodyPr/>
        <a:lstStyle/>
        <a:p>
          <a:endParaRPr lang="pl-PL"/>
        </a:p>
      </dgm:t>
    </dgm:pt>
    <dgm:pt modelId="{50A3AC19-9613-4F7A-9FAA-ADA00F799E34}" type="pres">
      <dgm:prSet presAssocID="{03541A71-E048-4831-B170-9CF7C3EF5E92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pl-PL"/>
        </a:p>
      </dgm:t>
    </dgm:pt>
    <dgm:pt modelId="{D07E4EDC-8350-493C-B175-C161D9B99C56}" type="pres">
      <dgm:prSet presAssocID="{467E0F31-80DD-4333-938F-4CE4FE63C324}" presName="composite" presStyleCnt="0"/>
      <dgm:spPr/>
    </dgm:pt>
    <dgm:pt modelId="{BB010599-B44D-456B-8946-D39F5CCC3C4A}" type="pres">
      <dgm:prSet presAssocID="{467E0F31-80DD-4333-938F-4CE4FE63C324}" presName="parentText" presStyleLbl="alignNode1" presStyleIdx="0" presStyleCnt="2" custScaleX="163791">
        <dgm:presLayoutVars>
          <dgm:chMax val="1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2DBCF14C-4B33-4E49-9D4A-C78BAE6DC778}" type="pres">
      <dgm:prSet presAssocID="{467E0F31-80DD-4333-938F-4CE4FE63C324}" presName="descendantText" presStyleLbl="alignAcc1" presStyleIdx="0" presStyleCnt="2" custScaleX="74520" custLinFactNeighborX="15925" custLinFactNeighborY="-154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C0F49622-5229-4727-9F7C-5032434F76B5}" type="pres">
      <dgm:prSet presAssocID="{A125A934-CA94-49D6-A436-B5DC3132684E}" presName="sp" presStyleCnt="0"/>
      <dgm:spPr/>
    </dgm:pt>
    <dgm:pt modelId="{F166DCDD-0696-4587-A666-9EA654607A69}" type="pres">
      <dgm:prSet presAssocID="{D370C7CF-B7E8-4C65-B860-C56A242AA3A1}" presName="composite" presStyleCnt="0"/>
      <dgm:spPr/>
    </dgm:pt>
    <dgm:pt modelId="{E02CEAA0-1F0A-4A2B-874E-A106522586C9}" type="pres">
      <dgm:prSet presAssocID="{D370C7CF-B7E8-4C65-B860-C56A242AA3A1}" presName="parentText" presStyleLbl="alignNode1" presStyleIdx="1" presStyleCnt="2" custScaleX="165248">
        <dgm:presLayoutVars>
          <dgm:chMax val="1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76314AF5-1ABD-43ED-9012-55EF11BF6F20}" type="pres">
      <dgm:prSet presAssocID="{D370C7CF-B7E8-4C65-B860-C56A242AA3A1}" presName="descendantText" presStyleLbl="alignAcc1" presStyleIdx="1" presStyleCnt="2" custScaleX="68451" custScaleY="100000" custLinFactNeighborX="-2865" custLinFactNeighborY="-10079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</dgm:ptLst>
  <dgm:cxnLst>
    <dgm:cxn modelId="{C13A490F-E55B-4F4B-900C-41F6B16D5E9B}" srcId="{03541A71-E048-4831-B170-9CF7C3EF5E92}" destId="{467E0F31-80DD-4333-938F-4CE4FE63C324}" srcOrd="0" destOrd="0" parTransId="{C97B84D7-7F83-49D4-88A0-21692CA27B7D}" sibTransId="{A125A934-CA94-49D6-A436-B5DC3132684E}"/>
    <dgm:cxn modelId="{1D952C96-7532-4100-929A-48311C401E79}" type="presOf" srcId="{249C0184-A644-4BC8-8591-33466E1F922E}" destId="{2DBCF14C-4B33-4E49-9D4A-C78BAE6DC778}" srcOrd="0" destOrd="1" presId="urn:microsoft.com/office/officeart/2005/8/layout/chevron2"/>
    <dgm:cxn modelId="{2CCD5296-4B8C-4286-8758-328A6A422044}" type="presOf" srcId="{03541A71-E048-4831-B170-9CF7C3EF5E92}" destId="{50A3AC19-9613-4F7A-9FAA-ADA00F799E34}" srcOrd="0" destOrd="0" presId="urn:microsoft.com/office/officeart/2005/8/layout/chevron2"/>
    <dgm:cxn modelId="{6ECC6F4D-1AE1-4241-A943-EEAED2824B44}" srcId="{D370C7CF-B7E8-4C65-B860-C56A242AA3A1}" destId="{17E1A490-CB8A-406E-974A-CBB9E3A1D797}" srcOrd="0" destOrd="0" parTransId="{371BAAFC-12AC-464A-81BF-43C706CB0A91}" sibTransId="{C6AD5048-75C8-4DDF-B516-22A8631C36C5}"/>
    <dgm:cxn modelId="{12464FCF-82DA-4A2D-819E-36C5D32665C1}" type="presOf" srcId="{17E1A490-CB8A-406E-974A-CBB9E3A1D797}" destId="{76314AF5-1ABD-43ED-9012-55EF11BF6F20}" srcOrd="0" destOrd="0" presId="urn:microsoft.com/office/officeart/2005/8/layout/chevron2"/>
    <dgm:cxn modelId="{78204B5A-3037-464C-9F53-017C6CA7B4B7}" srcId="{03541A71-E048-4831-B170-9CF7C3EF5E92}" destId="{D370C7CF-B7E8-4C65-B860-C56A242AA3A1}" srcOrd="1" destOrd="0" parTransId="{36CA9A1B-4018-44F5-85FC-D2D38B4D0548}" sibTransId="{6C57F2D3-C190-4621-96B7-3406D5EE1AB3}"/>
    <dgm:cxn modelId="{B467B2B6-5FE3-4978-82A2-66F95C804405}" srcId="{467E0F31-80DD-4333-938F-4CE4FE63C324}" destId="{249C0184-A644-4BC8-8591-33466E1F922E}" srcOrd="1" destOrd="0" parTransId="{920C3993-6325-4D84-8F18-3AB542BA462F}" sibTransId="{AB97AA49-0A86-4E5A-AE4B-CAFC588B6835}"/>
    <dgm:cxn modelId="{91620DDB-F70D-4D76-8500-5E7EFAF78375}" srcId="{467E0F31-80DD-4333-938F-4CE4FE63C324}" destId="{D476D571-9410-41C4-ABEE-F6ED05D5AC6C}" srcOrd="0" destOrd="0" parTransId="{E4C5E617-733A-433E-8FF1-AA216AB29C64}" sibTransId="{864DBC6C-6579-4BE9-8BC9-24EF92906267}"/>
    <dgm:cxn modelId="{CF9E2646-330C-454C-9B3C-EC582FB31E4D}" type="presOf" srcId="{D476D571-9410-41C4-ABEE-F6ED05D5AC6C}" destId="{2DBCF14C-4B33-4E49-9D4A-C78BAE6DC778}" srcOrd="0" destOrd="0" presId="urn:microsoft.com/office/officeart/2005/8/layout/chevron2"/>
    <dgm:cxn modelId="{A88326DC-0CC6-4EB4-A305-F5C18BB17CAC}" type="presOf" srcId="{467E0F31-80DD-4333-938F-4CE4FE63C324}" destId="{BB010599-B44D-456B-8946-D39F5CCC3C4A}" srcOrd="0" destOrd="0" presId="urn:microsoft.com/office/officeart/2005/8/layout/chevron2"/>
    <dgm:cxn modelId="{735CD19C-4817-4657-996E-F537C499196B}" type="presOf" srcId="{D370C7CF-B7E8-4C65-B860-C56A242AA3A1}" destId="{E02CEAA0-1F0A-4A2B-874E-A106522586C9}" srcOrd="0" destOrd="0" presId="urn:microsoft.com/office/officeart/2005/8/layout/chevron2"/>
    <dgm:cxn modelId="{0544C43E-9954-4DCF-9F79-3A676B4FD11A}" type="presParOf" srcId="{50A3AC19-9613-4F7A-9FAA-ADA00F799E34}" destId="{D07E4EDC-8350-493C-B175-C161D9B99C56}" srcOrd="0" destOrd="0" presId="urn:microsoft.com/office/officeart/2005/8/layout/chevron2"/>
    <dgm:cxn modelId="{AEE62587-6615-41E4-962C-8F0DB3A9C654}" type="presParOf" srcId="{D07E4EDC-8350-493C-B175-C161D9B99C56}" destId="{BB010599-B44D-456B-8946-D39F5CCC3C4A}" srcOrd="0" destOrd="0" presId="urn:microsoft.com/office/officeart/2005/8/layout/chevron2"/>
    <dgm:cxn modelId="{8C4BA354-E0DE-44CC-9CD0-640D024A77D8}" type="presParOf" srcId="{D07E4EDC-8350-493C-B175-C161D9B99C56}" destId="{2DBCF14C-4B33-4E49-9D4A-C78BAE6DC778}" srcOrd="1" destOrd="0" presId="urn:microsoft.com/office/officeart/2005/8/layout/chevron2"/>
    <dgm:cxn modelId="{C2F1E33C-B19D-4BD0-AEF1-BB5A6CD305DF}" type="presParOf" srcId="{50A3AC19-9613-4F7A-9FAA-ADA00F799E34}" destId="{C0F49622-5229-4727-9F7C-5032434F76B5}" srcOrd="1" destOrd="0" presId="urn:microsoft.com/office/officeart/2005/8/layout/chevron2"/>
    <dgm:cxn modelId="{C0C58687-6381-446A-AD81-F458B2DD69A3}" type="presParOf" srcId="{50A3AC19-9613-4F7A-9FAA-ADA00F799E34}" destId="{F166DCDD-0696-4587-A666-9EA654607A69}" srcOrd="2" destOrd="0" presId="urn:microsoft.com/office/officeart/2005/8/layout/chevron2"/>
    <dgm:cxn modelId="{53EBDC8E-2073-4606-A3BF-34B8450B5184}" type="presParOf" srcId="{F166DCDD-0696-4587-A666-9EA654607A69}" destId="{E02CEAA0-1F0A-4A2B-874E-A106522586C9}" srcOrd="0" destOrd="0" presId="urn:microsoft.com/office/officeart/2005/8/layout/chevron2"/>
    <dgm:cxn modelId="{267944A5-4669-438F-816C-D442340063BA}" type="presParOf" srcId="{F166DCDD-0696-4587-A666-9EA654607A69}" destId="{76314AF5-1ABD-43ED-9012-55EF11BF6F20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E4893AE-2A75-4CF8-9CDD-3EB1F3012197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l-PL"/>
        </a:p>
      </dgm:t>
    </dgm:pt>
    <dgm:pt modelId="{2A8A17F0-4C93-41AE-9CDB-0430B1E73770}">
      <dgm:prSet phldrT="[Tekst]" custT="1"/>
      <dgm:spPr/>
      <dgm:t>
        <a:bodyPr/>
        <a:lstStyle/>
        <a:p>
          <a:r>
            <a:rPr lang="pl-PL" sz="2800" b="1" dirty="0" smtClean="0">
              <a:latin typeface="AR BLANCA" pitchFamily="2" charset="0"/>
            </a:rPr>
            <a:t>punkty sprzedaży detalicznej</a:t>
          </a:r>
          <a:endParaRPr lang="pl-PL" sz="2800" dirty="0">
            <a:latin typeface="AR BLANCA" pitchFamily="2" charset="0"/>
          </a:endParaRPr>
        </a:p>
      </dgm:t>
    </dgm:pt>
    <dgm:pt modelId="{34D57F7A-EC66-4EA3-A40D-E44CBC475C6A}" type="parTrans" cxnId="{08C3A9C1-47D2-46E7-85B4-52B23180F973}">
      <dgm:prSet/>
      <dgm:spPr/>
      <dgm:t>
        <a:bodyPr/>
        <a:lstStyle/>
        <a:p>
          <a:endParaRPr lang="pl-PL"/>
        </a:p>
      </dgm:t>
    </dgm:pt>
    <dgm:pt modelId="{381440F2-8BA3-499B-AF05-CF045FF1CC9A}" type="sibTrans" cxnId="{08C3A9C1-47D2-46E7-85B4-52B23180F973}">
      <dgm:prSet/>
      <dgm:spPr/>
      <dgm:t>
        <a:bodyPr/>
        <a:lstStyle/>
        <a:p>
          <a:endParaRPr lang="pl-PL"/>
        </a:p>
      </dgm:t>
    </dgm:pt>
    <dgm:pt modelId="{5FA091EE-5E11-4E7D-B90F-6806424FC16C}">
      <dgm:prSet phldrT="[Tekst]" custT="1"/>
      <dgm:spPr/>
      <dgm:t>
        <a:bodyPr/>
        <a:lstStyle/>
        <a:p>
          <a:r>
            <a:rPr lang="pl-PL" sz="2000" b="1" dirty="0" smtClean="0">
              <a:latin typeface="Algerian" pitchFamily="82" charset="0"/>
            </a:rPr>
            <a:t>hurtownie i magazyny</a:t>
          </a:r>
          <a:endParaRPr lang="pl-PL" sz="2000" dirty="0">
            <a:latin typeface="Algerian" pitchFamily="82" charset="0"/>
          </a:endParaRPr>
        </a:p>
      </dgm:t>
    </dgm:pt>
    <dgm:pt modelId="{1B23A01B-37CB-448B-9E32-EB1DC2B6B8FD}" type="parTrans" cxnId="{1D69DDAE-A22E-4D33-9730-548C242AC823}">
      <dgm:prSet/>
      <dgm:spPr/>
      <dgm:t>
        <a:bodyPr/>
        <a:lstStyle/>
        <a:p>
          <a:endParaRPr lang="pl-PL"/>
        </a:p>
      </dgm:t>
    </dgm:pt>
    <dgm:pt modelId="{F4BDD88C-5753-49D4-8911-F60982F2B498}" type="sibTrans" cxnId="{1D69DDAE-A22E-4D33-9730-548C242AC823}">
      <dgm:prSet/>
      <dgm:spPr/>
      <dgm:t>
        <a:bodyPr/>
        <a:lstStyle/>
        <a:p>
          <a:endParaRPr lang="pl-PL"/>
        </a:p>
      </dgm:t>
    </dgm:pt>
    <dgm:pt modelId="{65385440-CE5A-42D9-8F7B-165FFE644C05}">
      <dgm:prSet phldrT="[Tekst]"/>
      <dgm:spPr/>
      <dgm:t>
        <a:bodyPr/>
        <a:lstStyle/>
        <a:p>
          <a:r>
            <a:rPr lang="pl-PL" dirty="0" smtClean="0">
              <a:latin typeface="Algerian" pitchFamily="82" charset="0"/>
            </a:rPr>
            <a:t>agencje reklamowe lub marketingowe</a:t>
          </a:r>
          <a:endParaRPr lang="pl-PL" dirty="0">
            <a:latin typeface="Algerian" pitchFamily="82" charset="0"/>
          </a:endParaRPr>
        </a:p>
      </dgm:t>
    </dgm:pt>
    <dgm:pt modelId="{4B592279-3FC0-439A-B840-9616EEE18068}" type="parTrans" cxnId="{C239CF28-B351-4726-BD59-9F452A497F70}">
      <dgm:prSet/>
      <dgm:spPr/>
      <dgm:t>
        <a:bodyPr/>
        <a:lstStyle/>
        <a:p>
          <a:endParaRPr lang="pl-PL"/>
        </a:p>
      </dgm:t>
    </dgm:pt>
    <dgm:pt modelId="{80243A8E-960B-4687-AC6A-FCDA50D8DEE3}" type="sibTrans" cxnId="{C239CF28-B351-4726-BD59-9F452A497F70}">
      <dgm:prSet/>
      <dgm:spPr/>
      <dgm:t>
        <a:bodyPr/>
        <a:lstStyle/>
        <a:p>
          <a:endParaRPr lang="pl-PL"/>
        </a:p>
      </dgm:t>
    </dgm:pt>
    <dgm:pt modelId="{7C7704CC-8300-4B58-843C-553DADFB736E}">
      <dgm:prSet custT="1"/>
      <dgm:spPr/>
      <dgm:t>
        <a:bodyPr/>
        <a:lstStyle/>
        <a:p>
          <a:r>
            <a:rPr lang="pl-PL" sz="2400" dirty="0" smtClean="0">
              <a:latin typeface="AR JULIAN" pitchFamily="2" charset="0"/>
            </a:rPr>
            <a:t>działy handlu i marketingu</a:t>
          </a:r>
          <a:endParaRPr lang="pl-PL" sz="2400" b="1" dirty="0">
            <a:latin typeface="AR JULIAN" pitchFamily="2" charset="0"/>
          </a:endParaRPr>
        </a:p>
      </dgm:t>
    </dgm:pt>
    <dgm:pt modelId="{A0CD3B70-B891-4EBA-BD09-44D6E702E1E6}" type="parTrans" cxnId="{7DA8AEA1-903C-4847-90AF-AF3D19A27F93}">
      <dgm:prSet/>
      <dgm:spPr/>
      <dgm:t>
        <a:bodyPr/>
        <a:lstStyle/>
        <a:p>
          <a:endParaRPr lang="pl-PL"/>
        </a:p>
      </dgm:t>
    </dgm:pt>
    <dgm:pt modelId="{FB81F19D-73E3-4974-88D8-2EACF888039C}" type="sibTrans" cxnId="{7DA8AEA1-903C-4847-90AF-AF3D19A27F93}">
      <dgm:prSet/>
      <dgm:spPr/>
      <dgm:t>
        <a:bodyPr/>
        <a:lstStyle/>
        <a:p>
          <a:endParaRPr lang="pl-PL"/>
        </a:p>
      </dgm:t>
    </dgm:pt>
    <dgm:pt modelId="{FC4F8E6E-88A9-4841-8AB2-1DD58C5B2C03}">
      <dgm:prSet/>
      <dgm:spPr/>
      <dgm:t>
        <a:bodyPr/>
        <a:lstStyle/>
        <a:p>
          <a:r>
            <a:rPr lang="pl-PL" b="1" dirty="0" smtClean="0">
              <a:latin typeface="Castellar" pitchFamily="18" charset="0"/>
            </a:rPr>
            <a:t>własna firma handlowa</a:t>
          </a:r>
          <a:endParaRPr lang="pl-PL" b="1" dirty="0">
            <a:latin typeface="Castellar" pitchFamily="18" charset="0"/>
          </a:endParaRPr>
        </a:p>
      </dgm:t>
    </dgm:pt>
    <dgm:pt modelId="{64568E8C-89CC-4B71-8779-790D21143BAB}" type="parTrans" cxnId="{4DEE6576-A8DF-4B8A-A5F8-E7F003865645}">
      <dgm:prSet/>
      <dgm:spPr/>
      <dgm:t>
        <a:bodyPr/>
        <a:lstStyle/>
        <a:p>
          <a:endParaRPr lang="pl-PL"/>
        </a:p>
      </dgm:t>
    </dgm:pt>
    <dgm:pt modelId="{B23F5866-A2B3-483C-82C9-464AE6FB8D6C}" type="sibTrans" cxnId="{4DEE6576-A8DF-4B8A-A5F8-E7F003865645}">
      <dgm:prSet/>
      <dgm:spPr/>
      <dgm:t>
        <a:bodyPr/>
        <a:lstStyle/>
        <a:p>
          <a:endParaRPr lang="pl-PL"/>
        </a:p>
      </dgm:t>
    </dgm:pt>
    <dgm:pt modelId="{92080E0B-5452-4FF6-B040-62FF4BD42BAA}" type="pres">
      <dgm:prSet presAssocID="{7E4893AE-2A75-4CF8-9CDD-3EB1F3012197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pl-PL"/>
        </a:p>
      </dgm:t>
    </dgm:pt>
    <dgm:pt modelId="{170AB491-547B-4C27-911F-21D5F8D13EC3}" type="pres">
      <dgm:prSet presAssocID="{2A8A17F0-4C93-41AE-9CDB-0430B1E73770}" presName="composite" presStyleCnt="0"/>
      <dgm:spPr/>
    </dgm:pt>
    <dgm:pt modelId="{5614B067-0DC5-4E17-AF80-5FDFE5CC9B33}" type="pres">
      <dgm:prSet presAssocID="{2A8A17F0-4C93-41AE-9CDB-0430B1E73770}" presName="imgShp" presStyleLbl="fgImgPlace1" presStyleIdx="0" presStyleCnt="5" custScaleX="164978" custScaleY="115350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</dgm:spPr>
    </dgm:pt>
    <dgm:pt modelId="{837D4863-00E7-42BB-8CCD-267DE83786DC}" type="pres">
      <dgm:prSet presAssocID="{2A8A17F0-4C93-41AE-9CDB-0430B1E73770}" presName="txShp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646181C2-4127-4043-AE1C-C04319E22E28}" type="pres">
      <dgm:prSet presAssocID="{381440F2-8BA3-499B-AF05-CF045FF1CC9A}" presName="spacing" presStyleCnt="0"/>
      <dgm:spPr/>
    </dgm:pt>
    <dgm:pt modelId="{77C57951-486F-467C-90D4-1D8F1A2C9A67}" type="pres">
      <dgm:prSet presAssocID="{5FA091EE-5E11-4E7D-B90F-6806424FC16C}" presName="composite" presStyleCnt="0"/>
      <dgm:spPr/>
    </dgm:pt>
    <dgm:pt modelId="{D1AD98A7-34A9-46C8-85C8-352C3537EAA0}" type="pres">
      <dgm:prSet presAssocID="{5FA091EE-5E11-4E7D-B90F-6806424FC16C}" presName="imgShp" presStyleLbl="fgImgPlace1" presStyleIdx="1" presStyleCnt="5" custScaleX="163152" custScaleY="129919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</dgm:spPr>
    </dgm:pt>
    <dgm:pt modelId="{7E252B0C-AC6D-4E9B-AEFF-19BE48A0E716}" type="pres">
      <dgm:prSet presAssocID="{5FA091EE-5E11-4E7D-B90F-6806424FC16C}" presName="txShp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79A0C9E7-D322-420C-94BA-0EBB1F6CAC60}" type="pres">
      <dgm:prSet presAssocID="{F4BDD88C-5753-49D4-8911-F60982F2B498}" presName="spacing" presStyleCnt="0"/>
      <dgm:spPr/>
    </dgm:pt>
    <dgm:pt modelId="{F6F3B875-7719-4E2C-97F2-D206C8208055}" type="pres">
      <dgm:prSet presAssocID="{65385440-CE5A-42D9-8F7B-165FFE644C05}" presName="composite" presStyleCnt="0"/>
      <dgm:spPr/>
    </dgm:pt>
    <dgm:pt modelId="{198F4CB1-B255-440B-8628-D61724DB54FD}" type="pres">
      <dgm:prSet presAssocID="{65385440-CE5A-42D9-8F7B-165FFE644C05}" presName="imgShp" presStyleLbl="fgImgPlace1" presStyleIdx="2" presStyleCnt="5" custScaleX="160457" custScaleY="13036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4000" r="-34000"/>
          </a:stretch>
        </a:blipFill>
      </dgm:spPr>
    </dgm:pt>
    <dgm:pt modelId="{345CE989-7351-496C-89E5-A0032087F896}" type="pres">
      <dgm:prSet presAssocID="{65385440-CE5A-42D9-8F7B-165FFE644C05}" presName="txShp" presStyleLbl="node1" presStyleIdx="2" presStyleCnt="5" custScaleX="99252" custLinFactNeighborX="1548" custLinFactNeighborY="-5326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DB9B5286-FE79-4A7B-A9C0-B412E94306FB}" type="pres">
      <dgm:prSet presAssocID="{80243A8E-960B-4687-AC6A-FCDA50D8DEE3}" presName="spacing" presStyleCnt="0"/>
      <dgm:spPr/>
    </dgm:pt>
    <dgm:pt modelId="{F003BD45-F22D-41BD-B0CF-F8B84A2EFDC7}" type="pres">
      <dgm:prSet presAssocID="{7C7704CC-8300-4B58-843C-553DADFB736E}" presName="composite" presStyleCnt="0"/>
      <dgm:spPr/>
    </dgm:pt>
    <dgm:pt modelId="{184A9A2F-C167-463A-8BC6-9326BC97FDF5}" type="pres">
      <dgm:prSet presAssocID="{7C7704CC-8300-4B58-843C-553DADFB736E}" presName="imgShp" presStyleLbl="fgImgPlace1" presStyleIdx="3" presStyleCnt="5" custScaleX="166316" custScaleY="122554"/>
      <dgm:spPr>
        <a:blipFill>
          <a:blip xmlns:r="http://schemas.openxmlformats.org/officeDocument/2006/relationships"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9000" r="-19000"/>
          </a:stretch>
        </a:blipFill>
      </dgm:spPr>
    </dgm:pt>
    <dgm:pt modelId="{1930ED0C-7CF6-487D-97BA-2E2A1D094E23}" type="pres">
      <dgm:prSet presAssocID="{7C7704CC-8300-4B58-843C-553DADFB736E}" presName="txShp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1773E5CE-C090-4F9B-8CB3-2C7C7786DE5D}" type="pres">
      <dgm:prSet presAssocID="{FB81F19D-73E3-4974-88D8-2EACF888039C}" presName="spacing" presStyleCnt="0"/>
      <dgm:spPr/>
    </dgm:pt>
    <dgm:pt modelId="{48A1C4F9-BBCF-4579-A003-40ACFF7D778A}" type="pres">
      <dgm:prSet presAssocID="{FC4F8E6E-88A9-4841-8AB2-1DD58C5B2C03}" presName="composite" presStyleCnt="0"/>
      <dgm:spPr/>
    </dgm:pt>
    <dgm:pt modelId="{5794A3B7-5496-4BB5-814B-401CA39D9811}" type="pres">
      <dgm:prSet presAssocID="{FC4F8E6E-88A9-4841-8AB2-1DD58C5B2C03}" presName="imgShp" presStyleLbl="fgImgPlace1" presStyleIdx="4" presStyleCnt="5" custScaleX="161689" custScaleY="126208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8000" r="-28000"/>
          </a:stretch>
        </a:blipFill>
      </dgm:spPr>
    </dgm:pt>
    <dgm:pt modelId="{C80F6A40-C4D1-4E7F-9560-31213A343F9B}" type="pres">
      <dgm:prSet presAssocID="{FC4F8E6E-88A9-4841-8AB2-1DD58C5B2C03}" presName="txShp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</dgm:ptLst>
  <dgm:cxnLst>
    <dgm:cxn modelId="{7DA8AEA1-903C-4847-90AF-AF3D19A27F93}" srcId="{7E4893AE-2A75-4CF8-9CDD-3EB1F3012197}" destId="{7C7704CC-8300-4B58-843C-553DADFB736E}" srcOrd="3" destOrd="0" parTransId="{A0CD3B70-B891-4EBA-BD09-44D6E702E1E6}" sibTransId="{FB81F19D-73E3-4974-88D8-2EACF888039C}"/>
    <dgm:cxn modelId="{54368C09-C0AD-4467-8A99-314B866A3F04}" type="presOf" srcId="{7C7704CC-8300-4B58-843C-553DADFB736E}" destId="{1930ED0C-7CF6-487D-97BA-2E2A1D094E23}" srcOrd="0" destOrd="0" presId="urn:microsoft.com/office/officeart/2005/8/layout/vList3"/>
    <dgm:cxn modelId="{1D69DDAE-A22E-4D33-9730-548C242AC823}" srcId="{7E4893AE-2A75-4CF8-9CDD-3EB1F3012197}" destId="{5FA091EE-5E11-4E7D-B90F-6806424FC16C}" srcOrd="1" destOrd="0" parTransId="{1B23A01B-37CB-448B-9E32-EB1DC2B6B8FD}" sibTransId="{F4BDD88C-5753-49D4-8911-F60982F2B498}"/>
    <dgm:cxn modelId="{05B1903A-445B-4F88-B9B5-89F01B0648A0}" type="presOf" srcId="{FC4F8E6E-88A9-4841-8AB2-1DD58C5B2C03}" destId="{C80F6A40-C4D1-4E7F-9560-31213A343F9B}" srcOrd="0" destOrd="0" presId="urn:microsoft.com/office/officeart/2005/8/layout/vList3"/>
    <dgm:cxn modelId="{8D47C9E1-3CBD-4521-A2C6-8E89A1156832}" type="presOf" srcId="{2A8A17F0-4C93-41AE-9CDB-0430B1E73770}" destId="{837D4863-00E7-42BB-8CCD-267DE83786DC}" srcOrd="0" destOrd="0" presId="urn:microsoft.com/office/officeart/2005/8/layout/vList3"/>
    <dgm:cxn modelId="{08C3A9C1-47D2-46E7-85B4-52B23180F973}" srcId="{7E4893AE-2A75-4CF8-9CDD-3EB1F3012197}" destId="{2A8A17F0-4C93-41AE-9CDB-0430B1E73770}" srcOrd="0" destOrd="0" parTransId="{34D57F7A-EC66-4EA3-A40D-E44CBC475C6A}" sibTransId="{381440F2-8BA3-499B-AF05-CF045FF1CC9A}"/>
    <dgm:cxn modelId="{80673E9A-746C-4A17-B774-6DE793B8CED2}" type="presOf" srcId="{5FA091EE-5E11-4E7D-B90F-6806424FC16C}" destId="{7E252B0C-AC6D-4E9B-AEFF-19BE48A0E716}" srcOrd="0" destOrd="0" presId="urn:microsoft.com/office/officeart/2005/8/layout/vList3"/>
    <dgm:cxn modelId="{C239CF28-B351-4726-BD59-9F452A497F70}" srcId="{7E4893AE-2A75-4CF8-9CDD-3EB1F3012197}" destId="{65385440-CE5A-42D9-8F7B-165FFE644C05}" srcOrd="2" destOrd="0" parTransId="{4B592279-3FC0-439A-B840-9616EEE18068}" sibTransId="{80243A8E-960B-4687-AC6A-FCDA50D8DEE3}"/>
    <dgm:cxn modelId="{B3A1E670-BC66-419A-A59C-4CCA396D7718}" type="presOf" srcId="{7E4893AE-2A75-4CF8-9CDD-3EB1F3012197}" destId="{92080E0B-5452-4FF6-B040-62FF4BD42BAA}" srcOrd="0" destOrd="0" presId="urn:microsoft.com/office/officeart/2005/8/layout/vList3"/>
    <dgm:cxn modelId="{4DEE6576-A8DF-4B8A-A5F8-E7F003865645}" srcId="{7E4893AE-2A75-4CF8-9CDD-3EB1F3012197}" destId="{FC4F8E6E-88A9-4841-8AB2-1DD58C5B2C03}" srcOrd="4" destOrd="0" parTransId="{64568E8C-89CC-4B71-8779-790D21143BAB}" sibTransId="{B23F5866-A2B3-483C-82C9-464AE6FB8D6C}"/>
    <dgm:cxn modelId="{FE2ADB6A-AABC-426F-A7FE-50CD711474F7}" type="presOf" srcId="{65385440-CE5A-42D9-8F7B-165FFE644C05}" destId="{345CE989-7351-496C-89E5-A0032087F896}" srcOrd="0" destOrd="0" presId="urn:microsoft.com/office/officeart/2005/8/layout/vList3"/>
    <dgm:cxn modelId="{E8FAA41A-BA2D-4226-A33A-CDA75338B8A7}" type="presParOf" srcId="{92080E0B-5452-4FF6-B040-62FF4BD42BAA}" destId="{170AB491-547B-4C27-911F-21D5F8D13EC3}" srcOrd="0" destOrd="0" presId="urn:microsoft.com/office/officeart/2005/8/layout/vList3"/>
    <dgm:cxn modelId="{38056DCE-D3CD-4CEC-BFD3-B5D55D450759}" type="presParOf" srcId="{170AB491-547B-4C27-911F-21D5F8D13EC3}" destId="{5614B067-0DC5-4E17-AF80-5FDFE5CC9B33}" srcOrd="0" destOrd="0" presId="urn:microsoft.com/office/officeart/2005/8/layout/vList3"/>
    <dgm:cxn modelId="{C36B133D-E6D1-4F51-8216-FDDE0AD616E7}" type="presParOf" srcId="{170AB491-547B-4C27-911F-21D5F8D13EC3}" destId="{837D4863-00E7-42BB-8CCD-267DE83786DC}" srcOrd="1" destOrd="0" presId="urn:microsoft.com/office/officeart/2005/8/layout/vList3"/>
    <dgm:cxn modelId="{1E133E3D-CD37-4BFE-B07F-C15F583CA14D}" type="presParOf" srcId="{92080E0B-5452-4FF6-B040-62FF4BD42BAA}" destId="{646181C2-4127-4043-AE1C-C04319E22E28}" srcOrd="1" destOrd="0" presId="urn:microsoft.com/office/officeart/2005/8/layout/vList3"/>
    <dgm:cxn modelId="{20028723-9BC9-4BC4-96AA-4D31D62012D9}" type="presParOf" srcId="{92080E0B-5452-4FF6-B040-62FF4BD42BAA}" destId="{77C57951-486F-467C-90D4-1D8F1A2C9A67}" srcOrd="2" destOrd="0" presId="urn:microsoft.com/office/officeart/2005/8/layout/vList3"/>
    <dgm:cxn modelId="{3C924CB6-CA28-48FD-B60E-EB9815FEDDE0}" type="presParOf" srcId="{77C57951-486F-467C-90D4-1D8F1A2C9A67}" destId="{D1AD98A7-34A9-46C8-85C8-352C3537EAA0}" srcOrd="0" destOrd="0" presId="urn:microsoft.com/office/officeart/2005/8/layout/vList3"/>
    <dgm:cxn modelId="{AD60FAD3-1734-4588-8A25-0B34BABF73BE}" type="presParOf" srcId="{77C57951-486F-467C-90D4-1D8F1A2C9A67}" destId="{7E252B0C-AC6D-4E9B-AEFF-19BE48A0E716}" srcOrd="1" destOrd="0" presId="urn:microsoft.com/office/officeart/2005/8/layout/vList3"/>
    <dgm:cxn modelId="{41649E9C-B870-4B4E-A687-A722259DA0EE}" type="presParOf" srcId="{92080E0B-5452-4FF6-B040-62FF4BD42BAA}" destId="{79A0C9E7-D322-420C-94BA-0EBB1F6CAC60}" srcOrd="3" destOrd="0" presId="urn:microsoft.com/office/officeart/2005/8/layout/vList3"/>
    <dgm:cxn modelId="{6727BE1D-AE11-4342-9C9A-7F25B4553CB5}" type="presParOf" srcId="{92080E0B-5452-4FF6-B040-62FF4BD42BAA}" destId="{F6F3B875-7719-4E2C-97F2-D206C8208055}" srcOrd="4" destOrd="0" presId="urn:microsoft.com/office/officeart/2005/8/layout/vList3"/>
    <dgm:cxn modelId="{C5649EBF-A9F1-4F73-94C1-3FEBA0558062}" type="presParOf" srcId="{F6F3B875-7719-4E2C-97F2-D206C8208055}" destId="{198F4CB1-B255-440B-8628-D61724DB54FD}" srcOrd="0" destOrd="0" presId="urn:microsoft.com/office/officeart/2005/8/layout/vList3"/>
    <dgm:cxn modelId="{FB27BC4C-B62F-4489-99C7-5EC462B6ADE1}" type="presParOf" srcId="{F6F3B875-7719-4E2C-97F2-D206C8208055}" destId="{345CE989-7351-496C-89E5-A0032087F896}" srcOrd="1" destOrd="0" presId="urn:microsoft.com/office/officeart/2005/8/layout/vList3"/>
    <dgm:cxn modelId="{5CE3A657-7E3B-4CAD-A2BA-7E2C4F84FAC6}" type="presParOf" srcId="{92080E0B-5452-4FF6-B040-62FF4BD42BAA}" destId="{DB9B5286-FE79-4A7B-A9C0-B412E94306FB}" srcOrd="5" destOrd="0" presId="urn:microsoft.com/office/officeart/2005/8/layout/vList3"/>
    <dgm:cxn modelId="{0B778D41-1948-44D5-A4F2-DAF93A4D9571}" type="presParOf" srcId="{92080E0B-5452-4FF6-B040-62FF4BD42BAA}" destId="{F003BD45-F22D-41BD-B0CF-F8B84A2EFDC7}" srcOrd="6" destOrd="0" presId="urn:microsoft.com/office/officeart/2005/8/layout/vList3"/>
    <dgm:cxn modelId="{23FA1ED7-DF90-4E81-A908-53878735C284}" type="presParOf" srcId="{F003BD45-F22D-41BD-B0CF-F8B84A2EFDC7}" destId="{184A9A2F-C167-463A-8BC6-9326BC97FDF5}" srcOrd="0" destOrd="0" presId="urn:microsoft.com/office/officeart/2005/8/layout/vList3"/>
    <dgm:cxn modelId="{9E461240-BF42-436D-909B-0902EA49B18E}" type="presParOf" srcId="{F003BD45-F22D-41BD-B0CF-F8B84A2EFDC7}" destId="{1930ED0C-7CF6-487D-97BA-2E2A1D094E23}" srcOrd="1" destOrd="0" presId="urn:microsoft.com/office/officeart/2005/8/layout/vList3"/>
    <dgm:cxn modelId="{521822FF-FC97-4488-B7CC-454889009368}" type="presParOf" srcId="{92080E0B-5452-4FF6-B040-62FF4BD42BAA}" destId="{1773E5CE-C090-4F9B-8CB3-2C7C7786DE5D}" srcOrd="7" destOrd="0" presId="urn:microsoft.com/office/officeart/2005/8/layout/vList3"/>
    <dgm:cxn modelId="{C2D70008-138D-465A-BEE5-4F2F97846E43}" type="presParOf" srcId="{92080E0B-5452-4FF6-B040-62FF4BD42BAA}" destId="{48A1C4F9-BBCF-4579-A003-40ACFF7D778A}" srcOrd="8" destOrd="0" presId="urn:microsoft.com/office/officeart/2005/8/layout/vList3"/>
    <dgm:cxn modelId="{CA558B77-2375-4924-8D42-D0A1EC753559}" type="presParOf" srcId="{48A1C4F9-BBCF-4579-A003-40ACFF7D778A}" destId="{5794A3B7-5496-4BB5-814B-401CA39D9811}" srcOrd="0" destOrd="0" presId="urn:microsoft.com/office/officeart/2005/8/layout/vList3"/>
    <dgm:cxn modelId="{D922D700-35AB-44BF-8939-6C048DAB1B25}" type="presParOf" srcId="{48A1C4F9-BBCF-4579-A003-40ACFF7D778A}" destId="{C80F6A40-C4D1-4E7F-9560-31213A343F9B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B010599-B44D-456B-8946-D39F5CCC3C4A}">
      <dsp:nvSpPr>
        <dsp:cNvPr id="0" name=""/>
        <dsp:cNvSpPr/>
      </dsp:nvSpPr>
      <dsp:spPr>
        <a:xfrm rot="5400000">
          <a:off x="176587" y="-132848"/>
          <a:ext cx="1854417" cy="2126158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2400" b="1" kern="1200" dirty="0" smtClean="0">
              <a:solidFill>
                <a:schemeClr val="tx1"/>
              </a:solidFill>
            </a:rPr>
            <a:t>Nauczane języki obce</a:t>
          </a:r>
          <a:endParaRPr lang="pl-PL" sz="2400" kern="1200" dirty="0">
            <a:solidFill>
              <a:schemeClr val="tx1"/>
            </a:solidFill>
          </a:endParaRPr>
        </a:p>
      </dsp:txBody>
      <dsp:txXfrm rot="-5400000">
        <a:off x="40717" y="3022"/>
        <a:ext cx="2126158" cy="1854417"/>
      </dsp:txXfrm>
    </dsp:sp>
    <dsp:sp modelId="{2DBCF14C-4B33-4E49-9D4A-C78BAE6DC778}">
      <dsp:nvSpPr>
        <dsp:cNvPr id="0" name=""/>
        <dsp:cNvSpPr/>
      </dsp:nvSpPr>
      <dsp:spPr>
        <a:xfrm rot="5400000">
          <a:off x="3101356" y="-819760"/>
          <a:ext cx="1206005" cy="2847855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l-PL" sz="2000" b="1" kern="1200" dirty="0" smtClean="0"/>
            <a:t>Język angielski</a:t>
          </a:r>
          <a:endParaRPr lang="pl-PL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l-PL" sz="2000" b="1" kern="1200" dirty="0" smtClean="0"/>
            <a:t>Język niemiecki</a:t>
          </a:r>
          <a:endParaRPr lang="pl-PL" sz="2000" kern="1200" dirty="0"/>
        </a:p>
      </dsp:txBody>
      <dsp:txXfrm rot="-5400000">
        <a:off x="2280431" y="60037"/>
        <a:ext cx="2788983" cy="1088261"/>
      </dsp:txXfrm>
    </dsp:sp>
    <dsp:sp modelId="{E02CEAA0-1F0A-4A2B-874E-A106522586C9}">
      <dsp:nvSpPr>
        <dsp:cNvPr id="0" name=""/>
        <dsp:cNvSpPr/>
      </dsp:nvSpPr>
      <dsp:spPr>
        <a:xfrm rot="5400000">
          <a:off x="186044" y="1422061"/>
          <a:ext cx="1854417" cy="2145071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2200" b="1" kern="1200" dirty="0" smtClean="0">
              <a:solidFill>
                <a:schemeClr val="tx1"/>
              </a:solidFill>
            </a:rPr>
            <a:t>Przedmiot realizowany w zakresie rozszerzonym</a:t>
          </a:r>
          <a:endParaRPr lang="pl-PL" sz="2200" b="1" kern="1200" dirty="0">
            <a:solidFill>
              <a:schemeClr val="tx1"/>
            </a:solidFill>
          </a:endParaRPr>
        </a:p>
      </dsp:txBody>
      <dsp:txXfrm rot="-5400000">
        <a:off x="40717" y="1567388"/>
        <a:ext cx="2145071" cy="1854417"/>
      </dsp:txXfrm>
    </dsp:sp>
    <dsp:sp modelId="{76314AF5-1ABD-43ED-9012-55EF11BF6F20}">
      <dsp:nvSpPr>
        <dsp:cNvPr id="0" name=""/>
        <dsp:cNvSpPr/>
      </dsp:nvSpPr>
      <dsp:spPr>
        <a:xfrm rot="5400000">
          <a:off x="2814223" y="847145"/>
          <a:ext cx="1205371" cy="2402879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l-PL" sz="2400" b="1" kern="1200" dirty="0" smtClean="0"/>
            <a:t>Język angielski</a:t>
          </a:r>
          <a:endParaRPr lang="pl-PL" sz="2400" b="1" kern="1200" dirty="0"/>
        </a:p>
      </dsp:txBody>
      <dsp:txXfrm rot="-5400000">
        <a:off x="2215470" y="1504740"/>
        <a:ext cx="2344038" cy="108768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37D4863-00E7-42BB-8CCD-267DE83786DC}">
      <dsp:nvSpPr>
        <dsp:cNvPr id="0" name=""/>
        <dsp:cNvSpPr/>
      </dsp:nvSpPr>
      <dsp:spPr>
        <a:xfrm rot="10800000">
          <a:off x="1691025" y="58371"/>
          <a:ext cx="5554697" cy="707755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2101" tIns="106680" rIns="199136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2800" b="1" kern="1200" dirty="0" smtClean="0">
              <a:latin typeface="AR BLANCA" pitchFamily="2" charset="0"/>
            </a:rPr>
            <a:t>punkty sprzedaży detalicznej</a:t>
          </a:r>
          <a:endParaRPr lang="pl-PL" sz="2800" kern="1200" dirty="0">
            <a:latin typeface="AR BLANCA" pitchFamily="2" charset="0"/>
          </a:endParaRPr>
        </a:p>
      </dsp:txBody>
      <dsp:txXfrm rot="10800000">
        <a:off x="1867964" y="58371"/>
        <a:ext cx="5377758" cy="707755"/>
      </dsp:txXfrm>
    </dsp:sp>
    <dsp:sp modelId="{5614B067-0DC5-4E17-AF80-5FDFE5CC9B33}">
      <dsp:nvSpPr>
        <dsp:cNvPr id="0" name=""/>
        <dsp:cNvSpPr/>
      </dsp:nvSpPr>
      <dsp:spPr>
        <a:xfrm>
          <a:off x="1107205" y="4050"/>
          <a:ext cx="1167641" cy="816396"/>
        </a:xfrm>
        <a:prstGeom prst="ellipse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E252B0C-AC6D-4E9B-AEFF-19BE48A0E716}">
      <dsp:nvSpPr>
        <dsp:cNvPr id="0" name=""/>
        <dsp:cNvSpPr/>
      </dsp:nvSpPr>
      <dsp:spPr>
        <a:xfrm rot="10800000">
          <a:off x="1687794" y="1137594"/>
          <a:ext cx="5554697" cy="707755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2101" tIns="76200" rIns="14224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2000" b="1" kern="1200" dirty="0" smtClean="0">
              <a:latin typeface="Algerian" pitchFamily="82" charset="0"/>
            </a:rPr>
            <a:t>hurtownie i magazyny</a:t>
          </a:r>
          <a:endParaRPr lang="pl-PL" sz="2000" kern="1200" dirty="0">
            <a:latin typeface="Algerian" pitchFamily="82" charset="0"/>
          </a:endParaRPr>
        </a:p>
      </dsp:txBody>
      <dsp:txXfrm rot="10800000">
        <a:off x="1864733" y="1137594"/>
        <a:ext cx="5377758" cy="707755"/>
      </dsp:txXfrm>
    </dsp:sp>
    <dsp:sp modelId="{D1AD98A7-34A9-46C8-85C8-352C3537EAA0}">
      <dsp:nvSpPr>
        <dsp:cNvPr id="0" name=""/>
        <dsp:cNvSpPr/>
      </dsp:nvSpPr>
      <dsp:spPr>
        <a:xfrm>
          <a:off x="1110436" y="1031717"/>
          <a:ext cx="1154717" cy="919509"/>
        </a:xfrm>
        <a:prstGeom prst="ellipse">
          <a:avLst/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45CE989-7351-496C-89E5-A0032087F896}">
      <dsp:nvSpPr>
        <dsp:cNvPr id="0" name=""/>
        <dsp:cNvSpPr/>
      </dsp:nvSpPr>
      <dsp:spPr>
        <a:xfrm rot="10800000">
          <a:off x="1800174" y="2232246"/>
          <a:ext cx="5513147" cy="707755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2101" tIns="68580" rIns="128016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800" kern="1200" dirty="0" smtClean="0">
              <a:latin typeface="Algerian" pitchFamily="82" charset="0"/>
            </a:rPr>
            <a:t>agencje reklamowe lub marketingowe</a:t>
          </a:r>
          <a:endParaRPr lang="pl-PL" sz="1800" kern="1200" dirty="0">
            <a:latin typeface="Algerian" pitchFamily="82" charset="0"/>
          </a:endParaRPr>
        </a:p>
      </dsp:txBody>
      <dsp:txXfrm rot="10800000">
        <a:off x="1977113" y="2232246"/>
        <a:ext cx="5336208" cy="707755"/>
      </dsp:txXfrm>
    </dsp:sp>
    <dsp:sp modelId="{198F4CB1-B255-440B-8628-D61724DB54FD}">
      <dsp:nvSpPr>
        <dsp:cNvPr id="0" name=""/>
        <dsp:cNvSpPr/>
      </dsp:nvSpPr>
      <dsp:spPr>
        <a:xfrm>
          <a:off x="1125591" y="2162496"/>
          <a:ext cx="1135643" cy="922644"/>
        </a:xfrm>
        <a:prstGeom prst="ellipse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4000" r="-34000"/>
          </a:stretch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930ED0C-7CF6-487D-97BA-2E2A1D094E23}">
      <dsp:nvSpPr>
        <dsp:cNvPr id="0" name=""/>
        <dsp:cNvSpPr/>
      </dsp:nvSpPr>
      <dsp:spPr>
        <a:xfrm rot="10800000">
          <a:off x="1693393" y="3376225"/>
          <a:ext cx="5554697" cy="707755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2101" tIns="91440" rIns="170688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2400" kern="1200" dirty="0" smtClean="0">
              <a:latin typeface="AR JULIAN" pitchFamily="2" charset="0"/>
            </a:rPr>
            <a:t>działy handlu i marketingu</a:t>
          </a:r>
          <a:endParaRPr lang="pl-PL" sz="2400" b="1" kern="1200" dirty="0">
            <a:latin typeface="AR JULIAN" pitchFamily="2" charset="0"/>
          </a:endParaRPr>
        </a:p>
      </dsp:txBody>
      <dsp:txXfrm rot="10800000">
        <a:off x="1870332" y="3376225"/>
        <a:ext cx="5377758" cy="707755"/>
      </dsp:txXfrm>
    </dsp:sp>
    <dsp:sp modelId="{184A9A2F-C167-463A-8BC6-9326BC97FDF5}">
      <dsp:nvSpPr>
        <dsp:cNvPr id="0" name=""/>
        <dsp:cNvSpPr/>
      </dsp:nvSpPr>
      <dsp:spPr>
        <a:xfrm>
          <a:off x="1104837" y="3296411"/>
          <a:ext cx="1177110" cy="867382"/>
        </a:xfrm>
        <a:prstGeom prst="ellipse">
          <a:avLst/>
        </a:prstGeom>
        <a:blipFill>
          <a:blip xmlns:r="http://schemas.openxmlformats.org/officeDocument/2006/relationships"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9000" r="-19000"/>
          </a:stretch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80F6A40-C4D1-4E7F-9560-31213A343F9B}">
      <dsp:nvSpPr>
        <dsp:cNvPr id="0" name=""/>
        <dsp:cNvSpPr/>
      </dsp:nvSpPr>
      <dsp:spPr>
        <a:xfrm rot="10800000">
          <a:off x="1685206" y="4467809"/>
          <a:ext cx="5554697" cy="707755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2101" tIns="68580" rIns="128016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800" b="1" kern="1200" dirty="0" smtClean="0">
              <a:latin typeface="Castellar" pitchFamily="18" charset="0"/>
            </a:rPr>
            <a:t>własna firma handlowa</a:t>
          </a:r>
          <a:endParaRPr lang="pl-PL" sz="1800" b="1" kern="1200" dirty="0">
            <a:latin typeface="Castellar" pitchFamily="18" charset="0"/>
          </a:endParaRPr>
        </a:p>
      </dsp:txBody>
      <dsp:txXfrm rot="10800000">
        <a:off x="1862145" y="4467809"/>
        <a:ext cx="5377758" cy="707755"/>
      </dsp:txXfrm>
    </dsp:sp>
    <dsp:sp modelId="{5794A3B7-5496-4BB5-814B-401CA39D9811}">
      <dsp:nvSpPr>
        <dsp:cNvPr id="0" name=""/>
        <dsp:cNvSpPr/>
      </dsp:nvSpPr>
      <dsp:spPr>
        <a:xfrm>
          <a:off x="1113024" y="4375064"/>
          <a:ext cx="1144363" cy="893244"/>
        </a:xfrm>
        <a:prstGeom prst="ellipse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8000" r="-28000"/>
          </a:stretch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E2307-1E40-4E12-8716-25BFDA8E7013}" type="datetime1">
              <a:rPr lang="en-US" smtClean="0"/>
              <a:pPr/>
              <a:t>5/5/2020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D9D02-426E-46C9-9EE9-0DE1EF8B2838}" type="datetime1">
              <a:rPr lang="en-US" smtClean="0"/>
              <a:pPr/>
              <a:t>5/5/2020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8AEBBE-F8B2-42CF-9895-E86A608384EB}" type="datetime1">
              <a:rPr lang="en-US" smtClean="0"/>
              <a:pPr/>
              <a:t>5/5/2020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AA6B6-10E5-4810-BC9F-DA72D8452E73}" type="datetime1">
              <a:rPr lang="en-US" smtClean="0"/>
              <a:pPr/>
              <a:t>5/5/2020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8D072-EF12-4AA2-BD71-ABC68B06D0E2}" type="datetime1">
              <a:rPr lang="en-US" smtClean="0"/>
              <a:pPr/>
              <a:t>5/5/2020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DBF60-6CC3-4B74-A60D-3486985E4346}" type="datetime1">
              <a:rPr lang="en-US" smtClean="0"/>
              <a:pPr/>
              <a:t>5/5/2020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14818-984F-4759-BF72-A33BDC1963BD}" type="datetime1">
              <a:rPr lang="en-US" smtClean="0"/>
              <a:pPr/>
              <a:t>5/5/2020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A7E191-5F94-4FC1-B823-BD7CABF7FA06}" type="datetime1">
              <a:rPr lang="en-US" smtClean="0"/>
              <a:pPr/>
              <a:t>5/5/2020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56D55-EFBE-4F9B-8A5F-09D42CA22A9B}" type="datetime1">
              <a:rPr lang="en-US" smtClean="0"/>
              <a:pPr/>
              <a:t>5/5/2020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FCF5A-EA79-452C-A52C-1A2668C2E7DF}" type="datetime1">
              <a:rPr lang="en-US" smtClean="0"/>
              <a:pPr/>
              <a:t>5/5/2020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C4C28-BD4B-4892-9A2D-6E19BD753A9A}" type="datetime1">
              <a:rPr lang="en-US" smtClean="0"/>
              <a:pPr/>
              <a:t>5/5/2020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9D1D110F-3F4E-48D9-B8AA-5D0E825AFDBA}" type="datetime1">
              <a:rPr lang="en-US" smtClean="0"/>
              <a:pPr/>
              <a:t>5/5/2020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687D7A59-36E2-48B9-B146-C1E59501F63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Relationship Id="rId9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9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15.jpg"/><Relationship Id="rId4" Type="http://schemas.openxmlformats.org/officeDocument/2006/relationships/image" Target="../media/image14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2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539552" y="836712"/>
            <a:ext cx="8136904" cy="1031428"/>
          </a:xfrm>
        </p:spPr>
        <p:txBody>
          <a:bodyPr>
            <a:noAutofit/>
          </a:bodyPr>
          <a:lstStyle/>
          <a:p>
            <a:r>
              <a:rPr lang="pl-PL" sz="72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Technik </a:t>
            </a:r>
            <a:r>
              <a:rPr lang="pl-PL" sz="7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handlowiec</a:t>
            </a:r>
            <a:endParaRPr lang="pl-PL" sz="72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 descr="https://www.zse-2.krakow.pl/zse2/download/logo_zse2_v1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99592" y="1916237"/>
            <a:ext cx="3384376" cy="342482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Obraz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144" y="4005064"/>
            <a:ext cx="1962218" cy="142706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41033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4690864" cy="1252728"/>
          </a:xfrm>
        </p:spPr>
        <p:txBody>
          <a:bodyPr>
            <a:normAutofit fontScale="90000"/>
          </a:bodyPr>
          <a:lstStyle/>
          <a:p>
            <a:r>
              <a:rPr lang="pl-PL" b="1" dirty="0"/>
              <a:t>Technik </a:t>
            </a:r>
            <a:r>
              <a:rPr lang="pl-PL" b="1" dirty="0" smtClean="0"/>
              <a:t>handlowiec</a:t>
            </a:r>
            <a:endParaRPr lang="pl-PL" b="1" dirty="0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8996" y="548680"/>
            <a:ext cx="3291475" cy="2321223"/>
          </a:xfrm>
          <a:prstGeom prst="rect">
            <a:avLst/>
          </a:prstGeom>
        </p:spPr>
      </p:pic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2086553697"/>
              </p:ext>
            </p:extLst>
          </p:nvPr>
        </p:nvGraphicFramePr>
        <p:xfrm>
          <a:off x="235801" y="1988840"/>
          <a:ext cx="5128287" cy="34248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0" name="Obraz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8626" y="3356992"/>
            <a:ext cx="3459932" cy="2560350"/>
          </a:xfrm>
          <a:prstGeom prst="rect">
            <a:avLst/>
          </a:prstGeom>
        </p:spPr>
      </p:pic>
      <p:pic>
        <p:nvPicPr>
          <p:cNvPr id="11" name="Obraz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4840530"/>
            <a:ext cx="2181133" cy="1526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7799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l-PL" sz="3200" b="1" i="1" u="sng" dirty="0"/>
              <a:t>Technik handlowiec przygotowany jest do wykonywania następujących zadań zawodowych</a:t>
            </a:r>
            <a:r>
              <a:rPr lang="pl-PL" sz="3200" b="1" i="1" u="sng" dirty="0" smtClean="0"/>
              <a:t>:</a:t>
            </a:r>
            <a:endParaRPr lang="pl-PL" sz="3200" b="1" i="1" u="sng" dirty="0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77332" y="1772816"/>
            <a:ext cx="3820055" cy="4353347"/>
          </a:xfrm>
        </p:spPr>
        <p:txBody>
          <a:bodyPr>
            <a:normAutofit/>
          </a:bodyPr>
          <a:lstStyle/>
          <a:p>
            <a:r>
              <a:rPr lang="pl-PL" b="1" dirty="0" smtClean="0"/>
              <a:t>1</a:t>
            </a:r>
            <a:r>
              <a:rPr lang="pl-PL" b="1" dirty="0"/>
              <a:t>) organizowania prac w zakresie sprzedaży;</a:t>
            </a:r>
          </a:p>
          <a:p>
            <a:r>
              <a:rPr lang="pl-PL" b="1" dirty="0"/>
              <a:t>2) wykonywania prac związanych z obsługą klientów;</a:t>
            </a:r>
          </a:p>
          <a:p>
            <a:r>
              <a:rPr lang="pl-PL" b="1" dirty="0"/>
              <a:t>3) prowadzenia działań reklamowych i marketingowych;</a:t>
            </a:r>
          </a:p>
          <a:p>
            <a:r>
              <a:rPr lang="pl-PL" b="1" dirty="0"/>
              <a:t>4) organizowania i prowadzenia działalności handlowej;</a:t>
            </a:r>
          </a:p>
          <a:p>
            <a:r>
              <a:rPr lang="pl-PL" b="1" dirty="0"/>
              <a:t>5) zarządzania firmą handlową.</a:t>
            </a:r>
          </a:p>
          <a:p>
            <a:endParaRPr lang="pl-PL" dirty="0"/>
          </a:p>
        </p:txBody>
      </p:sp>
      <p:pic>
        <p:nvPicPr>
          <p:cNvPr id="6" name="Symbol zastępczy zawartości 5"/>
          <p:cNvPicPr>
            <a:picLocks noGrp="1" noChangeAspect="1"/>
          </p:cNvPicPr>
          <p:nvPr>
            <p:ph sz="quarter" idx="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7686" y="1628800"/>
            <a:ext cx="3528392" cy="2324909"/>
          </a:xfrm>
        </p:spPr>
      </p:pic>
      <p:pic>
        <p:nvPicPr>
          <p:cNvPr id="7" name="Obraz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4077072"/>
            <a:ext cx="3528392" cy="2378012"/>
          </a:xfrm>
          <a:prstGeom prst="rect">
            <a:avLst/>
          </a:prstGeom>
        </p:spPr>
      </p:pic>
      <p:pic>
        <p:nvPicPr>
          <p:cNvPr id="8" name="Obraz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896" y="3140968"/>
            <a:ext cx="2448272" cy="16292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4275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l-PL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JULIAN" pitchFamily="2" charset="0"/>
              </a:rPr>
              <a:t>TECHNIK HANDLOWIEC TO ZAWÓD Z PRZYSZŁOŚCIĄ</a:t>
            </a:r>
            <a:r>
              <a:rPr lang="pl-PL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JULIAN" pitchFamily="2" charset="0"/>
              </a:rPr>
              <a:t>!!!</a:t>
            </a:r>
            <a:endParaRPr lang="pl-PL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JULIAN" pitchFamily="2" charset="0"/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sz="quarter" idx="13"/>
          </p:nvPr>
        </p:nvSpPr>
        <p:spPr>
          <a:xfrm>
            <a:off x="539552" y="1772816"/>
            <a:ext cx="3959295" cy="2160240"/>
          </a:xfrm>
        </p:spPr>
        <p:txBody>
          <a:bodyPr>
            <a:noAutofit/>
          </a:bodyPr>
          <a:lstStyle/>
          <a:p>
            <a:r>
              <a:rPr lang="pl-PL" sz="1800" b="1" dirty="0"/>
              <a:t>Zawód handlowca przechodzi prawdziwą rewolucję i staje się jednym z najbardziej pożądanych na rynku pracy. Profesjonalni handlowcy postrzegani są dziś w kategorii doradców, a nie akwizytorów jak dawniej. </a:t>
            </a:r>
            <a:endParaRPr lang="pl-PL" sz="1800" dirty="0"/>
          </a:p>
        </p:txBody>
      </p:sp>
      <p:sp>
        <p:nvSpPr>
          <p:cNvPr id="4" name="Symbol zastępczy zawartości 3"/>
          <p:cNvSpPr>
            <a:spLocks noGrp="1"/>
          </p:cNvSpPr>
          <p:nvPr>
            <p:ph sz="quarter" idx="14"/>
          </p:nvPr>
        </p:nvSpPr>
        <p:spPr>
          <a:xfrm>
            <a:off x="4716016" y="3933056"/>
            <a:ext cx="3822192" cy="2553464"/>
          </a:xfrm>
        </p:spPr>
        <p:txBody>
          <a:bodyPr>
            <a:normAutofit lnSpcReduction="10000"/>
          </a:bodyPr>
          <a:lstStyle/>
          <a:p>
            <a:r>
              <a:rPr lang="pl-PL" sz="1800" b="1" dirty="0"/>
              <a:t>Profesjonalny handlowiec to nie tylko praca. To styl bycia, styl porozumiewania się z ludźmi, to urodzony negocjator. Negocjuje z Klientem i negocjuje, gdy sam jest Klientem. Każdy nawiązany kontakt może nie wiadomo, kiedy i w jaki sposób zaowocować finalną transakcją. </a:t>
            </a:r>
          </a:p>
          <a:p>
            <a:endParaRPr lang="pl-PL" sz="1800" dirty="0"/>
          </a:p>
        </p:txBody>
      </p:sp>
      <p:pic>
        <p:nvPicPr>
          <p:cNvPr id="5" name="Obraz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3933056"/>
            <a:ext cx="3006168" cy="2411980"/>
          </a:xfrm>
          <a:prstGeom prst="rect">
            <a:avLst/>
          </a:prstGeom>
        </p:spPr>
      </p:pic>
      <p:pic>
        <p:nvPicPr>
          <p:cNvPr id="6" name="Obraz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72" y="1700808"/>
            <a:ext cx="3050083" cy="2126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4298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958" y="3306632"/>
            <a:ext cx="2615994" cy="17408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39552" y="404664"/>
            <a:ext cx="3812645" cy="1146117"/>
          </a:xfrm>
        </p:spPr>
        <p:txBody>
          <a:bodyPr>
            <a:noAutofit/>
          </a:bodyPr>
          <a:lstStyle/>
          <a:p>
            <a:pPr algn="ctr"/>
            <a:r>
              <a:rPr lang="pl-PL" sz="40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itchFamily="18" charset="0"/>
              </a:rPr>
              <a:t>Dobry handlowiec: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sz="half" idx="2"/>
          </p:nvPr>
        </p:nvSpPr>
        <p:spPr>
          <a:xfrm>
            <a:off x="4572000" y="332656"/>
            <a:ext cx="4248472" cy="5616624"/>
          </a:xfrm>
        </p:spPr>
        <p:txBody>
          <a:bodyPr>
            <a:noAutofit/>
          </a:bodyPr>
          <a:lstStyle/>
          <a:p>
            <a:pPr marL="285750" indent="-285750">
              <a:buClr>
                <a:schemeClr val="tx2">
                  <a:lumMod val="75000"/>
                </a:schemeClr>
              </a:buClr>
              <a:buFont typeface="Wingdings" pitchFamily="2" charset="2"/>
              <a:buChar char="Ø"/>
            </a:pPr>
            <a:r>
              <a:rPr lang="pl-PL" sz="2000" b="1" dirty="0" smtClean="0"/>
              <a:t> </a:t>
            </a:r>
            <a:r>
              <a:rPr lang="pl-PL" sz="2000" b="1" dirty="0"/>
              <a:t>jest komunikatywny, lubi rozmawiać z </a:t>
            </a:r>
            <a:r>
              <a:rPr lang="pl-PL" sz="2000" b="1" dirty="0" smtClean="0"/>
              <a:t>ludźmi</a:t>
            </a:r>
          </a:p>
          <a:p>
            <a:pPr marL="285750" indent="-285750">
              <a:buClr>
                <a:schemeClr val="tx2">
                  <a:lumMod val="75000"/>
                </a:schemeClr>
              </a:buClr>
              <a:buFont typeface="Wingdings" pitchFamily="2" charset="2"/>
              <a:buChar char="Ø"/>
            </a:pPr>
            <a:r>
              <a:rPr lang="pl-PL" sz="2000" b="1" dirty="0" smtClean="0"/>
              <a:t>ma </a:t>
            </a:r>
            <a:r>
              <a:rPr lang="pl-PL" sz="2000" b="1" dirty="0"/>
              <a:t>zdolności </a:t>
            </a:r>
            <a:r>
              <a:rPr lang="pl-PL" sz="2000" b="1" dirty="0" smtClean="0"/>
              <a:t>negocjacyjne</a:t>
            </a:r>
          </a:p>
          <a:p>
            <a:pPr marL="285750" indent="-285750">
              <a:buClr>
                <a:schemeClr val="tx2">
                  <a:lumMod val="75000"/>
                </a:schemeClr>
              </a:buClr>
              <a:buFont typeface="Wingdings" pitchFamily="2" charset="2"/>
              <a:buChar char="Ø"/>
            </a:pPr>
            <a:r>
              <a:rPr lang="pl-PL" sz="2000" b="1" dirty="0" smtClean="0"/>
              <a:t>jest </a:t>
            </a:r>
            <a:r>
              <a:rPr lang="pl-PL" sz="2000" b="1" dirty="0"/>
              <a:t>odporny na stres, potrafi pracować pod presją czasu i planów </a:t>
            </a:r>
            <a:r>
              <a:rPr lang="pl-PL" sz="2000" b="1" dirty="0" smtClean="0"/>
              <a:t>sprzedażowych</a:t>
            </a:r>
          </a:p>
          <a:p>
            <a:pPr marL="285750" indent="-285750">
              <a:buClr>
                <a:schemeClr val="tx2">
                  <a:lumMod val="75000"/>
                </a:schemeClr>
              </a:buClr>
              <a:buFont typeface="Wingdings" pitchFamily="2" charset="2"/>
              <a:buChar char="Ø"/>
            </a:pPr>
            <a:r>
              <a:rPr lang="pl-PL" sz="2000" b="1" dirty="0" smtClean="0"/>
              <a:t>cechuje </a:t>
            </a:r>
            <a:r>
              <a:rPr lang="pl-PL" sz="2000" b="1" dirty="0"/>
              <a:t>się bardzo dobrą organizacją </a:t>
            </a:r>
            <a:r>
              <a:rPr lang="pl-PL" sz="2000" b="1" dirty="0" smtClean="0"/>
              <a:t>pracy</a:t>
            </a:r>
          </a:p>
          <a:p>
            <a:pPr marL="285750" indent="-285750">
              <a:buClr>
                <a:schemeClr val="tx2">
                  <a:lumMod val="75000"/>
                </a:schemeClr>
              </a:buClr>
              <a:buFont typeface="Wingdings" pitchFamily="2" charset="2"/>
              <a:buChar char="Ø"/>
            </a:pPr>
            <a:r>
              <a:rPr lang="pl-PL" sz="2000" b="1" dirty="0" smtClean="0"/>
              <a:t>jest samodzielny</a:t>
            </a:r>
          </a:p>
          <a:p>
            <a:pPr marL="285750" indent="-285750">
              <a:buClr>
                <a:schemeClr val="tx2">
                  <a:lumMod val="75000"/>
                </a:schemeClr>
              </a:buClr>
              <a:buFont typeface="Wingdings" pitchFamily="2" charset="2"/>
              <a:buChar char="Ø"/>
            </a:pPr>
            <a:r>
              <a:rPr lang="pl-PL" sz="2000" b="1" dirty="0" smtClean="0"/>
              <a:t>ma </a:t>
            </a:r>
            <a:r>
              <a:rPr lang="pl-PL" sz="2000" b="1" dirty="0"/>
              <a:t>nienaganną </a:t>
            </a:r>
            <a:r>
              <a:rPr lang="pl-PL" sz="2000" b="1" dirty="0" smtClean="0"/>
              <a:t>prezencję</a:t>
            </a:r>
          </a:p>
          <a:p>
            <a:pPr marL="285750" indent="-285750">
              <a:buClr>
                <a:schemeClr val="tx2">
                  <a:lumMod val="75000"/>
                </a:schemeClr>
              </a:buClr>
              <a:buFont typeface="Wingdings" pitchFamily="2" charset="2"/>
              <a:buChar char="Ø"/>
            </a:pPr>
            <a:r>
              <a:rPr lang="pl-PL" sz="2000" b="1" dirty="0" smtClean="0"/>
              <a:t>jest </a:t>
            </a:r>
            <a:r>
              <a:rPr lang="pl-PL" sz="2000" b="1" dirty="0"/>
              <a:t>zrównoważony, taktowny, trudno wyprowadzić go z </a:t>
            </a:r>
            <a:r>
              <a:rPr lang="pl-PL" sz="2000" b="1" dirty="0" smtClean="0"/>
              <a:t>równowagi</a:t>
            </a:r>
          </a:p>
          <a:p>
            <a:pPr marL="285750" indent="-285750">
              <a:buClr>
                <a:schemeClr val="tx2">
                  <a:lumMod val="75000"/>
                </a:schemeClr>
              </a:buClr>
              <a:buFont typeface="Wingdings" pitchFamily="2" charset="2"/>
              <a:buChar char="Ø"/>
            </a:pPr>
            <a:r>
              <a:rPr lang="pl-PL" sz="2000" b="1" dirty="0" smtClean="0"/>
              <a:t>nie </a:t>
            </a:r>
            <a:r>
              <a:rPr lang="pl-PL" sz="2000" b="1" dirty="0"/>
              <a:t>boi się innowacji i nowinek technologicznych</a:t>
            </a:r>
            <a:r>
              <a:rPr lang="pl-PL" sz="2000" b="1" dirty="0" smtClean="0"/>
              <a:t>.</a:t>
            </a:r>
            <a:endParaRPr lang="pl-PL" sz="2000" b="1" dirty="0"/>
          </a:p>
        </p:txBody>
      </p:sp>
      <p:pic>
        <p:nvPicPr>
          <p:cNvPr id="7" name="Symbol zastępczy obrazu 6"/>
          <p:cNvPicPr>
            <a:picLocks noGrp="1" noChangeAspect="1"/>
          </p:cNvPicPr>
          <p:nvPr>
            <p:ph type="pic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78" r="9378"/>
          <a:stretch>
            <a:fillRect/>
          </a:stretch>
        </p:blipFill>
        <p:spPr>
          <a:xfrm>
            <a:off x="6516216" y="5418052"/>
            <a:ext cx="2088232" cy="13444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Obraz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1556792"/>
            <a:ext cx="3110609" cy="20699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Obraz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6687" y="4869161"/>
            <a:ext cx="3169578" cy="19485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70899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/>
          <p:cNvSpPr txBox="1"/>
          <p:nvPr/>
        </p:nvSpPr>
        <p:spPr>
          <a:xfrm>
            <a:off x="2987824" y="332656"/>
            <a:ext cx="568863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b="1" dirty="0">
                <a:latin typeface="Jokerman" pitchFamily="82" charset="0"/>
              </a:rPr>
              <a:t>Czym będziesz się </a:t>
            </a:r>
            <a:r>
              <a:rPr lang="pl-PL" sz="2800" b="1" dirty="0" smtClean="0">
                <a:latin typeface="Jokerman" pitchFamily="82" charset="0"/>
              </a:rPr>
              <a:t>zajmować </a:t>
            </a:r>
            <a:r>
              <a:rPr lang="pl-PL" sz="2800" b="1" dirty="0">
                <a:latin typeface="Jokerman" pitchFamily="82" charset="0"/>
              </a:rPr>
              <a:t>w codziennej pracy</a:t>
            </a:r>
            <a:r>
              <a:rPr lang="pl-PL" sz="2800" b="1" dirty="0" smtClean="0">
                <a:latin typeface="Jokerman" pitchFamily="82" charset="0"/>
              </a:rPr>
              <a:t>?</a:t>
            </a:r>
            <a:endParaRPr lang="pl-PL" sz="2800" b="1" dirty="0">
              <a:latin typeface="Jokerman" pitchFamily="82" charset="0"/>
            </a:endParaRPr>
          </a:p>
        </p:txBody>
      </p:sp>
      <p:sp>
        <p:nvSpPr>
          <p:cNvPr id="3" name="pole tekstowe 2"/>
          <p:cNvSpPr txBox="1"/>
          <p:nvPr/>
        </p:nvSpPr>
        <p:spPr>
          <a:xfrm>
            <a:off x="361391" y="1286763"/>
            <a:ext cx="417646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Codzienne obowiązki technika handlowca to</a:t>
            </a:r>
            <a:r>
              <a:rPr lang="pl-PL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  <a:endParaRPr lang="pl-PL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pole tekstowe 3"/>
          <p:cNvSpPr txBox="1"/>
          <p:nvPr/>
        </p:nvSpPr>
        <p:spPr>
          <a:xfrm>
            <a:off x="4283968" y="3933056"/>
            <a:ext cx="420651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ü"/>
            </a:pPr>
            <a:r>
              <a:rPr lang="pl-PL" b="1" dirty="0" smtClean="0">
                <a:latin typeface="Bell MT" pitchFamily="18" charset="0"/>
              </a:rPr>
              <a:t>dokonywanie </a:t>
            </a:r>
            <a:r>
              <a:rPr lang="pl-PL" b="1" dirty="0">
                <a:latin typeface="Bell MT" pitchFamily="18" charset="0"/>
              </a:rPr>
              <a:t>inwentaryzacji </a:t>
            </a:r>
            <a:r>
              <a:rPr lang="pl-PL" b="1" dirty="0" smtClean="0">
                <a:latin typeface="Bell MT" pitchFamily="18" charset="0"/>
              </a:rPr>
              <a:t>towarów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pl-PL" b="1" dirty="0" smtClean="0">
                <a:latin typeface="Bell MT" pitchFamily="18" charset="0"/>
              </a:rPr>
              <a:t>opracowywanie </a:t>
            </a:r>
            <a:r>
              <a:rPr lang="pl-PL" b="1" dirty="0">
                <a:latin typeface="Bell MT" pitchFamily="18" charset="0"/>
              </a:rPr>
              <a:t>strategii </a:t>
            </a:r>
            <a:r>
              <a:rPr lang="pl-PL" b="1" dirty="0" smtClean="0">
                <a:latin typeface="Bell MT" pitchFamily="18" charset="0"/>
              </a:rPr>
              <a:t>sprzedażowej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pl-PL" b="1" dirty="0" smtClean="0">
                <a:latin typeface="Bell MT" pitchFamily="18" charset="0"/>
              </a:rPr>
              <a:t>przygotowywanie </a:t>
            </a:r>
            <a:r>
              <a:rPr lang="pl-PL" b="1" dirty="0">
                <a:latin typeface="Bell MT" pitchFamily="18" charset="0"/>
              </a:rPr>
              <a:t>raportów </a:t>
            </a:r>
            <a:r>
              <a:rPr lang="pl-PL" b="1" dirty="0" smtClean="0">
                <a:latin typeface="Bell MT" pitchFamily="18" charset="0"/>
              </a:rPr>
              <a:t>sprzedażowych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pl-PL" b="1" dirty="0" smtClean="0">
                <a:latin typeface="Bell MT" pitchFamily="18" charset="0"/>
              </a:rPr>
              <a:t>monitorowanie </a:t>
            </a:r>
            <a:r>
              <a:rPr lang="pl-PL" b="1" dirty="0">
                <a:latin typeface="Bell MT" pitchFamily="18" charset="0"/>
              </a:rPr>
              <a:t>stanu </a:t>
            </a:r>
            <a:r>
              <a:rPr lang="pl-PL" b="1" dirty="0" smtClean="0">
                <a:latin typeface="Bell MT" pitchFamily="18" charset="0"/>
              </a:rPr>
              <a:t>magazynów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pl-PL" b="1" dirty="0" smtClean="0">
                <a:latin typeface="Bell MT" pitchFamily="18" charset="0"/>
              </a:rPr>
              <a:t>współpraca </a:t>
            </a:r>
            <a:r>
              <a:rPr lang="pl-PL" b="1" dirty="0">
                <a:latin typeface="Bell MT" pitchFamily="18" charset="0"/>
              </a:rPr>
              <a:t>z działem marketingu i </a:t>
            </a:r>
            <a:r>
              <a:rPr lang="pl-PL" b="1" dirty="0" smtClean="0">
                <a:latin typeface="Bell MT" pitchFamily="18" charset="0"/>
              </a:rPr>
              <a:t>reklamy</a:t>
            </a:r>
            <a:endParaRPr lang="pl-PL" b="1" dirty="0">
              <a:latin typeface="Bell MT" pitchFamily="18" charset="0"/>
            </a:endParaRPr>
          </a:p>
        </p:txBody>
      </p:sp>
      <p:pic>
        <p:nvPicPr>
          <p:cNvPr id="5" name="Obraz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125" y="3933056"/>
            <a:ext cx="3829463" cy="2554378"/>
          </a:xfrm>
          <a:prstGeom prst="rect">
            <a:avLst/>
          </a:prstGeom>
        </p:spPr>
      </p:pic>
      <p:sp>
        <p:nvSpPr>
          <p:cNvPr id="6" name="pole tekstowe 5"/>
          <p:cNvSpPr txBox="1"/>
          <p:nvPr/>
        </p:nvSpPr>
        <p:spPr>
          <a:xfrm>
            <a:off x="361391" y="1772816"/>
            <a:ext cx="8387073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ü"/>
            </a:pPr>
            <a:r>
              <a:rPr lang="pl-PL" b="1" dirty="0" smtClean="0">
                <a:latin typeface="Bell MT" pitchFamily="18" charset="0"/>
              </a:rPr>
              <a:t>sporządzanie </a:t>
            </a:r>
            <a:r>
              <a:rPr lang="pl-PL" b="1" dirty="0">
                <a:latin typeface="Bell MT" pitchFamily="18" charset="0"/>
              </a:rPr>
              <a:t>i zawieranie umów kupna-sprzedaży</a:t>
            </a:r>
            <a:r>
              <a:rPr lang="pl-PL" b="1" dirty="0" smtClean="0">
                <a:latin typeface="Bell MT" pitchFamily="18" charset="0"/>
              </a:rPr>
              <a:t>,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pl-PL" b="1" dirty="0" smtClean="0">
                <a:latin typeface="Bell MT" pitchFamily="18" charset="0"/>
              </a:rPr>
              <a:t>przygotowywanie </a:t>
            </a:r>
            <a:r>
              <a:rPr lang="pl-PL" b="1" dirty="0">
                <a:latin typeface="Bell MT" pitchFamily="18" charset="0"/>
              </a:rPr>
              <a:t>ofert </a:t>
            </a:r>
            <a:r>
              <a:rPr lang="pl-PL" b="1" dirty="0" smtClean="0">
                <a:latin typeface="Bell MT" pitchFamily="18" charset="0"/>
              </a:rPr>
              <a:t>handlowych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pl-PL" b="1" dirty="0" smtClean="0">
                <a:latin typeface="Bell MT" pitchFamily="18" charset="0"/>
              </a:rPr>
              <a:t>prowadzenie </a:t>
            </a:r>
            <a:r>
              <a:rPr lang="pl-PL" b="1" dirty="0">
                <a:latin typeface="Bell MT" pitchFamily="18" charset="0"/>
              </a:rPr>
              <a:t>negocjacji z dostawcami, </a:t>
            </a:r>
            <a:r>
              <a:rPr lang="pl-PL" b="1" dirty="0" smtClean="0">
                <a:latin typeface="Bell MT" pitchFamily="18" charset="0"/>
              </a:rPr>
              <a:t>klientami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pl-PL" b="1" dirty="0" smtClean="0">
                <a:latin typeface="Bell MT" pitchFamily="18" charset="0"/>
              </a:rPr>
              <a:t>organizowanie </a:t>
            </a:r>
            <a:r>
              <a:rPr lang="pl-PL" b="1" dirty="0">
                <a:latin typeface="Bell MT" pitchFamily="18" charset="0"/>
              </a:rPr>
              <a:t>przepływu towarów lub realizacji </a:t>
            </a:r>
            <a:r>
              <a:rPr lang="pl-PL" b="1" dirty="0" smtClean="0">
                <a:latin typeface="Bell MT" pitchFamily="18" charset="0"/>
              </a:rPr>
              <a:t>usługi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pl-PL" b="1" dirty="0" smtClean="0">
                <a:latin typeface="Bell MT" pitchFamily="18" charset="0"/>
              </a:rPr>
              <a:t>kontrola </a:t>
            </a:r>
            <a:r>
              <a:rPr lang="pl-PL" b="1" dirty="0">
                <a:latin typeface="Bell MT" pitchFamily="18" charset="0"/>
              </a:rPr>
              <a:t>towarów przeznaczonych do sprzedaży pod względem </a:t>
            </a:r>
            <a:r>
              <a:rPr lang="pl-PL" b="1" dirty="0" smtClean="0">
                <a:latin typeface="Bell MT" pitchFamily="18" charset="0"/>
              </a:rPr>
              <a:t>ilościowym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pl-PL" b="1" dirty="0" smtClean="0">
                <a:latin typeface="Bell MT" pitchFamily="18" charset="0"/>
              </a:rPr>
              <a:t>jakościowym</a:t>
            </a:r>
            <a:r>
              <a:rPr lang="pl-PL" b="1" dirty="0">
                <a:latin typeface="Bell MT" pitchFamily="18" charset="0"/>
              </a:rPr>
              <a:t>, cenowym, a także zabezpieczanie go przed uszkodzeniem, dbanie o odpowiednie opakowania i jego </a:t>
            </a:r>
            <a:r>
              <a:rPr lang="pl-PL" b="1" dirty="0" smtClean="0">
                <a:latin typeface="Bell MT" pitchFamily="18" charset="0"/>
              </a:rPr>
              <a:t>oznakowanie</a:t>
            </a:r>
            <a:endParaRPr lang="pl-PL" dirty="0">
              <a:latin typeface="Bell MT" pitchFamily="18" charset="0"/>
            </a:endParaRPr>
          </a:p>
        </p:txBody>
      </p:sp>
      <p:pic>
        <p:nvPicPr>
          <p:cNvPr id="7" name="Obraz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7226" y="1305889"/>
            <a:ext cx="2133229" cy="15259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3230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259632" y="404664"/>
            <a:ext cx="6620957" cy="642061"/>
          </a:xfrm>
        </p:spPr>
        <p:txBody>
          <a:bodyPr>
            <a:normAutofit/>
          </a:bodyPr>
          <a:lstStyle/>
          <a:p>
            <a:pPr algn="ctr"/>
            <a:r>
              <a:rPr lang="pl-PL" sz="32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Fax" pitchFamily="18" charset="0"/>
              </a:rPr>
              <a:t>Dlaczego technik handlowiec</a:t>
            </a:r>
            <a:r>
              <a:rPr lang="pl-PL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Fax" pitchFamily="18" charset="0"/>
              </a:rPr>
              <a:t>?</a:t>
            </a:r>
            <a:endParaRPr lang="pl-PL" sz="32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Fax" pitchFamily="18" charset="0"/>
            </a:endParaRPr>
          </a:p>
        </p:txBody>
      </p:sp>
      <p:sp>
        <p:nvSpPr>
          <p:cNvPr id="3" name="Symbol zastępczy tekstu 2"/>
          <p:cNvSpPr>
            <a:spLocks noGrp="1"/>
          </p:cNvSpPr>
          <p:nvPr>
            <p:ph type="body" sz="half" idx="2"/>
          </p:nvPr>
        </p:nvSpPr>
        <p:spPr>
          <a:xfrm>
            <a:off x="683568" y="4941168"/>
            <a:ext cx="7859216" cy="1512168"/>
          </a:xfrm>
        </p:spPr>
        <p:txBody>
          <a:bodyPr>
            <a:noAutofit/>
          </a:bodyPr>
          <a:lstStyle/>
          <a:p>
            <a:pPr algn="ctr"/>
            <a:r>
              <a:rPr lang="pl-PL" sz="2400" b="1" dirty="0" smtClean="0">
                <a:solidFill>
                  <a:schemeClr val="tx2">
                    <a:lumMod val="75000"/>
                  </a:schemeClr>
                </a:solidFill>
              </a:rPr>
              <a:t>Duża liczba branż</a:t>
            </a:r>
            <a:r>
              <a:rPr lang="pl-PL" sz="2400" b="1" dirty="0">
                <a:solidFill>
                  <a:schemeClr val="tx2">
                    <a:lumMod val="75000"/>
                  </a:schemeClr>
                </a:solidFill>
              </a:rPr>
              <a:t>, ciągły przyrost firm zajmujących się sprzedażą oraz nowe produkty i usługi sprawiają, że dobry handlowiec nie będzie miał problemów ze znalezieniem pracy pomimo dosyć dużej konkurencji.</a:t>
            </a:r>
          </a:p>
        </p:txBody>
      </p:sp>
      <p:pic>
        <p:nvPicPr>
          <p:cNvPr id="9" name="Symbol zastępczy obrazu 8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40" r="7440"/>
          <a:stretch>
            <a:fillRect/>
          </a:stretch>
        </p:blipFill>
        <p:spPr>
          <a:xfrm>
            <a:off x="2915816" y="1124741"/>
            <a:ext cx="5696087" cy="3469491"/>
          </a:xfrm>
        </p:spPr>
      </p:pic>
      <p:pic>
        <p:nvPicPr>
          <p:cNvPr id="10" name="Obraz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2538798"/>
            <a:ext cx="2808312" cy="2353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315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4834880" cy="930432"/>
          </a:xfrm>
        </p:spPr>
        <p:txBody>
          <a:bodyPr>
            <a:normAutofit fontScale="90000"/>
          </a:bodyPr>
          <a:lstStyle/>
          <a:p>
            <a:r>
              <a:rPr lang="pl-PL" sz="4800" b="1" u="sng" dirty="0">
                <a:latin typeface="AR BONNIE" pitchFamily="2" charset="0"/>
              </a:rPr>
              <a:t>Własny sklep internetowy?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 smtClean="0"/>
          </a:p>
          <a:p>
            <a:endParaRPr lang="pl-PL" dirty="0"/>
          </a:p>
          <a:p>
            <a:endParaRPr lang="pl-PL" dirty="0" smtClean="0"/>
          </a:p>
          <a:p>
            <a:endParaRPr lang="pl-PL" dirty="0"/>
          </a:p>
          <a:p>
            <a:endParaRPr lang="pl-PL" dirty="0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5220072" y="548680"/>
            <a:ext cx="3750652" cy="5904656"/>
          </a:xfrm>
        </p:spPr>
        <p:txBody>
          <a:bodyPr>
            <a:noAutofit/>
          </a:bodyPr>
          <a:lstStyle/>
          <a:p>
            <a:pPr>
              <a:buFont typeface="Wingdings" pitchFamily="2" charset="2"/>
              <a:buChar char="q"/>
            </a:pPr>
            <a:r>
              <a:rPr lang="pl-PL" sz="2200" b="1" dirty="0"/>
              <a:t>otwieranie i prowadzenia sklepów </a:t>
            </a:r>
            <a:r>
              <a:rPr lang="pl-PL" sz="2200" b="1" dirty="0" smtClean="0"/>
              <a:t>internetowych</a:t>
            </a:r>
          </a:p>
          <a:p>
            <a:pPr>
              <a:buFont typeface="Wingdings" pitchFamily="2" charset="2"/>
              <a:buChar char="q"/>
            </a:pPr>
            <a:r>
              <a:rPr lang="pl-PL" sz="2200" b="1" dirty="0" smtClean="0"/>
              <a:t>prowadzenie </a:t>
            </a:r>
            <a:r>
              <a:rPr lang="pl-PL" sz="2200" b="1" dirty="0"/>
              <a:t>sprzedaży </a:t>
            </a:r>
            <a:r>
              <a:rPr lang="pl-PL" sz="2200" b="1" dirty="0" smtClean="0"/>
              <a:t>internetowej</a:t>
            </a:r>
          </a:p>
          <a:p>
            <a:pPr>
              <a:buFont typeface="Wingdings" pitchFamily="2" charset="2"/>
              <a:buChar char="q"/>
            </a:pPr>
            <a:r>
              <a:rPr lang="pl-PL" sz="2200" b="1" dirty="0" smtClean="0"/>
              <a:t>zasady </a:t>
            </a:r>
            <a:r>
              <a:rPr lang="pl-PL" sz="2200" b="1" dirty="0" err="1"/>
              <a:t>merchandisingu</a:t>
            </a:r>
            <a:r>
              <a:rPr lang="pl-PL" sz="2200" b="1" dirty="0"/>
              <a:t> (zarządzania wnętrzem, produktem, ścieżka </a:t>
            </a:r>
            <a:r>
              <a:rPr lang="pl-PL" sz="2200" b="1" dirty="0" smtClean="0"/>
              <a:t>klienta)</a:t>
            </a:r>
          </a:p>
          <a:p>
            <a:pPr>
              <a:buFont typeface="Wingdings" pitchFamily="2" charset="2"/>
              <a:buChar char="q"/>
            </a:pPr>
            <a:r>
              <a:rPr lang="pl-PL" sz="2200" b="1" dirty="0"/>
              <a:t>e</a:t>
            </a:r>
            <a:r>
              <a:rPr lang="pl-PL" sz="2200" b="1" dirty="0" smtClean="0"/>
              <a:t>lementy </a:t>
            </a:r>
            <a:r>
              <a:rPr lang="pl-PL" sz="2200" b="1" dirty="0"/>
              <a:t>grafiki komputerowej (obsługa programów graficznych </a:t>
            </a:r>
            <a:r>
              <a:rPr lang="pl-PL" sz="2200" b="1" dirty="0" err="1" smtClean="0"/>
              <a:t>CorelDRAW</a:t>
            </a:r>
            <a:r>
              <a:rPr lang="pl-PL" sz="2200" b="1" dirty="0" smtClean="0"/>
              <a:t> – umiejętność </a:t>
            </a:r>
            <a:r>
              <a:rPr lang="pl-PL" sz="2200" b="1" dirty="0"/>
              <a:t>wykonania materiałów </a:t>
            </a:r>
            <a:r>
              <a:rPr lang="pl-PL" sz="2200" b="1" dirty="0" smtClean="0"/>
              <a:t>reklamowo–biurowych)</a:t>
            </a:r>
          </a:p>
          <a:p>
            <a:pPr>
              <a:buFont typeface="Wingdings" pitchFamily="2" charset="2"/>
              <a:buChar char="q"/>
            </a:pPr>
            <a:r>
              <a:rPr lang="pl-PL" sz="2200" b="1" dirty="0" smtClean="0"/>
              <a:t>tworzenie </a:t>
            </a:r>
            <a:r>
              <a:rPr lang="pl-PL" sz="2200" b="1" dirty="0"/>
              <a:t>stron </a:t>
            </a:r>
            <a:r>
              <a:rPr lang="pl-PL" sz="2200" b="1" dirty="0" smtClean="0"/>
              <a:t>www</a:t>
            </a:r>
          </a:p>
          <a:p>
            <a:pPr>
              <a:buFont typeface="Wingdings" pitchFamily="2" charset="2"/>
              <a:buChar char="q"/>
            </a:pPr>
            <a:r>
              <a:rPr lang="pl-PL" sz="2200" b="1" dirty="0" smtClean="0"/>
              <a:t>elementy logistyki</a:t>
            </a:r>
            <a:endParaRPr lang="pl-PL" sz="2200" dirty="0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4008" y="2708920"/>
            <a:ext cx="3822192" cy="639762"/>
          </a:xfrm>
        </p:spPr>
        <p:txBody>
          <a:bodyPr/>
          <a:lstStyle/>
          <a:p>
            <a:endParaRPr lang="pl-PL" dirty="0" smtClean="0"/>
          </a:p>
          <a:p>
            <a:endParaRPr lang="pl-PL" dirty="0"/>
          </a:p>
          <a:p>
            <a:endParaRPr lang="pl-PL" dirty="0" smtClean="0"/>
          </a:p>
          <a:p>
            <a:endParaRPr lang="pl-PL" dirty="0"/>
          </a:p>
        </p:txBody>
      </p:sp>
      <p:pic>
        <p:nvPicPr>
          <p:cNvPr id="7" name="Symbol zastępczy zawartości 6"/>
          <p:cNvPicPr>
            <a:picLocks noGrp="1" noChangeAspect="1"/>
          </p:cNvPicPr>
          <p:nvPr>
            <p:ph sz="quarter" idx="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340768"/>
            <a:ext cx="2921636" cy="19442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Obraz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44" y="2852936"/>
            <a:ext cx="2970330" cy="2160240"/>
          </a:xfrm>
          <a:prstGeom prst="rect">
            <a:avLst/>
          </a:prstGeom>
        </p:spPr>
      </p:pic>
      <p:pic>
        <p:nvPicPr>
          <p:cNvPr id="9" name="Obraz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4149080"/>
            <a:ext cx="2746300" cy="2304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1179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858424"/>
          </a:xfrm>
        </p:spPr>
        <p:txBody>
          <a:bodyPr>
            <a:normAutofit/>
          </a:bodyPr>
          <a:lstStyle/>
          <a:p>
            <a:r>
              <a:rPr lang="pl-PL" sz="3600" b="1" dirty="0">
                <a:latin typeface="Tw Cen MT" pitchFamily="34" charset="-18"/>
              </a:rPr>
              <a:t>ZAWODY ZWIĄZANE Z TYM </a:t>
            </a:r>
            <a:r>
              <a:rPr lang="pl-PL" sz="3600" b="1" dirty="0" smtClean="0">
                <a:latin typeface="Tw Cen MT" pitchFamily="34" charset="-18"/>
              </a:rPr>
              <a:t>KIERUNKIEM</a:t>
            </a:r>
            <a:endParaRPr lang="pl-PL" sz="3600" dirty="0">
              <a:latin typeface="Tw Cen MT" pitchFamily="34" charset="-18"/>
            </a:endParaRPr>
          </a:p>
        </p:txBody>
      </p:sp>
      <p:pic>
        <p:nvPicPr>
          <p:cNvPr id="3" name="Obraz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4315" y="1124744"/>
            <a:ext cx="4522036" cy="3014691"/>
          </a:xfrm>
          <a:prstGeom prst="rect">
            <a:avLst/>
          </a:prstGeom>
        </p:spPr>
      </p:pic>
      <p:sp>
        <p:nvSpPr>
          <p:cNvPr id="4" name="Elipsa 3"/>
          <p:cNvSpPr/>
          <p:nvPr/>
        </p:nvSpPr>
        <p:spPr>
          <a:xfrm>
            <a:off x="359532" y="1340768"/>
            <a:ext cx="1692188" cy="86409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5" name="pole tekstowe 4"/>
          <p:cNvSpPr txBox="1"/>
          <p:nvPr/>
        </p:nvSpPr>
        <p:spPr>
          <a:xfrm>
            <a:off x="539552" y="1628800"/>
            <a:ext cx="1296144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1600" b="1" dirty="0"/>
              <a:t>Handlowiec</a:t>
            </a:r>
          </a:p>
          <a:p>
            <a:endParaRPr lang="pl-PL" dirty="0"/>
          </a:p>
        </p:txBody>
      </p:sp>
      <p:sp>
        <p:nvSpPr>
          <p:cNvPr id="8" name="Elipsa 7"/>
          <p:cNvSpPr/>
          <p:nvPr/>
        </p:nvSpPr>
        <p:spPr>
          <a:xfrm>
            <a:off x="359532" y="3861048"/>
            <a:ext cx="1656184" cy="720080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b="1" dirty="0"/>
              <a:t>Kasjer sklepowy </a:t>
            </a:r>
          </a:p>
        </p:txBody>
      </p:sp>
      <p:sp>
        <p:nvSpPr>
          <p:cNvPr id="10" name="Elipsa 9"/>
          <p:cNvSpPr/>
          <p:nvPr/>
        </p:nvSpPr>
        <p:spPr>
          <a:xfrm>
            <a:off x="2194315" y="4509120"/>
            <a:ext cx="1656184" cy="720080"/>
          </a:xfrm>
          <a:prstGeom prst="ellipse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b="1" dirty="0" err="1"/>
              <a:t>Account</a:t>
            </a:r>
            <a:r>
              <a:rPr lang="pl-PL" b="1" dirty="0"/>
              <a:t> Manager</a:t>
            </a:r>
          </a:p>
        </p:txBody>
      </p:sp>
      <p:sp>
        <p:nvSpPr>
          <p:cNvPr id="12" name="Elipsa 11"/>
          <p:cNvSpPr/>
          <p:nvPr/>
        </p:nvSpPr>
        <p:spPr>
          <a:xfrm>
            <a:off x="2915816" y="5478760"/>
            <a:ext cx="2338839" cy="111859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b="1" dirty="0"/>
              <a:t>Przedstawiciel handlowy </a:t>
            </a:r>
          </a:p>
        </p:txBody>
      </p:sp>
      <p:sp>
        <p:nvSpPr>
          <p:cNvPr id="13" name="Elipsa 12"/>
          <p:cNvSpPr/>
          <p:nvPr/>
        </p:nvSpPr>
        <p:spPr>
          <a:xfrm>
            <a:off x="359532" y="5478760"/>
            <a:ext cx="1748306" cy="830560"/>
          </a:xfrm>
          <a:prstGeom prst="ellipse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b="1" dirty="0"/>
              <a:t>Menedżer produktu</a:t>
            </a:r>
          </a:p>
        </p:txBody>
      </p:sp>
      <p:sp>
        <p:nvSpPr>
          <p:cNvPr id="14" name="Elipsa 13"/>
          <p:cNvSpPr/>
          <p:nvPr/>
        </p:nvSpPr>
        <p:spPr>
          <a:xfrm>
            <a:off x="6716351" y="5373216"/>
            <a:ext cx="2248137" cy="1033264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b="1" dirty="0"/>
              <a:t>Sprzedawca usług finansowych</a:t>
            </a:r>
          </a:p>
        </p:txBody>
      </p:sp>
      <p:sp>
        <p:nvSpPr>
          <p:cNvPr id="15" name="Elipsa 14"/>
          <p:cNvSpPr/>
          <p:nvPr/>
        </p:nvSpPr>
        <p:spPr>
          <a:xfrm>
            <a:off x="4788023" y="4437112"/>
            <a:ext cx="1928327" cy="1041648"/>
          </a:xfrm>
          <a:prstGeom prst="ellipse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b="1" dirty="0"/>
              <a:t>Pracownik działu marketingu</a:t>
            </a:r>
          </a:p>
        </p:txBody>
      </p:sp>
      <p:sp>
        <p:nvSpPr>
          <p:cNvPr id="16" name="Elipsa 15"/>
          <p:cNvSpPr/>
          <p:nvPr/>
        </p:nvSpPr>
        <p:spPr>
          <a:xfrm>
            <a:off x="6948264" y="3717032"/>
            <a:ext cx="2088232" cy="1008112"/>
          </a:xfrm>
          <a:prstGeom prst="ellips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b="1" dirty="0"/>
              <a:t>Specjalista ds. </a:t>
            </a:r>
            <a:endParaRPr lang="pl-PL" b="1" dirty="0" smtClean="0"/>
          </a:p>
          <a:p>
            <a:pPr algn="ctr"/>
            <a:r>
              <a:rPr lang="pl-PL" b="1" dirty="0" smtClean="0"/>
              <a:t>e-commerce</a:t>
            </a:r>
            <a:endParaRPr lang="pl-PL" b="1" dirty="0"/>
          </a:p>
        </p:txBody>
      </p:sp>
      <p:sp>
        <p:nvSpPr>
          <p:cNvPr id="17" name="Elipsa 16"/>
          <p:cNvSpPr/>
          <p:nvPr/>
        </p:nvSpPr>
        <p:spPr>
          <a:xfrm>
            <a:off x="6804248" y="2546378"/>
            <a:ext cx="2232248" cy="88262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b="1" dirty="0"/>
              <a:t>Pracownik działu obsługi klienta </a:t>
            </a:r>
          </a:p>
        </p:txBody>
      </p:sp>
      <p:sp>
        <p:nvSpPr>
          <p:cNvPr id="18" name="Elipsa 17"/>
          <p:cNvSpPr/>
          <p:nvPr/>
        </p:nvSpPr>
        <p:spPr>
          <a:xfrm>
            <a:off x="6948264" y="1340768"/>
            <a:ext cx="1872208" cy="1080120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b="1" dirty="0"/>
              <a:t>Pracownik agencji reklamowej</a:t>
            </a:r>
          </a:p>
        </p:txBody>
      </p:sp>
      <p:sp>
        <p:nvSpPr>
          <p:cNvPr id="20" name="Elipsa 19"/>
          <p:cNvSpPr/>
          <p:nvPr/>
        </p:nvSpPr>
        <p:spPr>
          <a:xfrm>
            <a:off x="107503" y="2546378"/>
            <a:ext cx="2000335" cy="79208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b="1" dirty="0" err="1" smtClean="0"/>
              <a:t>Merchandiser</a:t>
            </a:r>
            <a:endParaRPr lang="pl-PL" sz="1600" b="1" dirty="0"/>
          </a:p>
        </p:txBody>
      </p:sp>
    </p:spTree>
    <p:extLst>
      <p:ext uri="{BB962C8B-B14F-4D97-AF65-F5344CB8AC3E}">
        <p14:creationId xmlns:p14="http://schemas.microsoft.com/office/powerpoint/2010/main" val="3300068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074448"/>
          </a:xfrm>
        </p:spPr>
        <p:txBody>
          <a:bodyPr>
            <a:normAutofit/>
          </a:bodyPr>
          <a:lstStyle/>
          <a:p>
            <a:r>
              <a:rPr lang="pl-PL" sz="4800" b="1" i="1" u="sng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 Math" pitchFamily="18" charset="0"/>
                <a:ea typeface="Cambria Math" pitchFamily="18" charset="0"/>
              </a:rPr>
              <a:t>Możliwe obszary zatrudnienia</a:t>
            </a:r>
          </a:p>
        </p:txBody>
      </p:sp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774847561"/>
              </p:ext>
            </p:extLst>
          </p:nvPr>
        </p:nvGraphicFramePr>
        <p:xfrm>
          <a:off x="395536" y="1412776"/>
          <a:ext cx="8352928" cy="5272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842658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755576" y="404664"/>
            <a:ext cx="7772400" cy="648072"/>
          </a:xfrm>
        </p:spPr>
        <p:txBody>
          <a:bodyPr>
            <a:normAutofit fontScale="90000"/>
          </a:bodyPr>
          <a:lstStyle/>
          <a:p>
            <a:r>
              <a:rPr lang="pl-PL" b="1" i="1" dirty="0">
                <a:solidFill>
                  <a:srgbClr val="FFFF00"/>
                </a:solidFill>
                <a:latin typeface="Castellar" pitchFamily="18" charset="0"/>
              </a:rPr>
              <a:t>Co po technikum</a:t>
            </a:r>
            <a:r>
              <a:rPr lang="pl-PL" b="1" i="1" dirty="0" smtClean="0">
                <a:solidFill>
                  <a:srgbClr val="FFFF00"/>
                </a:solidFill>
                <a:latin typeface="Castellar" pitchFamily="18" charset="0"/>
              </a:rPr>
              <a:t>?</a:t>
            </a:r>
            <a:endParaRPr lang="pl-PL" i="1" dirty="0">
              <a:solidFill>
                <a:srgbClr val="FFFF00"/>
              </a:solidFill>
              <a:latin typeface="Castellar" pitchFamily="18" charset="0"/>
            </a:endParaRP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619944" y="1052736"/>
            <a:ext cx="7992888" cy="792088"/>
          </a:xfrm>
        </p:spPr>
        <p:txBody>
          <a:bodyPr/>
          <a:lstStyle/>
          <a:p>
            <a:r>
              <a:rPr lang="pl-PL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 ukończeniu technikum uczeń może przystąpić do egzaminu maturalnego a następnie kontynuować naukę na studiach wyższych.</a:t>
            </a:r>
          </a:p>
          <a:p>
            <a:endParaRPr lang="pl-PL" dirty="0"/>
          </a:p>
        </p:txBody>
      </p:sp>
      <p:sp>
        <p:nvSpPr>
          <p:cNvPr id="4" name="pole tekstowe 3"/>
          <p:cNvSpPr txBox="1"/>
          <p:nvPr/>
        </p:nvSpPr>
        <p:spPr>
          <a:xfrm>
            <a:off x="539552" y="1916832"/>
            <a:ext cx="80648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b="1" dirty="0"/>
              <a:t>KIERUNKI STUDIÓW ZWIĄZANE Z HANDLEM</a:t>
            </a:r>
            <a:r>
              <a:rPr lang="pl-PL" sz="2800" b="1" dirty="0" smtClean="0"/>
              <a:t>:</a:t>
            </a:r>
            <a:endParaRPr lang="pl-PL" sz="2800" b="1" dirty="0"/>
          </a:p>
        </p:txBody>
      </p:sp>
      <p:pic>
        <p:nvPicPr>
          <p:cNvPr id="5" name="Obraz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4186237"/>
            <a:ext cx="4572001" cy="2671763"/>
          </a:xfrm>
          <a:prstGeom prst="rect">
            <a:avLst/>
          </a:prstGeom>
        </p:spPr>
      </p:pic>
      <p:sp>
        <p:nvSpPr>
          <p:cNvPr id="10" name="Prostokąt z rogami zaokrąglonymi po przekątnej 9"/>
          <p:cNvSpPr/>
          <p:nvPr/>
        </p:nvSpPr>
        <p:spPr>
          <a:xfrm>
            <a:off x="539552" y="2610490"/>
            <a:ext cx="2160240" cy="340876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l-PL" b="1" i="1" dirty="0"/>
              <a:t>Handel zagraniczny</a:t>
            </a:r>
          </a:p>
        </p:txBody>
      </p:sp>
      <p:sp>
        <p:nvSpPr>
          <p:cNvPr id="11" name="Prostokąt z rogami ściętymi po przekątnej 10"/>
          <p:cNvSpPr/>
          <p:nvPr/>
        </p:nvSpPr>
        <p:spPr>
          <a:xfrm>
            <a:off x="3203848" y="2440052"/>
            <a:ext cx="1547665" cy="988947"/>
          </a:xfrm>
          <a:prstGeom prst="snip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="1" dirty="0" smtClean="0"/>
          </a:p>
          <a:p>
            <a:pPr algn="ctr"/>
            <a:r>
              <a:rPr lang="pl-PL" b="1" i="1" dirty="0" smtClean="0"/>
              <a:t>Handel </a:t>
            </a:r>
            <a:r>
              <a:rPr lang="pl-PL" b="1" i="1" dirty="0"/>
              <a:t>i zarządzanie sprzedażą</a:t>
            </a:r>
          </a:p>
          <a:p>
            <a:endParaRPr lang="pl-PL" b="1" dirty="0"/>
          </a:p>
        </p:txBody>
      </p:sp>
      <p:sp>
        <p:nvSpPr>
          <p:cNvPr id="12" name="Prostokąt zaokrąglony 11"/>
          <p:cNvSpPr/>
          <p:nvPr/>
        </p:nvSpPr>
        <p:spPr>
          <a:xfrm>
            <a:off x="1313384" y="3726614"/>
            <a:ext cx="2304256" cy="3600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l-PL" b="1" i="1" dirty="0"/>
              <a:t>Transport i spedycja</a:t>
            </a:r>
          </a:p>
        </p:txBody>
      </p:sp>
      <p:sp>
        <p:nvSpPr>
          <p:cNvPr id="13" name="Romb 12"/>
          <p:cNvSpPr/>
          <p:nvPr/>
        </p:nvSpPr>
        <p:spPr>
          <a:xfrm>
            <a:off x="2987824" y="4086654"/>
            <a:ext cx="2448272" cy="1466582"/>
          </a:xfrm>
          <a:prstGeom prst="diamo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b="1" dirty="0" smtClean="0"/>
              <a:t>Marketing</a:t>
            </a:r>
            <a:endParaRPr lang="pl-PL" b="1" dirty="0"/>
          </a:p>
        </p:txBody>
      </p:sp>
      <p:sp>
        <p:nvSpPr>
          <p:cNvPr id="14" name="Prostokąt zaokrąglony 13"/>
          <p:cNvSpPr/>
          <p:nvPr/>
        </p:nvSpPr>
        <p:spPr>
          <a:xfrm>
            <a:off x="4860032" y="3428999"/>
            <a:ext cx="1800200" cy="108012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b="1" dirty="0"/>
              <a:t>Reklama multimedialna</a:t>
            </a:r>
          </a:p>
        </p:txBody>
      </p:sp>
      <p:sp>
        <p:nvSpPr>
          <p:cNvPr id="19" name="Elipsa 18"/>
          <p:cNvSpPr/>
          <p:nvPr/>
        </p:nvSpPr>
        <p:spPr>
          <a:xfrm>
            <a:off x="5760132" y="4725144"/>
            <a:ext cx="2844316" cy="10081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b="1" dirty="0"/>
              <a:t>Organizacja i technika handlu</a:t>
            </a:r>
          </a:p>
        </p:txBody>
      </p:sp>
      <p:sp>
        <p:nvSpPr>
          <p:cNvPr id="20" name="pole tekstowe 19"/>
          <p:cNvSpPr txBox="1"/>
          <p:nvPr/>
        </p:nvSpPr>
        <p:spPr>
          <a:xfrm>
            <a:off x="4869093" y="5877272"/>
            <a:ext cx="396044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1400" b="1" dirty="0"/>
              <a:t>Absolwent będzie mógł również uzupełnić swoje kwalifikacje w szkołach policealnych lub na kwalifikacyjnych kursach zawodowych</a:t>
            </a:r>
          </a:p>
        </p:txBody>
      </p:sp>
      <p:pic>
        <p:nvPicPr>
          <p:cNvPr id="22" name="Obraz 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3384" y="2440052"/>
            <a:ext cx="1996149" cy="1325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1397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Kształt fali">
  <a:themeElements>
    <a:clrScheme name="Waveform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Waveform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aveform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708</TotalTime>
  <Words>476</Words>
  <Application>Microsoft Office PowerPoint</Application>
  <PresentationFormat>Pokaz na ekranie (4:3)</PresentationFormat>
  <Paragraphs>82</Paragraphs>
  <Slides>11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11</vt:i4>
      </vt:variant>
    </vt:vector>
  </HeadingPairs>
  <TitlesOfParts>
    <vt:vector size="12" baseType="lpstr">
      <vt:lpstr>Kształt fali</vt:lpstr>
      <vt:lpstr>Technik handlowiec</vt:lpstr>
      <vt:lpstr>Technik handlowiec</vt:lpstr>
      <vt:lpstr>Technik handlowiec przygotowany jest do wykonywania następujących zadań zawodowych:</vt:lpstr>
      <vt:lpstr>TECHNIK HANDLOWIEC TO ZAWÓD Z PRZYSZŁOŚCIĄ!!!</vt:lpstr>
      <vt:lpstr>Dobry handlowiec:</vt:lpstr>
      <vt:lpstr>Prezentacja programu PowerPoint</vt:lpstr>
      <vt:lpstr>Dlaczego technik handlowiec?</vt:lpstr>
      <vt:lpstr>Własny sklep internetowy?</vt:lpstr>
      <vt:lpstr>ZAWODY ZWIĄZANE Z TYM KIERUNKIEM</vt:lpstr>
      <vt:lpstr>Możliwe obszary zatrudnienia</vt:lpstr>
      <vt:lpstr>Co po technikum?</vt:lpstr>
    </vt:vector>
  </TitlesOfParts>
  <Company>Windows User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Technik handlowiec</dc:title>
  <dc:creator>Ząbkiewicze</dc:creator>
  <cp:lastModifiedBy>Ząbkiewicze</cp:lastModifiedBy>
  <cp:revision>33</cp:revision>
  <dcterms:created xsi:type="dcterms:W3CDTF">2020-04-14T18:20:43Z</dcterms:created>
  <dcterms:modified xsi:type="dcterms:W3CDTF">2020-05-05T10:04:36Z</dcterms:modified>
</cp:coreProperties>
</file>