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Lucida Sans Unicode"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Lucida Sans Unicode"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Lucida Sans Unicode"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Lucida Sans Unicode"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Lucida Sans Unicode" charset="0"/>
      </a:defRPr>
    </a:lvl5pPr>
    <a:lvl6pPr marL="2286000" algn="l" defTabSz="914400" rtl="0" eaLnBrk="1" latinLnBrk="0" hangingPunct="1">
      <a:defRPr kern="1200">
        <a:solidFill>
          <a:schemeClr val="tx1"/>
        </a:solidFill>
        <a:latin typeface="Arial" charset="0"/>
        <a:ea typeface="+mn-ea"/>
        <a:cs typeface="Lucida Sans Unicode" charset="0"/>
      </a:defRPr>
    </a:lvl6pPr>
    <a:lvl7pPr marL="2743200" algn="l" defTabSz="914400" rtl="0" eaLnBrk="1" latinLnBrk="0" hangingPunct="1">
      <a:defRPr kern="1200">
        <a:solidFill>
          <a:schemeClr val="tx1"/>
        </a:solidFill>
        <a:latin typeface="Arial" charset="0"/>
        <a:ea typeface="+mn-ea"/>
        <a:cs typeface="Lucida Sans Unicode" charset="0"/>
      </a:defRPr>
    </a:lvl7pPr>
    <a:lvl8pPr marL="3200400" algn="l" defTabSz="914400" rtl="0" eaLnBrk="1" latinLnBrk="0" hangingPunct="1">
      <a:defRPr kern="1200">
        <a:solidFill>
          <a:schemeClr val="tx1"/>
        </a:solidFill>
        <a:latin typeface="Arial" charset="0"/>
        <a:ea typeface="+mn-ea"/>
        <a:cs typeface="Lucida Sans Unicode" charset="0"/>
      </a:defRPr>
    </a:lvl8pPr>
    <a:lvl9pPr marL="3657600" algn="l" defTabSz="914400" rtl="0" eaLnBrk="1" latinLnBrk="0" hangingPunct="1">
      <a:defRPr kern="1200">
        <a:solidFill>
          <a:schemeClr val="tx1"/>
        </a:solidFill>
        <a:latin typeface="Arial" charset="0"/>
        <a:ea typeface="+mn-ea"/>
        <a:cs typeface="Lucida Sans Unico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72" y="-36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a:effectLst/>
        </p:spPr>
      </p:sp>
      <p:sp>
        <p:nvSpPr>
          <p:cNvPr id="2050"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pl-PL" smtClean="0"/>
          </a:p>
        </p:txBody>
      </p:sp>
      <p:sp>
        <p:nvSpPr>
          <p:cNvPr id="2051"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pl-PL"/>
          </a:p>
        </p:txBody>
      </p:sp>
      <p:sp>
        <p:nvSpPr>
          <p:cNvPr id="2052"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pl-PL"/>
          </a:p>
        </p:txBody>
      </p:sp>
      <p:sp>
        <p:nvSpPr>
          <p:cNvPr id="2053"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pl-PL"/>
          </a:p>
        </p:txBody>
      </p:sp>
      <p:sp>
        <p:nvSpPr>
          <p:cNvPr id="2054"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2DA0AC3C-E352-4B30-BD5B-40C269D242E8}" type="slidenum">
              <a:rPr lang="pl-PL"/>
              <a:pPr/>
              <a:t>‹#›</a:t>
            </a:fld>
            <a:endParaRPr lang="pl-PL"/>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B773E3-1CD5-42D9-9D3F-54B9626D5C7F}" type="slidenum">
              <a:rPr lang="pl-PL"/>
              <a:pPr/>
              <a:t>1</a:t>
            </a:fld>
            <a:endParaRPr lang="pl-PL"/>
          </a:p>
        </p:txBody>
      </p:sp>
      <p:sp>
        <p:nvSpPr>
          <p:cNvPr id="1638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576A149-9C01-463D-AAC1-2C4EBCBD8195}" type="slidenum">
              <a:rPr lang="pl-PL"/>
              <a:pPr/>
              <a:t>10</a:t>
            </a:fld>
            <a:endParaRPr lang="pl-PL"/>
          </a:p>
        </p:txBody>
      </p:sp>
      <p:sp>
        <p:nvSpPr>
          <p:cNvPr id="256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14EBB67-CD40-409B-8012-1762947CEA42}" type="slidenum">
              <a:rPr lang="pl-PL"/>
              <a:pPr/>
              <a:t>11</a:t>
            </a:fld>
            <a:endParaRPr lang="pl-PL"/>
          </a:p>
        </p:txBody>
      </p:sp>
      <p:sp>
        <p:nvSpPr>
          <p:cNvPr id="266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FBA3956-E162-4D34-AFB3-2BF189CA30BB}" type="slidenum">
              <a:rPr lang="pl-PL"/>
              <a:pPr/>
              <a:t>12</a:t>
            </a:fld>
            <a:endParaRPr lang="pl-PL"/>
          </a:p>
        </p:txBody>
      </p:sp>
      <p:sp>
        <p:nvSpPr>
          <p:cNvPr id="276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B9B47C8-7E79-44FD-BD26-34C556E36D5B}" type="slidenum">
              <a:rPr lang="pl-PL"/>
              <a:pPr/>
              <a:t>13</a:t>
            </a:fld>
            <a:endParaRPr lang="pl-PL"/>
          </a:p>
        </p:txBody>
      </p:sp>
      <p:sp>
        <p:nvSpPr>
          <p:cNvPr id="286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15D8BEC-5CC0-437E-9766-819EB6D0ABC2}" type="slidenum">
              <a:rPr lang="pl-PL"/>
              <a:pPr/>
              <a:t>2</a:t>
            </a:fld>
            <a:endParaRPr lang="pl-PL"/>
          </a:p>
        </p:txBody>
      </p:sp>
      <p:sp>
        <p:nvSpPr>
          <p:cNvPr id="174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7410"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531AA5F-C164-4817-9C4B-B2EBC7F7412E}" type="slidenum">
              <a:rPr lang="pl-PL"/>
              <a:pPr/>
              <a:t>3</a:t>
            </a:fld>
            <a:endParaRPr lang="pl-PL"/>
          </a:p>
        </p:txBody>
      </p:sp>
      <p:sp>
        <p:nvSpPr>
          <p:cNvPr id="184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66D0721-45F8-4981-BA9D-664AC8EBAAF8}" type="slidenum">
              <a:rPr lang="pl-PL"/>
              <a:pPr/>
              <a:t>4</a:t>
            </a:fld>
            <a:endParaRPr lang="pl-PL"/>
          </a:p>
        </p:txBody>
      </p:sp>
      <p:sp>
        <p:nvSpPr>
          <p:cNvPr id="1945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9B048A-2732-4D74-8A48-9843B6D76202}" type="slidenum">
              <a:rPr lang="pl-PL"/>
              <a:pPr/>
              <a:t>5</a:t>
            </a:fld>
            <a:endParaRPr lang="pl-PL"/>
          </a:p>
        </p:txBody>
      </p:sp>
      <p:sp>
        <p:nvSpPr>
          <p:cNvPr id="204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3082D97-1AD0-4529-9060-28CCD0186023}" type="slidenum">
              <a:rPr lang="pl-PL"/>
              <a:pPr/>
              <a:t>6</a:t>
            </a:fld>
            <a:endParaRPr lang="pl-PL"/>
          </a:p>
        </p:txBody>
      </p:sp>
      <p:sp>
        <p:nvSpPr>
          <p:cNvPr id="215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13EF1D5-311C-42FE-BB74-271D3A56B017}" type="slidenum">
              <a:rPr lang="pl-PL"/>
              <a:pPr/>
              <a:t>7</a:t>
            </a:fld>
            <a:endParaRPr lang="pl-PL"/>
          </a:p>
        </p:txBody>
      </p:sp>
      <p:sp>
        <p:nvSpPr>
          <p:cNvPr id="225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DF7B1D7-6667-4B1F-89FD-EF9F2B351B4E}" type="slidenum">
              <a:rPr lang="pl-PL"/>
              <a:pPr/>
              <a:t>8</a:t>
            </a:fld>
            <a:endParaRPr lang="pl-PL"/>
          </a:p>
        </p:txBody>
      </p:sp>
      <p:sp>
        <p:nvSpPr>
          <p:cNvPr id="235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8048C3E-A2AA-4180-AE53-0630F125CCEC}" type="slidenum">
              <a:rPr lang="pl-PL"/>
              <a:pPr/>
              <a:t>9</a:t>
            </a:fld>
            <a:endParaRPr lang="pl-PL"/>
          </a:p>
        </p:txBody>
      </p:sp>
      <p:sp>
        <p:nvSpPr>
          <p:cNvPr id="245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daty 3"/>
          <p:cNvSpPr>
            <a:spLocks noGrp="1"/>
          </p:cNvSpPr>
          <p:nvPr>
            <p:ph type="dt" idx="10"/>
          </p:nvPr>
        </p:nvSpPr>
        <p:spPr/>
        <p:txBody>
          <a:bodyPr/>
          <a:lstStyle>
            <a:lvl1pPr>
              <a:defRPr/>
            </a:lvl1pPr>
          </a:lstStyle>
          <a:p>
            <a:r>
              <a:rPr lang="pl-PL"/>
              <a:t>13-12-10</a:t>
            </a:r>
          </a:p>
        </p:txBody>
      </p:sp>
      <p:sp>
        <p:nvSpPr>
          <p:cNvPr id="5" name="Symbol zastępczy numeru slajdu 4"/>
          <p:cNvSpPr>
            <a:spLocks noGrp="1"/>
          </p:cNvSpPr>
          <p:nvPr>
            <p:ph type="sldNum" idx="11"/>
          </p:nvPr>
        </p:nvSpPr>
        <p:spPr/>
        <p:txBody>
          <a:bodyPr/>
          <a:lstStyle>
            <a:lvl1pPr>
              <a:defRPr/>
            </a:lvl1pPr>
          </a:lstStyle>
          <a:p>
            <a:fld id="{82E7A05F-9591-4C91-9CA2-2FF2E4BCB763}" type="slidenum">
              <a:rPr lang="pl-PL"/>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r>
              <a:rPr lang="pl-PL"/>
              <a:t>13-12-10</a:t>
            </a:r>
          </a:p>
        </p:txBody>
      </p:sp>
      <p:sp>
        <p:nvSpPr>
          <p:cNvPr id="5" name="Symbol zastępczy numeru slajdu 4"/>
          <p:cNvSpPr>
            <a:spLocks noGrp="1"/>
          </p:cNvSpPr>
          <p:nvPr>
            <p:ph type="sldNum" idx="11"/>
          </p:nvPr>
        </p:nvSpPr>
        <p:spPr/>
        <p:txBody>
          <a:bodyPr/>
          <a:lstStyle>
            <a:lvl1pPr>
              <a:defRPr/>
            </a:lvl1pPr>
          </a:lstStyle>
          <a:p>
            <a:fld id="{062750FD-D698-42C1-82FA-A4D8171E3F55}" type="slidenum">
              <a:rPr lang="pl-PL"/>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5813" cy="584993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4993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r>
              <a:rPr lang="pl-PL"/>
              <a:t>13-12-10</a:t>
            </a:r>
          </a:p>
        </p:txBody>
      </p:sp>
      <p:sp>
        <p:nvSpPr>
          <p:cNvPr id="5" name="Symbol zastępczy numeru slajdu 4"/>
          <p:cNvSpPr>
            <a:spLocks noGrp="1"/>
          </p:cNvSpPr>
          <p:nvPr>
            <p:ph type="sldNum" idx="11"/>
          </p:nvPr>
        </p:nvSpPr>
        <p:spPr/>
        <p:txBody>
          <a:bodyPr/>
          <a:lstStyle>
            <a:lvl1pPr>
              <a:defRPr/>
            </a:lvl1pPr>
          </a:lstStyle>
          <a:p>
            <a:fld id="{91230668-D842-4A84-9DF7-48AAFBA7A379}" type="slidenum">
              <a:rPr lang="pl-PL"/>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idx="10"/>
          </p:nvPr>
        </p:nvSpPr>
        <p:spPr/>
        <p:txBody>
          <a:bodyPr/>
          <a:lstStyle>
            <a:lvl1pPr>
              <a:defRPr/>
            </a:lvl1pPr>
          </a:lstStyle>
          <a:p>
            <a:r>
              <a:rPr lang="pl-PL"/>
              <a:t>13-12-10</a:t>
            </a:r>
          </a:p>
        </p:txBody>
      </p:sp>
      <p:sp>
        <p:nvSpPr>
          <p:cNvPr id="5" name="Symbol zastępczy numeru slajdu 4"/>
          <p:cNvSpPr>
            <a:spLocks noGrp="1"/>
          </p:cNvSpPr>
          <p:nvPr>
            <p:ph type="sldNum" idx="11"/>
          </p:nvPr>
        </p:nvSpPr>
        <p:spPr/>
        <p:txBody>
          <a:bodyPr/>
          <a:lstStyle>
            <a:lvl1pPr>
              <a:defRPr/>
            </a:lvl1pPr>
          </a:lstStyle>
          <a:p>
            <a:fld id="{0CC68968-52B1-4641-BC65-F01F8D42844A}" type="slidenum">
              <a:rPr lang="pl-PL"/>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idx="10"/>
          </p:nvPr>
        </p:nvSpPr>
        <p:spPr/>
        <p:txBody>
          <a:bodyPr/>
          <a:lstStyle>
            <a:lvl1pPr>
              <a:defRPr/>
            </a:lvl1pPr>
          </a:lstStyle>
          <a:p>
            <a:r>
              <a:rPr lang="pl-PL"/>
              <a:t>13-12-10</a:t>
            </a:r>
          </a:p>
        </p:txBody>
      </p:sp>
      <p:sp>
        <p:nvSpPr>
          <p:cNvPr id="5" name="Symbol zastępczy numeru slajdu 4"/>
          <p:cNvSpPr>
            <a:spLocks noGrp="1"/>
          </p:cNvSpPr>
          <p:nvPr>
            <p:ph type="sldNum" idx="11"/>
          </p:nvPr>
        </p:nvSpPr>
        <p:spPr/>
        <p:txBody>
          <a:bodyPr/>
          <a:lstStyle>
            <a:lvl1pPr>
              <a:defRPr/>
            </a:lvl1pPr>
          </a:lstStyle>
          <a:p>
            <a:fld id="{D6885D15-7218-47A3-B7CE-F0784034D0A8}" type="slidenum">
              <a:rPr lang="pl-PL"/>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idx="10"/>
          </p:nvPr>
        </p:nvSpPr>
        <p:spPr/>
        <p:txBody>
          <a:bodyPr/>
          <a:lstStyle>
            <a:lvl1pPr>
              <a:defRPr/>
            </a:lvl1pPr>
          </a:lstStyle>
          <a:p>
            <a:r>
              <a:rPr lang="pl-PL"/>
              <a:t>13-12-10</a:t>
            </a:r>
          </a:p>
        </p:txBody>
      </p:sp>
      <p:sp>
        <p:nvSpPr>
          <p:cNvPr id="6" name="Symbol zastępczy numeru slajdu 5"/>
          <p:cNvSpPr>
            <a:spLocks noGrp="1"/>
          </p:cNvSpPr>
          <p:nvPr>
            <p:ph type="sldNum" idx="11"/>
          </p:nvPr>
        </p:nvSpPr>
        <p:spPr/>
        <p:txBody>
          <a:bodyPr/>
          <a:lstStyle>
            <a:lvl1pPr>
              <a:defRPr/>
            </a:lvl1pPr>
          </a:lstStyle>
          <a:p>
            <a:fld id="{23DEAF61-020D-441A-BFA6-4DAC423C664D}" type="slidenum">
              <a:rPr lang="pl-PL"/>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idx="10"/>
          </p:nvPr>
        </p:nvSpPr>
        <p:spPr/>
        <p:txBody>
          <a:bodyPr/>
          <a:lstStyle>
            <a:lvl1pPr>
              <a:defRPr/>
            </a:lvl1pPr>
          </a:lstStyle>
          <a:p>
            <a:r>
              <a:rPr lang="pl-PL"/>
              <a:t>13-12-10</a:t>
            </a:r>
          </a:p>
        </p:txBody>
      </p:sp>
      <p:sp>
        <p:nvSpPr>
          <p:cNvPr id="8" name="Symbol zastępczy numeru slajdu 7"/>
          <p:cNvSpPr>
            <a:spLocks noGrp="1"/>
          </p:cNvSpPr>
          <p:nvPr>
            <p:ph type="sldNum" idx="11"/>
          </p:nvPr>
        </p:nvSpPr>
        <p:spPr/>
        <p:txBody>
          <a:bodyPr/>
          <a:lstStyle>
            <a:lvl1pPr>
              <a:defRPr/>
            </a:lvl1pPr>
          </a:lstStyle>
          <a:p>
            <a:fld id="{2EE94A26-7FA0-4A29-90D3-AED7C302397A}" type="slidenum">
              <a:rPr lang="pl-PL"/>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idx="10"/>
          </p:nvPr>
        </p:nvSpPr>
        <p:spPr/>
        <p:txBody>
          <a:bodyPr/>
          <a:lstStyle>
            <a:lvl1pPr>
              <a:defRPr/>
            </a:lvl1pPr>
          </a:lstStyle>
          <a:p>
            <a:r>
              <a:rPr lang="pl-PL"/>
              <a:t>13-12-10</a:t>
            </a:r>
          </a:p>
        </p:txBody>
      </p:sp>
      <p:sp>
        <p:nvSpPr>
          <p:cNvPr id="4" name="Symbol zastępczy numeru slajdu 3"/>
          <p:cNvSpPr>
            <a:spLocks noGrp="1"/>
          </p:cNvSpPr>
          <p:nvPr>
            <p:ph type="sldNum" idx="11"/>
          </p:nvPr>
        </p:nvSpPr>
        <p:spPr/>
        <p:txBody>
          <a:bodyPr/>
          <a:lstStyle>
            <a:lvl1pPr>
              <a:defRPr/>
            </a:lvl1pPr>
          </a:lstStyle>
          <a:p>
            <a:fld id="{B778E450-A517-44D7-A8ED-1072B82CDB37}" type="slidenum">
              <a:rPr lang="pl-PL"/>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idx="10"/>
          </p:nvPr>
        </p:nvSpPr>
        <p:spPr/>
        <p:txBody>
          <a:bodyPr/>
          <a:lstStyle>
            <a:lvl1pPr>
              <a:defRPr/>
            </a:lvl1pPr>
          </a:lstStyle>
          <a:p>
            <a:r>
              <a:rPr lang="pl-PL"/>
              <a:t>13-12-10</a:t>
            </a:r>
          </a:p>
        </p:txBody>
      </p:sp>
      <p:sp>
        <p:nvSpPr>
          <p:cNvPr id="3" name="Symbol zastępczy numeru slajdu 2"/>
          <p:cNvSpPr>
            <a:spLocks noGrp="1"/>
          </p:cNvSpPr>
          <p:nvPr>
            <p:ph type="sldNum" idx="11"/>
          </p:nvPr>
        </p:nvSpPr>
        <p:spPr/>
        <p:txBody>
          <a:bodyPr/>
          <a:lstStyle>
            <a:lvl1pPr>
              <a:defRPr/>
            </a:lvl1pPr>
          </a:lstStyle>
          <a:p>
            <a:fld id="{A5313635-A969-49B1-9EFB-6E9A3F45149F}" type="slidenum">
              <a:rPr lang="pl-PL"/>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idx="10"/>
          </p:nvPr>
        </p:nvSpPr>
        <p:spPr/>
        <p:txBody>
          <a:bodyPr/>
          <a:lstStyle>
            <a:lvl1pPr>
              <a:defRPr/>
            </a:lvl1pPr>
          </a:lstStyle>
          <a:p>
            <a:r>
              <a:rPr lang="pl-PL"/>
              <a:t>13-12-10</a:t>
            </a:r>
          </a:p>
        </p:txBody>
      </p:sp>
      <p:sp>
        <p:nvSpPr>
          <p:cNvPr id="6" name="Symbol zastępczy numeru slajdu 5"/>
          <p:cNvSpPr>
            <a:spLocks noGrp="1"/>
          </p:cNvSpPr>
          <p:nvPr>
            <p:ph type="sldNum" idx="11"/>
          </p:nvPr>
        </p:nvSpPr>
        <p:spPr/>
        <p:txBody>
          <a:bodyPr/>
          <a:lstStyle>
            <a:lvl1pPr>
              <a:defRPr/>
            </a:lvl1pPr>
          </a:lstStyle>
          <a:p>
            <a:fld id="{C01C75A9-8B22-47A2-B01E-7514A88312E9}" type="slidenum">
              <a:rPr lang="pl-PL"/>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idx="10"/>
          </p:nvPr>
        </p:nvSpPr>
        <p:spPr/>
        <p:txBody>
          <a:bodyPr/>
          <a:lstStyle>
            <a:lvl1pPr>
              <a:defRPr/>
            </a:lvl1pPr>
          </a:lstStyle>
          <a:p>
            <a:r>
              <a:rPr lang="pl-PL"/>
              <a:t>13-12-10</a:t>
            </a:r>
          </a:p>
        </p:txBody>
      </p:sp>
      <p:sp>
        <p:nvSpPr>
          <p:cNvPr id="6" name="Symbol zastępczy numeru slajdu 5"/>
          <p:cNvSpPr>
            <a:spLocks noGrp="1"/>
          </p:cNvSpPr>
          <p:nvPr>
            <p:ph type="sldNum" idx="11"/>
          </p:nvPr>
        </p:nvSpPr>
        <p:spPr/>
        <p:txBody>
          <a:bodyPr/>
          <a:lstStyle>
            <a:lvl1pPr>
              <a:defRPr/>
            </a:lvl1pPr>
          </a:lstStyle>
          <a:p>
            <a:fld id="{239D5ED0-C4A3-4232-8710-A3C117CFBC1C}" type="slidenum">
              <a:rPr lang="pl-PL"/>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Kliknij, aby edytować format tekstu tytułuKliknij, aby edytować styl</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a:p>
            <a:pPr lvl="4"/>
            <a:r>
              <a:rPr lang="en-GB" smtClean="0"/>
              <a:t>Ósmy poziom konspektu</a:t>
            </a:r>
          </a:p>
          <a:p>
            <a:pPr lvl="0"/>
            <a:r>
              <a:rPr lang="en-GB" smtClean="0"/>
              <a:t>Dziewiąty poziom konspektuKliknij, aby edytować style wzorca tekstu</a:t>
            </a:r>
          </a:p>
          <a:p>
            <a:pPr lvl="1"/>
            <a:r>
              <a:rPr lang="en-GB" smtClean="0"/>
              <a:t>Drugi poziom</a:t>
            </a:r>
          </a:p>
          <a:p>
            <a:pPr lvl="2"/>
            <a:r>
              <a:rPr lang="en-GB" smtClean="0"/>
              <a:t>Trzeci poziom</a:t>
            </a:r>
          </a:p>
          <a:p>
            <a:pPr lvl="3"/>
            <a:r>
              <a:rPr lang="en-GB" smtClean="0"/>
              <a:t>Czwarty poziom</a:t>
            </a:r>
          </a:p>
          <a:p>
            <a:pPr lvl="4"/>
            <a:r>
              <a:rPr lang="en-GB" smtClean="0"/>
              <a:t>Piąty poziom</a:t>
            </a:r>
          </a:p>
        </p:txBody>
      </p:sp>
      <p:sp>
        <p:nvSpPr>
          <p:cNvPr id="1027" name="Rectangle 3"/>
          <p:cNvSpPr>
            <a:spLocks noGrp="1" noChangeArrowheads="1"/>
          </p:cNvSpPr>
          <p:nvPr>
            <p:ph type="dt"/>
          </p:nvPr>
        </p:nvSpPr>
        <p:spPr bwMode="auto">
          <a:xfrm>
            <a:off x="457200" y="6356350"/>
            <a:ext cx="2132013"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pl-PL"/>
              <a:t>13-12-10</a:t>
            </a:r>
          </a:p>
        </p:txBody>
      </p:sp>
      <p:sp>
        <p:nvSpPr>
          <p:cNvPr id="1028"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endParaRPr lang="pl-PL"/>
          </a:p>
        </p:txBody>
      </p:sp>
      <p:sp>
        <p:nvSpPr>
          <p:cNvPr id="1029" name="Rectangle 5"/>
          <p:cNvSpPr>
            <a:spLocks noGrp="1" noChangeArrowheads="1"/>
          </p:cNvSpPr>
          <p:nvPr>
            <p:ph type="sldNum"/>
          </p:nvPr>
        </p:nvSpPr>
        <p:spPr bwMode="auto">
          <a:xfrm>
            <a:off x="6553200" y="6356350"/>
            <a:ext cx="2132013"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fld id="{0DA4E7CE-E88C-49FD-863A-2E2087FC6ABB}" type="slidenum">
              <a:rPr lang="pl-PL"/>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Lucida Sans Unicode" charset="0"/>
        </a:defRPr>
      </a:lvl2pPr>
      <a:lvl3pPr marL="1143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Lucida Sans Unicode" charset="0"/>
        </a:defRPr>
      </a:lvl3pPr>
      <a:lvl4pPr marL="1600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Lucida Sans Unicode" charset="0"/>
        </a:defRPr>
      </a:lvl4pPr>
      <a:lvl5pPr marL="20574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Lucida Sans Unicode" charset="0"/>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Lucida Sans Unicode" charset="0"/>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Lucida Sans Unicode" charset="0"/>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Lucida Sans Unicode" charset="0"/>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Calibri" charset="0"/>
          <a:cs typeface="Lucida Sans Unicode" charset="0"/>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6600" dirty="0">
                <a:latin typeface="Impact" pitchFamily="34" charset="0"/>
              </a:rPr>
              <a:t>ZASTANÓW SIĘ</a:t>
            </a:r>
          </a:p>
        </p:txBody>
      </p:sp>
      <p:sp>
        <p:nvSpPr>
          <p:cNvPr id="3074" name="Text Box 2"/>
          <p:cNvSpPr txBox="1">
            <a:spLocks noChangeArrowheads="1"/>
          </p:cNvSpPr>
          <p:nvPr/>
        </p:nvSpPr>
        <p:spPr bwMode="auto">
          <a:xfrm>
            <a:off x="457200" y="1600200"/>
            <a:ext cx="8229600" cy="1328738"/>
          </a:xfrm>
          <a:prstGeom prst="rect">
            <a:avLst/>
          </a:prstGeom>
          <a:noFill/>
          <a:ln w="9525">
            <a:noFill/>
            <a:round/>
            <a:headEnd/>
            <a:tailEnd/>
          </a:ln>
          <a:effectLst/>
        </p:spPr>
        <p:txBody>
          <a:bodyPr lIns="90000" tIns="45000" rIns="90000" bIns="45000"/>
          <a:lstStyle/>
          <a:p>
            <a:pPr algn="ctr"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3200" dirty="0">
                <a:solidFill>
                  <a:srgbClr val="000000"/>
                </a:solidFill>
                <a:latin typeface="Impact" pitchFamily="34" charset="0"/>
              </a:rPr>
              <a:t>W KTÓRĄ STRONE ZMIERZASZ,</a:t>
            </a:r>
          </a:p>
          <a:p>
            <a:pPr algn="ctr"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3200" dirty="0">
                <a:solidFill>
                  <a:srgbClr val="000000"/>
                </a:solidFill>
                <a:latin typeface="Impact" pitchFamily="34" charset="0"/>
              </a:rPr>
              <a:t>JAK CHCESZ ŻYC…</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fill="hold" nodeType="clickEffect">
                                  <p:stCondLst>
                                    <p:cond delay="0"/>
                                  </p:stCondLst>
                                  <p:childTnLst>
                                    <p:set>
                                      <p:cBhvr additive="repl">
                                        <p:cTn id="6" dur="1" fill="hold">
                                          <p:stCondLst>
                                            <p:cond delay="0"/>
                                          </p:stCondLst>
                                        </p:cTn>
                                        <p:tgtEl>
                                          <p:spTgt spid="3073"/>
                                        </p:tgtEl>
                                        <p:attrNameLst>
                                          <p:attrName>style.visibility</p:attrName>
                                        </p:attrNameLst>
                                      </p:cBhvr>
                                      <p:to>
                                        <p:strVal val="visible"/>
                                      </p:to>
                                    </p:set>
                                    <p:animEffect transition="in" filter="fade">
                                      <p:cBhvr additive="repl">
                                        <p:cTn id="7" dur="1000"/>
                                        <p:tgtEl>
                                          <p:spTgt spid="3073"/>
                                        </p:tgtEl>
                                      </p:cBhvr>
                                    </p:animEffect>
                                    <p:anim calcmode="lin" valueType="num">
                                      <p:cBhvr additive="repl">
                                        <p:cTn id="8" dur="1000" fill="hold"/>
                                        <p:tgtEl>
                                          <p:spTgt spid="3073"/>
                                        </p:tgtEl>
                                        <p:attrNameLst>
                                          <p:attrName>ppt_x</p:attrName>
                                        </p:attrNameLst>
                                      </p:cBhvr>
                                      <p:tavLst>
                                        <p:tav tm="100000">
                                          <p:val>
                                            <p:strVal val="#ppt_x"/>
                                          </p:val>
                                        </p:tav>
                                        <p:tav tm="100000">
                                          <p:val>
                                            <p:strVal val="#ppt_x"/>
                                          </p:val>
                                        </p:tav>
                                      </p:tavLst>
                                    </p:anim>
                                    <p:anim calcmode="lin" valueType="num">
                                      <p:cBhvr additive="repl">
                                        <p:cTn id="9" dur="900" decel="100000" fill="hold"/>
                                        <p:tgtEl>
                                          <p:spTgt spid="3073"/>
                                        </p:tgtEl>
                                        <p:attrNameLst>
                                          <p:attrName>ppt_y</p:attrName>
                                        </p:attrNameLst>
                                      </p:cBhvr>
                                      <p:tavLst>
                                        <p:tav tm="100000">
                                          <p:val>
                                            <p:strVal val="#ppt_y+1"/>
                                          </p:val>
                                        </p:tav>
                                        <p:tav tm="100000">
                                          <p:val>
                                            <p:strVal val="#ppt_y-.03"/>
                                          </p:val>
                                        </p:tav>
                                      </p:tavLst>
                                    </p:anim>
                                    <p:anim calcmode="lin" valueType="num">
                                      <p:cBhvr additive="repl">
                                        <p:cTn id="10" dur="100" accel="100000" fill="hold">
                                          <p:stCondLst>
                                            <p:cond delay="0"/>
                                          </p:stCondLst>
                                        </p:cTn>
                                        <p:tgtEl>
                                          <p:spTgt spid="3073"/>
                                        </p:tgtEl>
                                        <p:attrNameLst>
                                          <p:attrName>ppt_y</p:attrName>
                                        </p:attrNameLst>
                                      </p:cBhvr>
                                      <p:tavLst>
                                        <p:tav tm="10000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74">
                                            <p:txEl>
                                              <p:pRg st="0" end="0"/>
                                            </p:txEl>
                                          </p:spTgt>
                                        </p:tgtEl>
                                        <p:attrNameLst>
                                          <p:attrName>style.visibility</p:attrName>
                                        </p:attrNameLst>
                                      </p:cBhvr>
                                      <p:to>
                                        <p:strVal val="visible"/>
                                      </p:to>
                                    </p:set>
                                    <p:animEffect transition="in" filter="fade">
                                      <p:cBhvr>
                                        <p:cTn id="15" dur="2000"/>
                                        <p:tgtEl>
                                          <p:spTgt spid="307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74">
                                            <p:txEl>
                                              <p:pRg st="1" end="1"/>
                                            </p:txEl>
                                          </p:spTgt>
                                        </p:tgtEl>
                                        <p:attrNameLst>
                                          <p:attrName>style.visibility</p:attrName>
                                        </p:attrNameLst>
                                      </p:cBhvr>
                                      <p:to>
                                        <p:strVal val="visible"/>
                                      </p:to>
                                    </p:set>
                                    <p:animEffect transition="in" filter="fade">
                                      <p:cBhvr>
                                        <p:cTn id="18" dur="2000"/>
                                        <p:tgtEl>
                                          <p:spTgt spid="30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8000" r="-8000"/>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74638"/>
            <a:ext cx="8229600" cy="1143000"/>
          </a:xfrm>
          <a:ln/>
        </p:spPr>
        <p:txBody>
          <a:bodyPr lIns="0" tIns="22932"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600" b="1" dirty="0"/>
              <a:t>V POZIOM – JAJA I RYBY </a:t>
            </a:r>
          </a:p>
        </p:txBody>
      </p:sp>
      <p:sp>
        <p:nvSpPr>
          <p:cNvPr id="12290" name="Text Box 2"/>
          <p:cNvSpPr txBox="1">
            <a:spLocks noChangeArrowheads="1"/>
          </p:cNvSpPr>
          <p:nvPr/>
        </p:nvSpPr>
        <p:spPr bwMode="auto">
          <a:xfrm>
            <a:off x="0" y="1439863"/>
            <a:ext cx="9309100" cy="1516062"/>
          </a:xfrm>
          <a:prstGeom prst="rect">
            <a:avLst/>
          </a:prstGeom>
          <a:noFill/>
          <a:ln w="9525">
            <a:noFill/>
            <a:round/>
            <a:headEnd/>
            <a:tailEnd/>
          </a:ln>
          <a:effectLst/>
        </p:spPr>
        <p:txBody>
          <a:bodyPr lIns="90000" tIns="6264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000" dirty="0">
                <a:solidFill>
                  <a:srgbClr val="000000"/>
                </a:solidFill>
                <a:latin typeface="Lucida Sans" pitchFamily="34" charset="0"/>
              </a:rPr>
              <a:t>Produkty te są źródłem pełnowartościowego białka. Tłuszcz ryb morskich dostarcza kwasów omega-3, które poprawiają pracę mózgu, chronią przed chorobami serca i krążenia, zapobiegają zakrzepom i zatorom, obniżają poziom cholesterolu i regulują poziom </a:t>
            </a:r>
            <a:r>
              <a:rPr lang="pl-PL" sz="2000" dirty="0" err="1">
                <a:solidFill>
                  <a:srgbClr val="000000"/>
                </a:solidFill>
                <a:latin typeface="Lucida Sans" pitchFamily="34" charset="0"/>
              </a:rPr>
              <a:t>trójglicerydów</a:t>
            </a:r>
            <a:r>
              <a:rPr lang="pl-PL" sz="2000" dirty="0">
                <a:solidFill>
                  <a:srgbClr val="000000"/>
                </a:solidFill>
                <a:latin typeface="Lucida Sans" pitchFamily="34" charset="0"/>
              </a:rPr>
              <a:t> we krwi, są dobre dla oczu i kości, hamują rozwój komórek nowotworowych.</a:t>
            </a:r>
          </a:p>
        </p:txBody>
      </p:sp>
      <p:sp>
        <p:nvSpPr>
          <p:cNvPr id="12291" name="Text Box 3"/>
          <p:cNvSpPr txBox="1">
            <a:spLocks noChangeArrowheads="1"/>
          </p:cNvSpPr>
          <p:nvPr/>
        </p:nvSpPr>
        <p:spPr bwMode="auto">
          <a:xfrm>
            <a:off x="179388" y="5500702"/>
            <a:ext cx="8882062" cy="1357298"/>
          </a:xfrm>
          <a:prstGeom prst="rect">
            <a:avLst/>
          </a:prstGeom>
          <a:noFill/>
          <a:ln w="9525">
            <a:noFill/>
            <a:round/>
            <a:headEnd/>
            <a:tailEnd/>
          </a:ln>
          <a:effectLst/>
        </p:spPr>
        <p:txBody>
          <a:bodyPr lIns="90000" tIns="6264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000" dirty="0">
                <a:solidFill>
                  <a:srgbClr val="000000"/>
                </a:solidFill>
                <a:latin typeface="Lucida Sans" pitchFamily="34" charset="0"/>
              </a:rPr>
              <a:t>Jajka nie podnoszą w sposób radykalny złego cholesterolu, za to zawierają wszystkie aminokwasy i niezbędne nienasycone kwasy tłuszczowe. Są dobrym źródłem przeciwutleniaczy chroniących nas przed działaniem wolnych rodników, witaminy B12 i kwasu foliowego.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decel="100000" fill="hold" nodeType="clickEffect">
                                  <p:stCondLst>
                                    <p:cond delay="0"/>
                                  </p:stCondLst>
                                  <p:childTnLst>
                                    <p:set>
                                      <p:cBhvr additive="repl">
                                        <p:cTn id="6" dur="1" fill="hold">
                                          <p:stCondLst>
                                            <p:cond delay="0"/>
                                          </p:stCondLst>
                                        </p:cTn>
                                        <p:tgtEl>
                                          <p:spTgt spid="12289"/>
                                        </p:tgtEl>
                                        <p:attrNameLst>
                                          <p:attrName>style.visibility</p:attrName>
                                        </p:attrNameLst>
                                      </p:cBhvr>
                                      <p:to>
                                        <p:strVal val="visible"/>
                                      </p:to>
                                    </p:set>
                                    <p:anim calcmode="lin" valueType="num">
                                      <p:cBhvr additive="repl">
                                        <p:cTn id="7" dur="1000" fill="hold"/>
                                        <p:tgtEl>
                                          <p:spTgt spid="12289"/>
                                        </p:tgtEl>
                                        <p:attrNameLst>
                                          <p:attrName>ppt_w</p:attrName>
                                        </p:attrNameLst>
                                      </p:cBhvr>
                                      <p:tavLst>
                                        <p:tav tm="100000">
                                          <p:val>
                                            <p:strVal val="#ppt_w+.3"/>
                                          </p:val>
                                        </p:tav>
                                        <p:tav tm="100000">
                                          <p:val>
                                            <p:strVal val="#ppt_w"/>
                                          </p:val>
                                        </p:tav>
                                      </p:tavLst>
                                    </p:anim>
                                    <p:anim calcmode="lin" valueType="num">
                                      <p:cBhvr additive="repl">
                                        <p:cTn id="8" dur="1000" fill="hold"/>
                                        <p:tgtEl>
                                          <p:spTgt spid="12289"/>
                                        </p:tgtEl>
                                        <p:attrNameLst>
                                          <p:attrName>ppt_h</p:attrName>
                                        </p:attrNameLst>
                                      </p:cBhvr>
                                      <p:tavLst>
                                        <p:tav tm="100000">
                                          <p:val>
                                            <p:strVal val="#ppt_h"/>
                                          </p:val>
                                        </p:tav>
                                        <p:tav tm="100000">
                                          <p:val>
                                            <p:strVal val="#ppt_h"/>
                                          </p:val>
                                        </p:tav>
                                      </p:tavLst>
                                    </p:anim>
                                    <p:animEffect transition="in" filter="fade">
                                      <p:cBhvr additive="repl">
                                        <p:cTn id="9" dur="1000"/>
                                        <p:tgtEl>
                                          <p:spTgt spid="1228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fill="hold" nodeType="clickEffect">
                                  <p:stCondLst>
                                    <p:cond delay="0"/>
                                  </p:stCondLst>
                                  <p:childTnLst>
                                    <p:set>
                                      <p:cBhvr additive="repl">
                                        <p:cTn id="13" dur="1" fill="hold">
                                          <p:stCondLst>
                                            <p:cond delay="0"/>
                                          </p:stCondLst>
                                        </p:cTn>
                                        <p:tgtEl>
                                          <p:spTgt spid="1229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fill="hold" nodeType="clickEffect">
                                  <p:stCondLst>
                                    <p:cond delay="0"/>
                                  </p:stCondLst>
                                  <p:childTnLst>
                                    <p:set>
                                      <p:cBhvr additive="repl">
                                        <p:cTn id="17"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5000" r="-5000"/>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74638"/>
            <a:ext cx="8229600" cy="1143000"/>
          </a:xfrm>
          <a:ln/>
        </p:spPr>
        <p:txBody>
          <a:bodyPr lIns="0" tIns="22932"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600" b="1"/>
              <a:t>VI POZIOM – NABIAŁ LUB SUPLEMANTY WAPNIA</a:t>
            </a:r>
          </a:p>
        </p:txBody>
      </p:sp>
      <p:sp>
        <p:nvSpPr>
          <p:cNvPr id="13314" name="Text Box 2"/>
          <p:cNvSpPr txBox="1">
            <a:spLocks noChangeArrowheads="1"/>
          </p:cNvSpPr>
          <p:nvPr/>
        </p:nvSpPr>
        <p:spPr bwMode="auto">
          <a:xfrm>
            <a:off x="0" y="1214422"/>
            <a:ext cx="9148763" cy="2994041"/>
          </a:xfrm>
          <a:prstGeom prst="rect">
            <a:avLst/>
          </a:prstGeom>
          <a:noFill/>
          <a:ln w="9525">
            <a:noFill/>
            <a:round/>
            <a:headEnd/>
            <a:tailEnd/>
          </a:ln>
          <a:effectLst/>
        </p:spPr>
        <p:txBody>
          <a:bodyPr lIns="90000" tIns="6264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000" dirty="0">
                <a:solidFill>
                  <a:srgbClr val="000000"/>
                </a:solidFill>
                <a:latin typeface="Lucida Sans" pitchFamily="34" charset="0"/>
              </a:rPr>
              <a:t>Nabiał zawiera wapń – pierwiastek niezbędny do budowy kości i zębów, odgrywa również zasadniczą funkcję w przekazywaniu impulsów nerwowych. Dodatkowo, wszystkie produkty pochodzenia mlecznego zawierają m.in. łatwo przyswajalne przez organizm białko, tłuszcze, sole mineralne i witaminy, takie jak: A, B2, B12, D, przez co odgrywają bardzo ważną rolę w żywieniu człowieka</a:t>
            </a:r>
            <a:r>
              <a:rPr lang="pl-PL" dirty="0">
                <a:solidFill>
                  <a:srgbClr val="000000"/>
                </a:solidFill>
                <a:latin typeface="Lucida Sans" pitchFamily="34" charset="0"/>
              </a:rPr>
              <a:t>.</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pl-PL"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fill="hold" nodeType="clickEffect">
                                  <p:stCondLst>
                                    <p:cond delay="0"/>
                                  </p:stCondLst>
                                  <p:childTnLst>
                                    <p:set>
                                      <p:cBhvr additive="repl">
                                        <p:cTn id="6" dur="1" fill="hold">
                                          <p:stCondLst>
                                            <p:cond delay="0"/>
                                          </p:stCondLst>
                                        </p:cTn>
                                        <p:tgtEl>
                                          <p:spTgt spid="13313"/>
                                        </p:tgtEl>
                                        <p:attrNameLst>
                                          <p:attrName>style.visibility</p:attrName>
                                        </p:attrNameLst>
                                      </p:cBhvr>
                                      <p:to>
                                        <p:strVal val="visible"/>
                                      </p:to>
                                    </p:set>
                                    <p:animEffect transition="in" filter="fade">
                                      <p:cBhvr additive="repl">
                                        <p:cTn id="7" dur="1000"/>
                                        <p:tgtEl>
                                          <p:spTgt spid="13313"/>
                                        </p:tgtEl>
                                      </p:cBhvr>
                                    </p:animEffect>
                                    <p:anim calcmode="lin" valueType="num">
                                      <p:cBhvr additive="repl">
                                        <p:cTn id="8" dur="1000" fill="hold"/>
                                        <p:tgtEl>
                                          <p:spTgt spid="13313"/>
                                        </p:tgtEl>
                                        <p:attrNameLst>
                                          <p:attrName>ppt_x</p:attrName>
                                        </p:attrNameLst>
                                      </p:cBhvr>
                                      <p:tavLst>
                                        <p:tav tm="100000">
                                          <p:val>
                                            <p:strVal val="#ppt_x"/>
                                          </p:val>
                                        </p:tav>
                                        <p:tav tm="100000">
                                          <p:val>
                                            <p:strVal val="#ppt_x"/>
                                          </p:val>
                                        </p:tav>
                                      </p:tavLst>
                                    </p:anim>
                                    <p:anim calcmode="lin" valueType="num">
                                      <p:cBhvr additive="repl">
                                        <p:cTn id="9" dur="900" decel="100000" fill="hold"/>
                                        <p:tgtEl>
                                          <p:spTgt spid="13313"/>
                                        </p:tgtEl>
                                        <p:attrNameLst>
                                          <p:attrName>ppt_y</p:attrName>
                                        </p:attrNameLst>
                                      </p:cBhvr>
                                      <p:tavLst>
                                        <p:tav tm="100000">
                                          <p:val>
                                            <p:strVal val="#ppt_y+1"/>
                                          </p:val>
                                        </p:tav>
                                        <p:tav tm="100000">
                                          <p:val>
                                            <p:strVal val="#ppt_y-.03"/>
                                          </p:val>
                                        </p:tav>
                                      </p:tavLst>
                                    </p:anim>
                                    <p:anim calcmode="lin" valueType="num">
                                      <p:cBhvr additive="repl">
                                        <p:cTn id="10" dur="100" accel="100000" fill="hold">
                                          <p:stCondLst>
                                            <p:cond delay="0"/>
                                          </p:stCondLst>
                                        </p:cTn>
                                        <p:tgtEl>
                                          <p:spTgt spid="13313"/>
                                        </p:tgtEl>
                                        <p:attrNameLst>
                                          <p:attrName>ppt_y</p:attrName>
                                        </p:attrNameLst>
                                      </p:cBhvr>
                                      <p:tavLst>
                                        <p:tav tm="10000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13314"/>
                                        </p:tgtEl>
                                        <p:attrNameLst>
                                          <p:attrName>style.visibility</p:attrName>
                                        </p:attrNameLst>
                                      </p:cBhvr>
                                      <p:to>
                                        <p:strVal val="visible"/>
                                      </p:to>
                                    </p:set>
                                    <p:anim calcmode="lin" valueType="num">
                                      <p:cBhvr additive="repl">
                                        <p:cTn id="15" dur="500" fill="hold"/>
                                        <p:tgtEl>
                                          <p:spTgt spid="13314"/>
                                        </p:tgtEl>
                                        <p:attrNameLst>
                                          <p:attrName>ppt_w</p:attrName>
                                        </p:attrNameLst>
                                      </p:cBhvr>
                                      <p:tavLst>
                                        <p:tav tm="100000">
                                          <p:val>
                                            <p:strVal val="0"/>
                                          </p:val>
                                        </p:tav>
                                        <p:tav tm="100000">
                                          <p:val>
                                            <p:strVal val="#ppt_w"/>
                                          </p:val>
                                        </p:tav>
                                      </p:tavLst>
                                    </p:anim>
                                    <p:anim calcmode="lin" valueType="num">
                                      <p:cBhvr additive="repl">
                                        <p:cTn id="16" dur="500" fill="hold"/>
                                        <p:tgtEl>
                                          <p:spTgt spid="13314"/>
                                        </p:tgtEl>
                                        <p:attrNameLst>
                                          <p:attrName>ppt_h</p:attrName>
                                        </p:attrNameLst>
                                      </p:cBhvr>
                                      <p:tavLst>
                                        <p:tav tm="100000">
                                          <p:val>
                                            <p:strVal val="0"/>
                                          </p:val>
                                        </p:tav>
                                        <p:tav tm="100000">
                                          <p:val>
                                            <p:strVal val="#ppt_h"/>
                                          </p:val>
                                        </p:tav>
                                      </p:tavLst>
                                    </p:anim>
                                    <p:anim calcmode="lin" valueType="num">
                                      <p:cBhvr additive="repl">
                                        <p:cTn id="17" dur="500" fill="hold"/>
                                        <p:tgtEl>
                                          <p:spTgt spid="13314"/>
                                        </p:tgtEl>
                                        <p:attrNameLst>
                                          <p:attrName>r</p:attrName>
                                        </p:attrNameLst>
                                      </p:cBhvr>
                                      <p:tavLst>
                                        <p:tav tm="100000">
                                          <p:val>
                                            <p:strVal val="360"/>
                                          </p:val>
                                        </p:tav>
                                        <p:tav tm="100000">
                                          <p:val>
                                            <p:strVal val="0"/>
                                          </p:val>
                                        </p:tav>
                                      </p:tavLst>
                                    </p:anim>
                                    <p:animEffect transition="in" filter="fade">
                                      <p:cBhvr additive="repl">
                                        <p:cTn id="18"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7200" y="274638"/>
            <a:ext cx="8229600" cy="1143000"/>
          </a:xfrm>
          <a:ln/>
        </p:spPr>
        <p:txBody>
          <a:bodyPr lIns="0" tIns="22932"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600" b="1" dirty="0"/>
              <a:t>VII POZIOM – MIĘSO CZERWONE</a:t>
            </a:r>
          </a:p>
        </p:txBody>
      </p:sp>
      <p:sp>
        <p:nvSpPr>
          <p:cNvPr id="14338" name="Text Box 2"/>
          <p:cNvSpPr txBox="1">
            <a:spLocks noChangeArrowheads="1"/>
          </p:cNvSpPr>
          <p:nvPr/>
        </p:nvSpPr>
        <p:spPr bwMode="auto">
          <a:xfrm>
            <a:off x="0" y="1800225"/>
            <a:ext cx="9256713" cy="2028825"/>
          </a:xfrm>
          <a:prstGeom prst="rect">
            <a:avLst/>
          </a:prstGeom>
          <a:noFill/>
          <a:ln w="9525">
            <a:noFill/>
            <a:round/>
            <a:headEnd/>
            <a:tailEnd/>
          </a:ln>
          <a:effectLst/>
        </p:spPr>
        <p:txBody>
          <a:bodyPr lIns="90000" tIns="6264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000" dirty="0">
                <a:solidFill>
                  <a:srgbClr val="000000"/>
                </a:solidFill>
                <a:latin typeface="Lucida Sans" pitchFamily="34" charset="0"/>
              </a:rPr>
              <a:t>Mięso, obok innych produktów pochodzenia zwierzęcego (np. mleko, ser), jest najlepszym źródłem pełnowartościowego białka. Zawiera ono wszystkie niezbędne aminokwasy, tzn. takie, których organizm nie potrafi sam wytworzyć, a które są potrzebne do budowy tkanek. Ma również tę zaletę, że jest lepiej przyswajalne niż białko roślinne.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pl-PL"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pl-PL" dirty="0">
              <a:solidFill>
                <a:srgbClr val="000000"/>
              </a:solidFill>
            </a:endParaRPr>
          </a:p>
        </p:txBody>
      </p:sp>
      <p:pic>
        <p:nvPicPr>
          <p:cNvPr id="4" name="Obraz 3" descr="3847032-czerwone-mieso-pieczone-serwowane-na-drewnianej-tablicy-z-warzywami.jpg"/>
          <p:cNvPicPr>
            <a:picLocks noChangeAspect="1"/>
          </p:cNvPicPr>
          <p:nvPr/>
        </p:nvPicPr>
        <p:blipFill>
          <a:blip r:embed="rId3"/>
          <a:stretch>
            <a:fillRect/>
          </a:stretch>
        </p:blipFill>
        <p:spPr>
          <a:xfrm>
            <a:off x="4572000" y="3806191"/>
            <a:ext cx="4572000" cy="305181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43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2" presetClass="entr" fill="hold" nodeType="clickEffect">
                                  <p:stCondLst>
                                    <p:cond delay="0"/>
                                  </p:stCondLst>
                                  <p:childTnLst>
                                    <p:set>
                                      <p:cBhvr additive="repl">
                                        <p:cTn id="10" dur="1" fill="hold">
                                          <p:stCondLst>
                                            <p:cond delay="0"/>
                                          </p:stCondLst>
                                        </p:cTn>
                                        <p:tgtEl>
                                          <p:spTgt spid="14338"/>
                                        </p:tgtEl>
                                        <p:attrNameLst>
                                          <p:attrName>style.visibility</p:attrName>
                                        </p:attrNameLst>
                                      </p:cBhvr>
                                      <p:to>
                                        <p:strVal val="visible"/>
                                      </p:to>
                                    </p:set>
                                    <p:animScale>
                                      <p:cBhvr additive="repl">
                                        <p:cTn id="11" dur="1000" decel="50000" fill="hold">
                                          <p:stCondLst>
                                            <p:cond delay="0"/>
                                          </p:stCondLst>
                                        </p:cTn>
                                        <p:tgtEl>
                                          <p:spTgt spid="14338"/>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12" dur="1000" decel="50000" fill="hold">
                                          <p:stCondLst>
                                            <p:cond delay="0"/>
                                          </p:stCondLst>
                                        </p:cTn>
                                        <p:tgtEl>
                                          <p:spTgt spid="14338"/>
                                        </p:tgtEl>
                                      </p:cBhvr>
                                    </p:animMotion>
                                    <p:animEffect transition="in" filter="fade">
                                      <p:cBhvr additive="repl">
                                        <p:cTn id="13"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274638"/>
            <a:ext cx="8229600" cy="1143000"/>
          </a:xfrm>
          <a:ln/>
        </p:spPr>
        <p:txBody>
          <a:bodyPr lIns="0" tIns="31752"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pl-PL" sz="3600" b="1" i="1" dirty="0"/>
          </a:p>
        </p:txBody>
      </p:sp>
      <p:sp>
        <p:nvSpPr>
          <p:cNvPr id="15362" name="Rectangle 2"/>
          <p:cNvSpPr>
            <a:spLocks noGrp="1" noChangeArrowheads="1"/>
          </p:cNvSpPr>
          <p:nvPr>
            <p:ph idx="1"/>
          </p:nvPr>
        </p:nvSpPr>
        <p:spPr>
          <a:xfrm>
            <a:off x="457200" y="1600200"/>
            <a:ext cx="8229600" cy="4525963"/>
          </a:xfrm>
        </p:spPr>
        <p:txBody>
          <a:bodyPr/>
          <a:lstStyle/>
          <a:p>
            <a:pPr algn="ctr">
              <a:lnSpc>
                <a:spcPct val="100000"/>
              </a:lnSpc>
              <a:spcBef>
                <a:spcPct val="20000"/>
              </a:spcBef>
              <a:spcAft>
                <a:spcPct val="0"/>
              </a:spcAft>
            </a:pPr>
            <a:r>
              <a:rPr lang="pl-PL" dirty="0" smtClean="0">
                <a:latin typeface="Times New Roman" pitchFamily="16" charset="0"/>
              </a:rPr>
              <a:t>OPRACOWAŁ:</a:t>
            </a:r>
          </a:p>
          <a:p>
            <a:pPr algn="ctr">
              <a:lnSpc>
                <a:spcPct val="100000"/>
              </a:lnSpc>
              <a:spcBef>
                <a:spcPct val="20000"/>
              </a:spcBef>
              <a:spcAft>
                <a:spcPct val="0"/>
              </a:spcAft>
            </a:pPr>
            <a:r>
              <a:rPr lang="pl-PL" dirty="0" smtClean="0">
                <a:latin typeface="Times New Roman" pitchFamily="16" charset="0"/>
              </a:rPr>
              <a:t>MATEUSZ PĘKAŁA</a:t>
            </a:r>
            <a:endParaRPr lang="pl-PL" dirty="0">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7200" y="274638"/>
            <a:ext cx="8229600" cy="1939925"/>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4400" dirty="0">
                <a:solidFill>
                  <a:srgbClr val="FFFFFF"/>
                </a:solidFill>
                <a:latin typeface="Impact" pitchFamily="34" charset="0"/>
              </a:rPr>
              <a:t>PIJĄC, PALĄC, ORAZ ŹLE SIĘ ODŻYWIAJĄC DŁUGO NIE BĘDZIESZ CIESZYĆ SIĘ </a:t>
            </a:r>
            <a:r>
              <a:rPr lang="pl-PL" sz="4400" dirty="0" smtClean="0">
                <a:solidFill>
                  <a:srgbClr val="FFFFFF"/>
                </a:solidFill>
                <a:latin typeface="Impact" pitchFamily="34" charset="0"/>
              </a:rPr>
              <a:t>ŻYCIEM.</a:t>
            </a:r>
            <a:endParaRPr lang="pl-PL" sz="4400" dirty="0">
              <a:solidFill>
                <a:srgbClr val="FFFFFF"/>
              </a:solidFill>
              <a:latin typeface="Impact" pitchFamily="34" charset="0"/>
            </a:endParaRPr>
          </a:p>
        </p:txBody>
      </p:sp>
      <p:pic>
        <p:nvPicPr>
          <p:cNvPr id="4098" name="Picture 2"/>
          <p:cNvPicPr>
            <a:picLocks noChangeAspect="1" noChangeArrowheads="1"/>
          </p:cNvPicPr>
          <p:nvPr/>
        </p:nvPicPr>
        <p:blipFill>
          <a:blip r:embed="rId3"/>
          <a:srcRect/>
          <a:stretch>
            <a:fillRect/>
          </a:stretch>
        </p:blipFill>
        <p:spPr bwMode="auto">
          <a:xfrm>
            <a:off x="5534025" y="4286250"/>
            <a:ext cx="3429000" cy="2571750"/>
          </a:xfrm>
          <a:prstGeom prst="rect">
            <a:avLst/>
          </a:prstGeom>
          <a:noFill/>
          <a:ln w="9525">
            <a:noFill/>
            <a:round/>
            <a:headEnd/>
            <a:tailEnd/>
          </a:ln>
          <a:effectLst/>
        </p:spPr>
      </p:pic>
      <p:sp>
        <p:nvSpPr>
          <p:cNvPr id="4099" name="Rectangle 3"/>
          <p:cNvSpPr>
            <a:spLocks noChangeArrowheads="1"/>
          </p:cNvSpPr>
          <p:nvPr/>
        </p:nvSpPr>
        <p:spPr bwMode="auto">
          <a:xfrm>
            <a:off x="428625" y="3786188"/>
            <a:ext cx="5214938" cy="1383540"/>
          </a:xfrm>
          <a:prstGeom prst="rect">
            <a:avLst/>
          </a:prstGeom>
          <a:noFill/>
          <a:ln w="9525">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Lst>
            </a:pPr>
            <a:r>
              <a:rPr lang="pl-PL" sz="2800" dirty="0">
                <a:solidFill>
                  <a:srgbClr val="FFFFFF"/>
                </a:solidFill>
                <a:latin typeface="Impact" pitchFamily="34" charset="0"/>
              </a:rPr>
              <a:t>TAKI SPOSÓB ŻYCIA NIGDZIE NIE PROWADZI,  SZANUJ SWOJE CIAŁO, NIE TRUJ GO!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additive="repl">
                                        <p:cTn id="11" dur="6" fill="hold">
                                          <p:stCondLst>
                                            <p:cond delay="0"/>
                                          </p:stCondLst>
                                        </p:cTn>
                                        <p:tgtEl>
                                          <p:spTgt spid="4097"/>
                                        </p:tgtEl>
                                        <p:attrNameLst>
                                          <p:attrName>style.visibility</p:attrName>
                                        </p:attrNameLst>
                                      </p:cBhvr>
                                      <p:to>
                                        <p:strVal val="visible"/>
                                      </p:to>
                                    </p:set>
                                    <p:animEffect transition="in" filter="slide(fromBottom)">
                                      <p:cBhvr additive="repl">
                                        <p:cTn id="12" dur="3000"/>
                                        <p:tgtEl>
                                          <p:spTgt spid="409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 calcmode="lin" valueType="num">
                                      <p:cBhvr additive="base">
                                        <p:cTn id="17" dur="2000" fill="hold"/>
                                        <p:tgtEl>
                                          <p:spTgt spid="4099"/>
                                        </p:tgtEl>
                                        <p:attrNameLst>
                                          <p:attrName>ppt_x</p:attrName>
                                        </p:attrNameLst>
                                      </p:cBhvr>
                                      <p:tavLst>
                                        <p:tav tm="0">
                                          <p:val>
                                            <p:strVal val="#ppt_x"/>
                                          </p:val>
                                        </p:tav>
                                        <p:tav tm="100000">
                                          <p:val>
                                            <p:strVal val="#ppt_x"/>
                                          </p:val>
                                        </p:tav>
                                      </p:tavLst>
                                    </p:anim>
                                    <p:anim calcmode="lin" valueType="num">
                                      <p:cBhvr additive="base">
                                        <p:cTn id="18" dur="20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4400" dirty="0">
                <a:latin typeface="Impact" pitchFamily="34" charset="0"/>
              </a:rPr>
              <a:t>POWIEDZ STOP ZŁYM NAWYKOM I ZACZNIJ DZIAŁAĆ!</a:t>
            </a:r>
          </a:p>
        </p:txBody>
      </p:sp>
      <p:sp>
        <p:nvSpPr>
          <p:cNvPr id="512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lIns="90000" tIns="45000" rIns="90000" bIns="45000"/>
          <a:lstStyle/>
          <a:p>
            <a:pPr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pl-PL" sz="3200">
              <a:solidFill>
                <a:srgbClr val="000000"/>
              </a:solidFill>
              <a:latin typeface="Calibri" charset="0"/>
            </a:endParaRPr>
          </a:p>
          <a:p>
            <a:pPr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pl-PL" sz="3200">
              <a:solidFill>
                <a:srgbClr val="000000"/>
              </a:solidFill>
              <a:latin typeface="Calibri"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additive="repl">
                                        <p:cTn id="6" dur="1" fill="hold">
                                          <p:stCondLst>
                                            <p:cond delay="0"/>
                                          </p:stCondLst>
                                        </p:cTn>
                                        <p:tgtEl>
                                          <p:spTgt spid="5121"/>
                                        </p:tgtEl>
                                        <p:attrNameLst>
                                          <p:attrName>style.visibility</p:attrName>
                                        </p:attrNameLst>
                                      </p:cBhvr>
                                      <p:to>
                                        <p:strVal val="visible"/>
                                      </p:to>
                                    </p:set>
                                    <p:animEffect transition="in" filter="fade">
                                      <p:cBhvr additive="repl">
                                        <p:cTn id="7" dur="1000"/>
                                        <p:tgtEl>
                                          <p:spTgt spid="5121"/>
                                        </p:tgtEl>
                                      </p:cBhvr>
                                    </p:animEffect>
                                    <p:anim calcmode="lin" valueType="num">
                                      <p:cBhvr additive="repl">
                                        <p:cTn id="8" dur="1000" fill="hold"/>
                                        <p:tgtEl>
                                          <p:spTgt spid="5121"/>
                                        </p:tgtEl>
                                        <p:attrNameLst>
                                          <p:attrName>ppt_x</p:attrName>
                                        </p:attrNameLst>
                                      </p:cBhvr>
                                      <p:tavLst>
                                        <p:tav tm="100000">
                                          <p:val>
                                            <p:strVal val="#ppt_x"/>
                                          </p:val>
                                        </p:tav>
                                        <p:tav tm="100000">
                                          <p:val>
                                            <p:strVal val="#ppt_x"/>
                                          </p:val>
                                        </p:tav>
                                      </p:tavLst>
                                    </p:anim>
                                    <p:anim calcmode="lin" valueType="num">
                                      <p:cBhvr additive="repl">
                                        <p:cTn id="9" dur="1000" fill="hold"/>
                                        <p:tgtEl>
                                          <p:spTgt spid="5121"/>
                                        </p:tgtEl>
                                        <p:attrNameLst>
                                          <p:attrName>ppt_y</p:attrName>
                                        </p:attrNameLst>
                                      </p:cBhvr>
                                      <p:tavLst>
                                        <p:tav tm="10000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3200" b="1" i="1" dirty="0"/>
              <a:t>Dlaczego zdrowe odżywianie jest tak ważne ? </a:t>
            </a:r>
          </a:p>
        </p:txBody>
      </p:sp>
      <p:sp>
        <p:nvSpPr>
          <p:cNvPr id="6146" name="Text Box 2"/>
          <p:cNvSpPr txBox="1">
            <a:spLocks noChangeArrowheads="1"/>
          </p:cNvSpPr>
          <p:nvPr/>
        </p:nvSpPr>
        <p:spPr bwMode="auto">
          <a:xfrm>
            <a:off x="457200" y="1500188"/>
            <a:ext cx="8229600" cy="4625975"/>
          </a:xfrm>
          <a:prstGeom prst="rect">
            <a:avLst/>
          </a:prstGeom>
          <a:noFill/>
          <a:ln w="9525">
            <a:noFill/>
            <a:round/>
            <a:headEnd/>
            <a:tailEnd/>
          </a:ln>
          <a:effectLst/>
        </p:spPr>
        <p:txBody>
          <a:bodyPr lIns="90000" tIns="45000" rIns="90000" bIns="45000"/>
          <a:lstStyle/>
          <a:p>
            <a:pPr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pl-PL" sz="2000">
              <a:solidFill>
                <a:srgbClr val="000000"/>
              </a:solidFill>
              <a:latin typeface="Calibri" charset="0"/>
            </a:endParaRPr>
          </a:p>
          <a:p>
            <a:pPr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pl-PL" sz="2000">
              <a:solidFill>
                <a:srgbClr val="000000"/>
              </a:solidFill>
              <a:latin typeface="Calibri" charset="0"/>
            </a:endParaRPr>
          </a:p>
        </p:txBody>
      </p:sp>
      <p:sp>
        <p:nvSpPr>
          <p:cNvPr id="6147" name="Text Box 3"/>
          <p:cNvSpPr txBox="1">
            <a:spLocks noChangeArrowheads="1"/>
          </p:cNvSpPr>
          <p:nvPr/>
        </p:nvSpPr>
        <p:spPr bwMode="auto">
          <a:xfrm>
            <a:off x="36513" y="1439863"/>
            <a:ext cx="9144000" cy="1646237"/>
          </a:xfrm>
          <a:prstGeom prst="rect">
            <a:avLst/>
          </a:prstGeom>
          <a:noFill/>
          <a:ln w="9525">
            <a:noFill/>
            <a:round/>
            <a:headEnd/>
            <a:tailEnd/>
          </a:ln>
          <a:effectLst/>
        </p:spPr>
        <p:txBody>
          <a:bodyPr lIns="90000" tIns="64404"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200" dirty="0">
                <a:solidFill>
                  <a:srgbClr val="000000"/>
                </a:solidFill>
                <a:latin typeface="Lucida Sans" pitchFamily="34" charset="0"/>
              </a:rPr>
              <a:t>Jedzenie jest częścią naszego życia, w związku z tym powinno dostarczać nie tylko     podstawowych składników odżywczych, ale i przyjemności. Wybór właściwych       produktów w naszej codziennej diecie ma ogromne znaczenie dla zapewnienia zdrowia,  energii życiowej i dobrego funkcjonowania. </a:t>
            </a:r>
          </a:p>
        </p:txBody>
      </p:sp>
      <p:sp>
        <p:nvSpPr>
          <p:cNvPr id="6148" name="Text Box 4"/>
          <p:cNvSpPr txBox="1">
            <a:spLocks noChangeArrowheads="1"/>
          </p:cNvSpPr>
          <p:nvPr/>
        </p:nvSpPr>
        <p:spPr bwMode="auto">
          <a:xfrm>
            <a:off x="0" y="3033713"/>
            <a:ext cx="8362950" cy="1646237"/>
          </a:xfrm>
          <a:prstGeom prst="rect">
            <a:avLst/>
          </a:prstGeom>
          <a:noFill/>
          <a:ln w="9525">
            <a:noFill/>
            <a:round/>
            <a:headEnd/>
            <a:tailEnd/>
          </a:ln>
          <a:effectLst/>
        </p:spPr>
        <p:txBody>
          <a:bodyPr lIns="90000" tIns="64404"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200" dirty="0">
                <a:solidFill>
                  <a:srgbClr val="000000"/>
                </a:solidFill>
                <a:latin typeface="Lucida Sans" pitchFamily="34" charset="0"/>
                <a:cs typeface="Courier New" pitchFamily="49" charset="0"/>
              </a:rPr>
              <a:t>Prawidłowo dobrana dieta powinna zapewniać odpowiednią ilość energii (kalorii) i składników odżywczych.  Prawidłowa dieta powinna dostarczać w odpowiednich ilościach makroelementów - białek, węglowodanów i tłuszczów oraz mikroelementów tj. witamin i minerałów.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2" fill="hold">
                                          <p:stCondLst>
                                            <p:cond delay="0"/>
                                          </p:stCondLst>
                                        </p:cTn>
                                        <p:tgtEl>
                                          <p:spTgt spid="6145">
                                            <p:txEl>
                                              <p:pRg st="0" end="0"/>
                                            </p:txEl>
                                          </p:spTgt>
                                        </p:tgtEl>
                                        <p:attrNameLst>
                                          <p:attrName>style.visibility</p:attrName>
                                        </p:attrNameLst>
                                      </p:cBhvr>
                                      <p:to>
                                        <p:strVal val="visible"/>
                                      </p:to>
                                    </p:set>
                                    <p:anim calcmode="lin" valueType="num">
                                      <p:cBhvr additive="repl">
                                        <p:cTn id="7" dur="1000" fill="hold"/>
                                        <p:tgtEl>
                                          <p:spTgt spid="6145">
                                            <p:txEl>
                                              <p:pRg st="0" end="0"/>
                                            </p:txEl>
                                          </p:spTgt>
                                        </p:tgtEl>
                                        <p:attrNameLst>
                                          <p:attrName>ppt_x</p:attrName>
                                        </p:attrNameLst>
                                      </p:cBhvr>
                                      <p:tavLst>
                                        <p:tav tm="100000">
                                          <p:val>
                                            <p:strVal val="#ppt_x"/>
                                          </p:val>
                                        </p:tav>
                                        <p:tav tm="100000">
                                          <p:val>
                                            <p:strVal val="#ppt_x"/>
                                          </p:val>
                                        </p:tav>
                                      </p:tavLst>
                                    </p:anim>
                                    <p:anim calcmode="lin" valueType="num">
                                      <p:cBhvr additive="repl">
                                        <p:cTn id="8" dur="1000" fill="hold"/>
                                        <p:tgtEl>
                                          <p:spTgt spid="6145">
                                            <p:txEl>
                                              <p:pRg st="0" end="0"/>
                                            </p:txEl>
                                          </p:spTgt>
                                        </p:tgtEl>
                                        <p:attrNameLst>
                                          <p:attrName>ppt_y</p:attrName>
                                        </p:attrNameLst>
                                      </p:cBhvr>
                                      <p:tavLst>
                                        <p:tav tm="10000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8">
                                            <p:txEl>
                                              <p:pRg st="0" end="0"/>
                                            </p:txEl>
                                          </p:spTgt>
                                        </p:tgtEl>
                                        <p:attrNameLst>
                                          <p:attrName>style.visibility</p:attrName>
                                        </p:attrNameLst>
                                      </p:cBhvr>
                                      <p:to>
                                        <p:strVal val="visible"/>
                                      </p:to>
                                    </p:set>
                                    <p:anim calcmode="lin" valueType="num">
                                      <p:cBhvr additive="base">
                                        <p:cTn id="19"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7200" y="274638"/>
            <a:ext cx="8229600" cy="1143000"/>
          </a:xfrm>
          <a:ln/>
        </p:spPr>
        <p:txBody>
          <a:bodyPr lIns="0" tIns="31752"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3600" dirty="0" smtClean="0"/>
              <a:t>PIRAMIDA ŻYWIENIOWA</a:t>
            </a:r>
            <a:endParaRPr lang="pl-PL" sz="3600" dirty="0"/>
          </a:p>
        </p:txBody>
      </p:sp>
      <p:pic>
        <p:nvPicPr>
          <p:cNvPr id="7170" name="Picture 2"/>
          <p:cNvPicPr>
            <a:picLocks noChangeAspect="1" noChangeArrowheads="1"/>
          </p:cNvPicPr>
          <p:nvPr/>
        </p:nvPicPr>
        <p:blipFill>
          <a:blip r:embed="rId3"/>
          <a:srcRect/>
          <a:stretch>
            <a:fillRect/>
          </a:stretch>
        </p:blipFill>
        <p:spPr bwMode="auto">
          <a:xfrm>
            <a:off x="720725" y="1260475"/>
            <a:ext cx="7559675" cy="54006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decel="100000" fill="hold" nodeType="clickEffect">
                                  <p:stCondLst>
                                    <p:cond delay="0"/>
                                  </p:stCondLst>
                                  <p:childTnLst>
                                    <p:set>
                                      <p:cBhvr additive="repl">
                                        <p:cTn id="6" dur="1" fill="hold">
                                          <p:stCondLst>
                                            <p:cond delay="0"/>
                                          </p:stCondLst>
                                        </p:cTn>
                                        <p:tgtEl>
                                          <p:spTgt spid="7169">
                                            <p:txEl>
                                              <p:pRg st="0" end="0"/>
                                            </p:txEl>
                                          </p:spTgt>
                                        </p:tgtEl>
                                        <p:attrNameLst>
                                          <p:attrName>style.visibility</p:attrName>
                                        </p:attrNameLst>
                                      </p:cBhvr>
                                      <p:to>
                                        <p:strVal val="visible"/>
                                      </p:to>
                                    </p:set>
                                    <p:anim calcmode="lin" valueType="num">
                                      <p:cBhvr additive="repl">
                                        <p:cTn id="7" dur="500" fill="hold"/>
                                        <p:tgtEl>
                                          <p:spTgt spid="7169">
                                            <p:txEl>
                                              <p:pRg st="0" end="0"/>
                                            </p:txEl>
                                          </p:spTgt>
                                        </p:tgtEl>
                                        <p:attrNameLst>
                                          <p:attrName>ppt_w</p:attrName>
                                        </p:attrNameLst>
                                      </p:cBhvr>
                                      <p:tavLst>
                                        <p:tav tm="100000">
                                          <p:val>
                                            <p:strVal val="0"/>
                                          </p:val>
                                        </p:tav>
                                        <p:tav tm="100000">
                                          <p:val>
                                            <p:strVal val="#ppt_w"/>
                                          </p:val>
                                        </p:tav>
                                      </p:tavLst>
                                    </p:anim>
                                    <p:anim calcmode="lin" valueType="num">
                                      <p:cBhvr additive="repl">
                                        <p:cTn id="8" dur="500" fill="hold"/>
                                        <p:tgtEl>
                                          <p:spTgt spid="7169">
                                            <p:txEl>
                                              <p:pRg st="0" end="0"/>
                                            </p:txEl>
                                          </p:spTgt>
                                        </p:tgtEl>
                                        <p:attrNameLst>
                                          <p:attrName>ppt_h</p:attrName>
                                        </p:attrNameLst>
                                      </p:cBhvr>
                                      <p:tavLst>
                                        <p:tav tm="100000">
                                          <p:val>
                                            <p:strVal val="0"/>
                                          </p:val>
                                        </p:tav>
                                        <p:tav tm="100000">
                                          <p:val>
                                            <p:strVal val="#ppt_h"/>
                                          </p:val>
                                        </p:tav>
                                      </p:tavLst>
                                    </p:anim>
                                    <p:anim calcmode="lin" valueType="num">
                                      <p:cBhvr additive="repl">
                                        <p:cTn id="9" dur="500" fill="hold"/>
                                        <p:tgtEl>
                                          <p:spTgt spid="7169">
                                            <p:txEl>
                                              <p:pRg st="0" end="0"/>
                                            </p:txEl>
                                          </p:spTgt>
                                        </p:tgtEl>
                                        <p:attrNameLst>
                                          <p:attrName>r</p:attrName>
                                        </p:attrNameLst>
                                      </p:cBhvr>
                                      <p:tavLst>
                                        <p:tav tm="100000">
                                          <p:val>
                                            <p:strVal val="360"/>
                                          </p:val>
                                        </p:tav>
                                        <p:tav tm="100000">
                                          <p:val>
                                            <p:strVal val="0"/>
                                          </p:val>
                                        </p:tav>
                                      </p:tavLst>
                                    </p:anim>
                                    <p:animEffect transition="in" filter="fade">
                                      <p:cBhvr additive="repl">
                                        <p:cTn id="10" dur="500"/>
                                        <p:tgtEl>
                                          <p:spTgt spid="716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fill="hold" nodeType="clickEffect">
                                  <p:stCondLst>
                                    <p:cond delay="0"/>
                                  </p:stCondLst>
                                  <p:childTnLst>
                                    <p:set>
                                      <p:cBhvr additive="repl">
                                        <p:cTn id="14" dur="1" fill="hold">
                                          <p:stCondLst>
                                            <p:cond delay="0"/>
                                          </p:stCondLst>
                                        </p:cTn>
                                        <p:tgtEl>
                                          <p:spTgt spid="7170"/>
                                        </p:tgtEl>
                                        <p:attrNameLst>
                                          <p:attrName>style.visibility</p:attrName>
                                        </p:attrNameLst>
                                      </p:cBhvr>
                                      <p:to>
                                        <p:strVal val="visible"/>
                                      </p:to>
                                    </p:set>
                                    <p:animEffect transition="in" filter="fade">
                                      <p:cBhvr additive="repl">
                                        <p:cTn id="15" dur="1000"/>
                                        <p:tgtEl>
                                          <p:spTgt spid="7170"/>
                                        </p:tgtEl>
                                      </p:cBhvr>
                                    </p:animEffect>
                                    <p:anim calcmode="lin" valueType="num">
                                      <p:cBhvr additive="repl">
                                        <p:cTn id="16" dur="1000" fill="hold"/>
                                        <p:tgtEl>
                                          <p:spTgt spid="7170"/>
                                        </p:tgtEl>
                                        <p:attrNameLst>
                                          <p:attrName>ppt_x</p:attrName>
                                        </p:attrNameLst>
                                      </p:cBhvr>
                                      <p:tavLst>
                                        <p:tav tm="100000">
                                          <p:val>
                                            <p:strVal val="#ppt_x"/>
                                          </p:val>
                                        </p:tav>
                                        <p:tav tm="100000">
                                          <p:val>
                                            <p:strVal val="#ppt_x"/>
                                          </p:val>
                                        </p:tav>
                                      </p:tavLst>
                                    </p:anim>
                                    <p:anim calcmode="lin" valueType="num">
                                      <p:cBhvr additive="repl">
                                        <p:cTn id="17" dur="900" decel="100000" fill="hold"/>
                                        <p:tgtEl>
                                          <p:spTgt spid="7170"/>
                                        </p:tgtEl>
                                        <p:attrNameLst>
                                          <p:attrName>ppt_y</p:attrName>
                                        </p:attrNameLst>
                                      </p:cBhvr>
                                      <p:tavLst>
                                        <p:tav tm="100000">
                                          <p:val>
                                            <p:strVal val="#ppt_y+1"/>
                                          </p:val>
                                        </p:tav>
                                        <p:tav tm="100000">
                                          <p:val>
                                            <p:strVal val="#ppt_y-.03"/>
                                          </p:val>
                                        </p:tav>
                                      </p:tavLst>
                                    </p:anim>
                                    <p:anim calcmode="lin" valueType="num">
                                      <p:cBhvr additive="repl">
                                        <p:cTn id="18" dur="100" accel="100000" fill="hold">
                                          <p:stCondLst>
                                            <p:cond delay="0"/>
                                          </p:stCondLst>
                                        </p:cTn>
                                        <p:tgtEl>
                                          <p:spTgt spid="7170"/>
                                        </p:tgtEl>
                                        <p:attrNameLst>
                                          <p:attrName>ppt_y</p:attrName>
                                        </p:attrNameLst>
                                      </p:cBhvr>
                                      <p:tavLst>
                                        <p:tav tm="10000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bright="4000" contrast="-21000"/>
          </a:blip>
          <a:srcRect/>
          <a:stretch>
            <a:fillRect l="-18000" r="-18000"/>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7200" y="274638"/>
            <a:ext cx="8229600" cy="1143000"/>
          </a:xfrm>
          <a:ln/>
        </p:spPr>
        <p:txBody>
          <a:bodyPr lIns="0" tIns="22932"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600" b="1" dirty="0"/>
              <a:t>I POZIOM – AKTYWNOŚĆ FIZYCZNA</a:t>
            </a:r>
          </a:p>
        </p:txBody>
      </p:sp>
      <p:sp>
        <p:nvSpPr>
          <p:cNvPr id="8194" name="Text Box 2"/>
          <p:cNvSpPr txBox="1">
            <a:spLocks noChangeArrowheads="1"/>
          </p:cNvSpPr>
          <p:nvPr/>
        </p:nvSpPr>
        <p:spPr bwMode="auto">
          <a:xfrm>
            <a:off x="360363" y="1619250"/>
            <a:ext cx="8459787" cy="3511550"/>
          </a:xfrm>
          <a:prstGeom prst="rect">
            <a:avLst/>
          </a:prstGeom>
          <a:noFill/>
          <a:ln w="9525">
            <a:noFill/>
            <a:round/>
            <a:headEnd/>
            <a:tailEnd/>
          </a:ln>
          <a:effectLst/>
        </p:spPr>
        <p:txBody>
          <a:bodyPr lIns="90000" tIns="64404"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pl-PL" sz="2200"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dirty="0">
                <a:solidFill>
                  <a:srgbClr val="000000"/>
                </a:solidFill>
                <a:latin typeface="Lucida Sans" pitchFamily="34" charset="0"/>
              </a:rPr>
              <a:t>Ruch został uznany za nieodzowny element łączący się ze zdrowiem i dlatego znalazł się u podstawy piramidy, czyli na pierwszym poziomie. Zaleca się codziennie przynajmniej 30-minutowy szybki marsz .</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pl-PL" sz="2200"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000" dirty="0">
                <a:solidFill>
                  <a:srgbClr val="000000"/>
                </a:solidFill>
                <a:latin typeface="Lucida Sans" pitchFamily="34" charset="0"/>
              </a:rPr>
              <a:t>Bierność fizyczna może prowadzić do groźnych chorób np. . miażdżycy . Brak aktywności fizycznej prowadzi do odkładania się złego cholesterolu w ścianach naczyń krwionośnych . Prowadzi to do zwężenia światła tętnicy, skutkiem czego krew przepływa wolniej i wzrasta ciśnienie krwi </a:t>
            </a:r>
            <a:r>
              <a:rPr lang="pl-PL" sz="2200" dirty="0">
                <a:solidFill>
                  <a:srgbClr val="000000"/>
                </a:solidFill>
                <a:latin typeface="Lucida Sans" pitchFamily="34"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8193"/>
                                        </p:tgtEl>
                                        <p:attrNameLst>
                                          <p:attrName>style.visibility</p:attrName>
                                        </p:attrNameLst>
                                      </p:cBhvr>
                                      <p:to>
                                        <p:strVal val="visible"/>
                                      </p:to>
                                    </p:set>
                                    <p:animEffect transition="in" filter="box(in)">
                                      <p:cBhvr additive="repl">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additive="repl">
                                        <p:cTn id="11" dur="1" fill="hold">
                                          <p:stCondLst>
                                            <p:cond delay="0"/>
                                          </p:stCondLst>
                                        </p:cTn>
                                        <p:tgtEl>
                                          <p:spTgt spid="8194"/>
                                        </p:tgtEl>
                                        <p:attrNameLst>
                                          <p:attrName>style.visibility</p:attrName>
                                        </p:attrNameLst>
                                      </p:cBhvr>
                                      <p:to>
                                        <p:strVal val="visible"/>
                                      </p:to>
                                    </p:set>
                                    <p:animEffect transition="in" filter="wheel(1)">
                                      <p:cBhvr additive="repl">
                                        <p:cTn id="12"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74638"/>
            <a:ext cx="8229600" cy="796908"/>
          </a:xfrm>
          <a:ln/>
        </p:spPr>
        <p:txBody>
          <a:bodyPr lIns="0" tIns="22932"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600" b="1" dirty="0"/>
              <a:t>II POZIOM – WARZYWA I OWOCE</a:t>
            </a:r>
          </a:p>
        </p:txBody>
      </p:sp>
      <p:sp>
        <p:nvSpPr>
          <p:cNvPr id="9218" name="Text Box 2"/>
          <p:cNvSpPr txBox="1">
            <a:spLocks noChangeArrowheads="1"/>
          </p:cNvSpPr>
          <p:nvPr/>
        </p:nvSpPr>
        <p:spPr bwMode="auto">
          <a:xfrm>
            <a:off x="3500431" y="1285860"/>
            <a:ext cx="5643570" cy="5286411"/>
          </a:xfrm>
          <a:prstGeom prst="rect">
            <a:avLst/>
          </a:prstGeom>
          <a:noFill/>
          <a:ln w="9525">
            <a:noFill/>
            <a:round/>
            <a:headEnd/>
            <a:tailEnd/>
          </a:ln>
          <a:effectLst/>
        </p:spPr>
        <p:txBody>
          <a:bodyPr lIns="90000" tIns="6264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000" dirty="0">
                <a:solidFill>
                  <a:srgbClr val="000000"/>
                </a:solidFill>
                <a:latin typeface="Lucida Sans" pitchFamily="34" charset="0"/>
              </a:rPr>
              <a:t>Warzywa i owoce są bogate w witaminy i składniki mineralne, potrzebne nam do prawidłowego funkcjonowania. Nasz organizm sam nie potrafi wytwarzać witamin (wyjątkiem jest </a:t>
            </a:r>
            <a:r>
              <a:rPr lang="pl-PL" sz="2000" dirty="0" err="1">
                <a:solidFill>
                  <a:srgbClr val="000000"/>
                </a:solidFill>
                <a:latin typeface="Lucida Sans" pitchFamily="34" charset="0"/>
              </a:rPr>
              <a:t>wit</a:t>
            </a:r>
            <a:r>
              <a:rPr lang="pl-PL" sz="2000" dirty="0">
                <a:solidFill>
                  <a:srgbClr val="000000"/>
                </a:solidFill>
                <a:latin typeface="Lucida Sans" pitchFamily="34" charset="0"/>
              </a:rPr>
              <a:t>. D), ani ich gromadzić, więc musimy mu ich ciągle dostarczać, by właściwie działał. Oprócz tego, owoce i warzywa są źródłem cukrów, które są przyswajane w szybki sposób, dając nam energię. Dodatkowo, zawarty w owocach i warzywach błonnik korzystnie wpływa na pracę naszego układu pokarmowego.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9217"/>
                                        </p:tgtEl>
                                        <p:attrNameLst>
                                          <p:attrName>style.visibility</p:attrName>
                                        </p:attrNameLst>
                                      </p:cBhvr>
                                      <p:to>
                                        <p:strVal val="visible"/>
                                      </p:to>
                                    </p:set>
                                    <p:anim calcmode="lin" valueType="num">
                                      <p:cBhvr additive="repl">
                                        <p:cTn id="7" dur="500" fill="hold"/>
                                        <p:tgtEl>
                                          <p:spTgt spid="9217"/>
                                        </p:tgtEl>
                                        <p:attrNameLst>
                                          <p:attrName>ppt_x</p:attrName>
                                        </p:attrNameLst>
                                      </p:cBhvr>
                                      <p:tavLst>
                                        <p:tav tm="100000">
                                          <p:val>
                                            <p:strVal val="#ppt_x"/>
                                          </p:val>
                                        </p:tav>
                                        <p:tav tm="100000">
                                          <p:val>
                                            <p:strVal val="#ppt_x"/>
                                          </p:val>
                                        </p:tav>
                                      </p:tavLst>
                                    </p:anim>
                                    <p:anim calcmode="lin" valueType="num">
                                      <p:cBhvr additive="repl">
                                        <p:cTn id="8" dur="500" fill="hold"/>
                                        <p:tgtEl>
                                          <p:spTgt spid="9217"/>
                                        </p:tgtEl>
                                        <p:attrNameLst>
                                          <p:attrName>ppt_y</p:attrName>
                                        </p:attrNameLst>
                                      </p:cBhvr>
                                      <p:tavLst>
                                        <p:tav tm="10000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additive="repl">
                                        <p:cTn id="12" dur="1" fill="hold">
                                          <p:stCondLst>
                                            <p:cond delay="0"/>
                                          </p:stCondLst>
                                        </p:cTn>
                                        <p:tgtEl>
                                          <p:spTgt spid="9218"/>
                                        </p:tgtEl>
                                        <p:attrNameLst>
                                          <p:attrName>style.visibility</p:attrName>
                                        </p:attrNameLst>
                                      </p:cBhvr>
                                      <p:to>
                                        <p:strVal val="visible"/>
                                      </p:to>
                                    </p:set>
                                    <p:animEffect transition="in" filter="slide(fromBottom)">
                                      <p:cBhvr additive="repl">
                                        <p:cTn id="1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74638"/>
            <a:ext cx="8229600" cy="1143000"/>
          </a:xfrm>
          <a:ln/>
        </p:spPr>
        <p:txBody>
          <a:bodyPr lIns="0" tIns="22932"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600" b="1" dirty="0"/>
              <a:t>III POZIOM – PIECZYWO PEŁNOZIARNISTE I OLEJE ROŚLINNE </a:t>
            </a:r>
          </a:p>
        </p:txBody>
      </p:sp>
      <p:sp>
        <p:nvSpPr>
          <p:cNvPr id="10242" name="Text Box 2"/>
          <p:cNvSpPr txBox="1">
            <a:spLocks noChangeArrowheads="1"/>
          </p:cNvSpPr>
          <p:nvPr/>
        </p:nvSpPr>
        <p:spPr bwMode="auto">
          <a:xfrm>
            <a:off x="0" y="1357299"/>
            <a:ext cx="9255125" cy="1928825"/>
          </a:xfrm>
          <a:prstGeom prst="rect">
            <a:avLst/>
          </a:prstGeom>
          <a:noFill/>
          <a:ln w="9525">
            <a:noFill/>
            <a:round/>
            <a:headEnd/>
            <a:tailEnd/>
          </a:ln>
          <a:effectLst/>
        </p:spPr>
        <p:txBody>
          <a:bodyPr lIns="90000" tIns="6264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000" dirty="0">
                <a:solidFill>
                  <a:srgbClr val="000000"/>
                </a:solidFill>
                <a:latin typeface="Lucida Sans" pitchFamily="34" charset="0"/>
              </a:rPr>
              <a:t>Chleb zawiera duże ilości węglowodanów, które są niezbędne organizmowi do prawidłowego funkcjonowania. Te węglowodany musimy sobie dostarczać każdego dnia w odpowiednich ilościach, by móc normalnie żyć, pracować i wykonywać szereg życiowych czynności. Do tego zawiera również istotne ilości białka, które również dostarczamy sobie w różnorodny sposób, bowiem sporo go potrzebujemy</a:t>
            </a:r>
            <a:r>
              <a:rPr lang="pl-PL" dirty="0">
                <a:solidFill>
                  <a:srgbClr val="000000"/>
                </a:solidFill>
                <a:latin typeface="Lucida Sans" pitchFamily="34" charset="0"/>
              </a:rPr>
              <a:t>.</a:t>
            </a:r>
          </a:p>
        </p:txBody>
      </p:sp>
      <p:sp>
        <p:nvSpPr>
          <p:cNvPr id="10243" name="Text Box 3"/>
          <p:cNvSpPr txBox="1">
            <a:spLocks noChangeArrowheads="1"/>
          </p:cNvSpPr>
          <p:nvPr/>
        </p:nvSpPr>
        <p:spPr bwMode="auto">
          <a:xfrm>
            <a:off x="0" y="3286124"/>
            <a:ext cx="9218613" cy="2000265"/>
          </a:xfrm>
          <a:prstGeom prst="rect">
            <a:avLst/>
          </a:prstGeom>
          <a:noFill/>
          <a:ln w="9525">
            <a:noFill/>
            <a:round/>
            <a:headEnd/>
            <a:tailEnd/>
          </a:ln>
          <a:effectLst/>
        </p:spPr>
        <p:txBody>
          <a:bodyPr lIns="90000" tIns="6264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000" dirty="0">
                <a:solidFill>
                  <a:srgbClr val="000000"/>
                </a:solidFill>
                <a:latin typeface="Lucida Sans" pitchFamily="34" charset="0"/>
              </a:rPr>
              <a:t>Skład naszej diety i rodzaj tłuszczu, który jemy na co dzień, jest niezwykle istotny dla naszego zdrowia. To ważne, jaki tłuszcz wybieramy. Wyniki badań pokazują, że olej rzepakowy ze względu na swoje właściwości powinien być istotnym elementem naszej diety, gdyż wspiera funkcjonowanie i rozwój mózgu, pomaga utrzymać prawidłowy poziom cholesterolu, zmniejsza ryzyko zachorowania na cukrzycę typu II i nowotwory.</a:t>
            </a:r>
          </a:p>
        </p:txBody>
      </p:sp>
      <p:pic>
        <p:nvPicPr>
          <p:cNvPr id="5" name="Obraz 4" descr="pieczywo-chrupkie.jpg"/>
          <p:cNvPicPr>
            <a:picLocks noChangeAspect="1"/>
          </p:cNvPicPr>
          <p:nvPr/>
        </p:nvPicPr>
        <p:blipFill>
          <a:blip r:embed="rId3"/>
          <a:stretch>
            <a:fillRect/>
          </a:stretch>
        </p:blipFill>
        <p:spPr>
          <a:xfrm>
            <a:off x="4786314" y="5429250"/>
            <a:ext cx="4190996" cy="1428750"/>
          </a:xfrm>
          <a:prstGeom prst="rect">
            <a:avLst/>
          </a:prstGeom>
        </p:spPr>
      </p:pic>
      <p:pic>
        <p:nvPicPr>
          <p:cNvPr id="6" name="Obraz 5" descr="12_3_19.jpg"/>
          <p:cNvPicPr>
            <a:picLocks noChangeAspect="1"/>
          </p:cNvPicPr>
          <p:nvPr/>
        </p:nvPicPr>
        <p:blipFill>
          <a:blip r:embed="rId4" cstate="print"/>
          <a:stretch>
            <a:fillRect/>
          </a:stretch>
        </p:blipFill>
        <p:spPr>
          <a:xfrm>
            <a:off x="642910" y="5572116"/>
            <a:ext cx="1714512" cy="128588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241"/>
                                        </p:tgtEl>
                                        <p:attrNameLst>
                                          <p:attrName>style.visibility</p:attrName>
                                        </p:attrNameLst>
                                      </p:cBhvr>
                                      <p:to>
                                        <p:strVal val="visible"/>
                                      </p:to>
                                    </p:set>
                                    <p:anim calcmode="lin" valueType="num">
                                      <p:cBhvr>
                                        <p:cTn id="7" dur="1000" fill="hold"/>
                                        <p:tgtEl>
                                          <p:spTgt spid="10241"/>
                                        </p:tgtEl>
                                        <p:attrNameLst>
                                          <p:attrName>ppt_w</p:attrName>
                                        </p:attrNameLst>
                                      </p:cBhvr>
                                      <p:tavLst>
                                        <p:tav tm="0">
                                          <p:val>
                                            <p:fltVal val="0"/>
                                          </p:val>
                                        </p:tav>
                                        <p:tav tm="100000">
                                          <p:val>
                                            <p:strVal val="#ppt_w"/>
                                          </p:val>
                                        </p:tav>
                                      </p:tavLst>
                                    </p:anim>
                                    <p:anim calcmode="lin" valueType="num">
                                      <p:cBhvr>
                                        <p:cTn id="8" dur="1000" fill="hold"/>
                                        <p:tgtEl>
                                          <p:spTgt spid="10241"/>
                                        </p:tgtEl>
                                        <p:attrNameLst>
                                          <p:attrName>ppt_h</p:attrName>
                                        </p:attrNameLst>
                                      </p:cBhvr>
                                      <p:tavLst>
                                        <p:tav tm="0">
                                          <p:val>
                                            <p:fltVal val="0"/>
                                          </p:val>
                                        </p:tav>
                                        <p:tav tm="100000">
                                          <p:val>
                                            <p:strVal val="#ppt_h"/>
                                          </p:val>
                                        </p:tav>
                                      </p:tavLst>
                                    </p:anim>
                                    <p:anim calcmode="lin" valueType="num">
                                      <p:cBhvr>
                                        <p:cTn id="9" dur="1000" fill="hold"/>
                                        <p:tgtEl>
                                          <p:spTgt spid="10241"/>
                                        </p:tgtEl>
                                        <p:attrNameLst>
                                          <p:attrName>style.rotation</p:attrName>
                                        </p:attrNameLst>
                                      </p:cBhvr>
                                      <p:tavLst>
                                        <p:tav tm="0">
                                          <p:val>
                                            <p:fltVal val="90"/>
                                          </p:val>
                                        </p:tav>
                                        <p:tav tm="100000">
                                          <p:val>
                                            <p:fltVal val="0"/>
                                          </p:val>
                                        </p:tav>
                                      </p:tavLst>
                                    </p:anim>
                                    <p:animEffect transition="in" filter="fade">
                                      <p:cBhvr>
                                        <p:cTn id="10" dur="1000"/>
                                        <p:tgtEl>
                                          <p:spTgt spid="1024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dissolve">
                                      <p:cBhvr>
                                        <p:cTn id="15" dur="500"/>
                                        <p:tgtEl>
                                          <p:spTgt spid="1024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243"/>
                                        </p:tgtEl>
                                        <p:attrNameLst>
                                          <p:attrName>style.visibility</p:attrName>
                                        </p:attrNameLst>
                                      </p:cBhvr>
                                      <p:to>
                                        <p:strVal val="visible"/>
                                      </p:to>
                                    </p:set>
                                    <p:animEffect transition="in" filter="dissolve">
                                      <p:cBhvr>
                                        <p:cTn id="20"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P spid="10242" grpId="0"/>
      <p:bldP spid="102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3000" r="-23000"/>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74638"/>
            <a:ext cx="8229600" cy="1143000"/>
          </a:xfrm>
          <a:ln/>
        </p:spPr>
        <p:txBody>
          <a:bodyPr lIns="0" tIns="22932"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pl-PL" sz="2600" b="1"/>
              <a:t>IV POZIOM – WARZYWA STRĄCZKOWE ORAZ ORZECHY</a:t>
            </a:r>
          </a:p>
        </p:txBody>
      </p:sp>
      <p:sp>
        <p:nvSpPr>
          <p:cNvPr id="11266" name="Text Box 2"/>
          <p:cNvSpPr txBox="1">
            <a:spLocks noChangeArrowheads="1"/>
          </p:cNvSpPr>
          <p:nvPr/>
        </p:nvSpPr>
        <p:spPr bwMode="auto">
          <a:xfrm>
            <a:off x="161925" y="1660525"/>
            <a:ext cx="8839200" cy="1201738"/>
          </a:xfrm>
          <a:prstGeom prst="rect">
            <a:avLst/>
          </a:prstGeom>
          <a:noFill/>
          <a:ln w="9525">
            <a:noFill/>
            <a:round/>
            <a:headEnd/>
            <a:tailEnd/>
          </a:ln>
          <a:effectLst/>
        </p:spPr>
        <p:txBody>
          <a:bodyPr lIns="90000" tIns="6264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000" dirty="0">
                <a:solidFill>
                  <a:srgbClr val="000000"/>
                </a:solidFill>
                <a:latin typeface="Lucida Sans" pitchFamily="34" charset="0"/>
              </a:rPr>
              <a:t>Zalecenie regularnego spożywania roślin strączkowych: soi, soczewicy, fasoli, grochu, bobu, ciecierzycy wynika z faktu, iż są doskonałym źródłem zarówno białka jak i węglowodanów – skrobi.</a:t>
            </a:r>
            <a:r>
              <a:rPr lang="pl-PL" dirty="0">
                <a:solidFill>
                  <a:srgbClr val="000000"/>
                </a:solidFill>
                <a:latin typeface="Lucida Sans" pitchFamily="34" charset="0"/>
              </a:rPr>
              <a:t>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pl-PL" dirty="0">
              <a:solidFill>
                <a:srgbClr val="000000"/>
              </a:solidFill>
            </a:endParaRPr>
          </a:p>
        </p:txBody>
      </p:sp>
      <p:sp>
        <p:nvSpPr>
          <p:cNvPr id="11267" name="Text Box 3"/>
          <p:cNvSpPr txBox="1">
            <a:spLocks noChangeArrowheads="1"/>
          </p:cNvSpPr>
          <p:nvPr/>
        </p:nvSpPr>
        <p:spPr bwMode="auto">
          <a:xfrm>
            <a:off x="0" y="2663825"/>
            <a:ext cx="9258300" cy="1230313"/>
          </a:xfrm>
          <a:prstGeom prst="rect">
            <a:avLst/>
          </a:prstGeom>
          <a:noFill/>
          <a:ln w="9525">
            <a:noFill/>
            <a:round/>
            <a:headEnd/>
            <a:tailEnd/>
          </a:ln>
          <a:effectLst/>
        </p:spPr>
        <p:txBody>
          <a:bodyPr lIns="90000" tIns="6264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pl-PL" sz="2000" dirty="0">
                <a:solidFill>
                  <a:srgbClr val="000000"/>
                </a:solidFill>
                <a:latin typeface="Lucida Sans" pitchFamily="34" charset="0"/>
              </a:rPr>
              <a:t>Rośliny strączkowe i orzechy przyczyniają się do obniżenia poziomu „złego” cholesterolu, pomagają w kontroli poziomu insuliny i cukru we krwi, wpływają na redukcję ciśnienia tętniczego, regulują czynność jelita grubego oraz – dzięki obecności pewnych substancji – hamują tworzenie nowotworów.</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additive="repl">
                                        <p:cTn id="6" dur="1" fill="hold">
                                          <p:stCondLst>
                                            <p:cond delay="0"/>
                                          </p:stCondLst>
                                        </p:cTn>
                                        <p:tgtEl>
                                          <p:spTgt spid="11265"/>
                                        </p:tgtEl>
                                        <p:attrNameLst>
                                          <p:attrName>style.visibility</p:attrName>
                                        </p:attrNameLst>
                                      </p:cBhvr>
                                      <p:to>
                                        <p:strVal val="visible"/>
                                      </p:to>
                                    </p:set>
                                    <p:anim calcmode="lin" valueType="num">
                                      <p:cBhvr additive="repl">
                                        <p:cTn id="7" dur="500" fill="hold"/>
                                        <p:tgtEl>
                                          <p:spTgt spid="11265"/>
                                        </p:tgtEl>
                                        <p:attrNameLst>
                                          <p:attrName>ppt_w</p:attrName>
                                        </p:attrNameLst>
                                      </p:cBhvr>
                                      <p:tavLst>
                                        <p:tav tm="100000">
                                          <p:val>
                                            <p:strVal val="0"/>
                                          </p:val>
                                        </p:tav>
                                        <p:tav tm="100000">
                                          <p:val>
                                            <p:strVal val="#ppt_w"/>
                                          </p:val>
                                        </p:tav>
                                      </p:tavLst>
                                    </p:anim>
                                    <p:anim calcmode="lin" valueType="num">
                                      <p:cBhvr additive="repl">
                                        <p:cTn id="8" dur="500" fill="hold"/>
                                        <p:tgtEl>
                                          <p:spTgt spid="11265"/>
                                        </p:tgtEl>
                                        <p:attrNameLst>
                                          <p:attrName>ppt_h</p:attrName>
                                        </p:attrNameLst>
                                      </p:cBhvr>
                                      <p:tavLst>
                                        <p:tav tm="10000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fill="hold" nodeType="clickEffect">
                                  <p:stCondLst>
                                    <p:cond delay="0"/>
                                  </p:stCondLst>
                                  <p:childTnLst>
                                    <p:set>
                                      <p:cBhvr additive="repl">
                                        <p:cTn id="12" dur="1" fill="hold">
                                          <p:stCondLst>
                                            <p:cond delay="0"/>
                                          </p:stCondLst>
                                        </p:cTn>
                                        <p:tgtEl>
                                          <p:spTgt spid="11266"/>
                                        </p:tgtEl>
                                        <p:attrNameLst>
                                          <p:attrName>style.visibility</p:attrName>
                                        </p:attrNameLst>
                                      </p:cBhvr>
                                      <p:to>
                                        <p:strVal val="visible"/>
                                      </p:to>
                                    </p:set>
                                    <p:animEffect transition="in" filter="fade">
                                      <p:cBhvr additive="repl">
                                        <p:cTn id="13" dur="1000"/>
                                        <p:tgtEl>
                                          <p:spTgt spid="11266"/>
                                        </p:tgtEl>
                                      </p:cBhvr>
                                    </p:animEffect>
                                    <p:anim calcmode="lin" valueType="num">
                                      <p:cBhvr additive="repl">
                                        <p:cTn id="14" dur="1000" fill="hold"/>
                                        <p:tgtEl>
                                          <p:spTgt spid="11266"/>
                                        </p:tgtEl>
                                        <p:attrNameLst>
                                          <p:attrName>ppt_x</p:attrName>
                                        </p:attrNameLst>
                                      </p:cBhvr>
                                      <p:tavLst>
                                        <p:tav tm="100000">
                                          <p:val>
                                            <p:strVal val="#ppt_x"/>
                                          </p:val>
                                        </p:tav>
                                        <p:tav tm="100000">
                                          <p:val>
                                            <p:strVal val="#ppt_x"/>
                                          </p:val>
                                        </p:tav>
                                      </p:tavLst>
                                    </p:anim>
                                    <p:anim calcmode="lin" valueType="num">
                                      <p:cBhvr additive="repl">
                                        <p:cTn id="15" dur="1000" fill="hold"/>
                                        <p:tgtEl>
                                          <p:spTgt spid="11266"/>
                                        </p:tgtEl>
                                        <p:attrNameLst>
                                          <p:attrName>ppt_y</p:attrName>
                                        </p:attrNameLst>
                                      </p:cBhvr>
                                      <p:tavLst>
                                        <p:tav tm="10000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fill="hold" nodeType="clickEffect">
                                  <p:stCondLst>
                                    <p:cond delay="0"/>
                                  </p:stCondLst>
                                  <p:childTnLst>
                                    <p:set>
                                      <p:cBhvr additive="repl">
                                        <p:cTn id="19" dur="1" fill="hold">
                                          <p:stCondLst>
                                            <p:cond delay="0"/>
                                          </p:stCondLst>
                                        </p:cTn>
                                        <p:tgtEl>
                                          <p:spTgt spid="11267"/>
                                        </p:tgtEl>
                                        <p:attrNameLst>
                                          <p:attrName>style.visibility</p:attrName>
                                        </p:attrNameLst>
                                      </p:cBhvr>
                                      <p:to>
                                        <p:strVal val="visible"/>
                                      </p:to>
                                    </p:set>
                                    <p:animEffect transition="in" filter="fade">
                                      <p:cBhvr additive="repl">
                                        <p:cTn id="20" dur="1000"/>
                                        <p:tgtEl>
                                          <p:spTgt spid="11267"/>
                                        </p:tgtEl>
                                      </p:cBhvr>
                                    </p:animEffect>
                                    <p:anim calcmode="lin" valueType="num">
                                      <p:cBhvr additive="repl">
                                        <p:cTn id="21" dur="1000" fill="hold"/>
                                        <p:tgtEl>
                                          <p:spTgt spid="11267"/>
                                        </p:tgtEl>
                                        <p:attrNameLst>
                                          <p:attrName>ppt_x</p:attrName>
                                        </p:attrNameLst>
                                      </p:cBhvr>
                                      <p:tavLst>
                                        <p:tav tm="100000">
                                          <p:val>
                                            <p:strVal val="#ppt_x"/>
                                          </p:val>
                                        </p:tav>
                                        <p:tav tm="100000">
                                          <p:val>
                                            <p:strVal val="#ppt_x"/>
                                          </p:val>
                                        </p:tav>
                                      </p:tavLst>
                                    </p:anim>
                                    <p:anim calcmode="lin" valueType="num">
                                      <p:cBhvr additive="repl">
                                        <p:cTn id="22" dur="1000" fill="hold"/>
                                        <p:tgtEl>
                                          <p:spTgt spid="11267"/>
                                        </p:tgtEl>
                                        <p:attrNameLst>
                                          <p:attrName>ppt_y</p:attrName>
                                        </p:attrNameLst>
                                      </p:cBhvr>
                                      <p:tavLst>
                                        <p:tav tm="10000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Calibri"/>
        <a:ea typeface=""/>
        <a:cs typeface="Lucida Sans Unicode"/>
      </a:majorFont>
      <a:minorFont>
        <a:latin typeface="Calibri"/>
        <a:ea typeface=""/>
        <a:cs typeface="Lucida Sans Unicod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Lucida Sans Unicode"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772</Words>
  <PresentationFormat>Pokaz na ekranie (4:3)</PresentationFormat>
  <Paragraphs>45</Paragraphs>
  <Slides>13</Slides>
  <Notes>13</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Motyw pakietu Office</vt:lpstr>
      <vt:lpstr>ZASTANÓW SIĘ</vt:lpstr>
      <vt:lpstr>PIJĄC, PALĄC, ORAZ ŹLE SIĘ ODŻYWIAJĄC DŁUGO NIE BĘDZIESZ CIESZYĆ SIĘ ŻYCIEM.</vt:lpstr>
      <vt:lpstr>POWIEDZ STOP ZŁYM NAWYKOM I ZACZNIJ DZIAŁAĆ!</vt:lpstr>
      <vt:lpstr>Dlaczego zdrowe odżywianie jest tak ważne ? </vt:lpstr>
      <vt:lpstr>PIRAMIDA ŻYWIENIOWA</vt:lpstr>
      <vt:lpstr>I POZIOM – AKTYWNOŚĆ FIZYCZNA</vt:lpstr>
      <vt:lpstr>II POZIOM – WARZYWA I OWOCE</vt:lpstr>
      <vt:lpstr>III POZIOM – PIECZYWO PEŁNOZIARNISTE I OLEJE ROŚLINNE </vt:lpstr>
      <vt:lpstr>IV POZIOM – WARZYWA STRĄCZKOWE ORAZ ORZECHY</vt:lpstr>
      <vt:lpstr>V POZIOM – JAJA I RYBY </vt:lpstr>
      <vt:lpstr>VI POZIOM – NABIAŁ LUB SUPLEMANTY WAPNIA</vt:lpstr>
      <vt:lpstr>VII POZIOM – MIĘSO CZERWONE</vt:lpstr>
      <vt:lpstr>Slajd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ZASTANÓW SIĘ</dc:title>
  <cp:lastModifiedBy>dom</cp:lastModifiedBy>
  <cp:revision>11</cp:revision>
  <cp:lastPrinted>1601-01-01T00:00:00Z</cp:lastPrinted>
  <dcterms:created xsi:type="dcterms:W3CDTF">1601-01-01T00:00:00Z</dcterms:created>
  <dcterms:modified xsi:type="dcterms:W3CDTF">2013-12-11T16:31:14Z</dcterms:modified>
</cp:coreProperties>
</file>