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308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795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815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033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669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2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064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159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570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33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699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7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814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50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636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805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254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5EBC00-1278-4EEC-827D-10A50B1138A5}" type="datetimeFigureOut">
              <a:rPr lang="pl-PL" smtClean="0"/>
              <a:pPr/>
              <a:t>2015-06-07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EEF30-AD11-40AA-91A2-1A6C9B69BC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26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6706" y="1673816"/>
            <a:ext cx="6803755" cy="3595607"/>
          </a:xfrm>
        </p:spPr>
        <p:txBody>
          <a:bodyPr>
            <a:normAutofit fontScale="70000" lnSpcReduction="20000"/>
          </a:bodyPr>
          <a:lstStyle/>
          <a:p>
            <a:endParaRPr lang="pl-PL" sz="4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7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pl-PL" sz="7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Jesteś tym co jesz”</a:t>
            </a:r>
          </a:p>
          <a:p>
            <a:endParaRPr lang="pl-PL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</a:t>
            </a:r>
            <a:r>
              <a:rPr lang="pl-PL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rodzice mogą wpłynąć na racjonalne nawyki </a:t>
            </a:r>
            <a:r>
              <a:rPr lang="pl-PL" sz="3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żywnieniowe</a:t>
            </a:r>
            <a:r>
              <a:rPr lang="pl-PL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swoich dzieci </a:t>
            </a:r>
            <a:endParaRPr lang="pl-PL" sz="3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Opracowała: mgr inż. Joanna Wardęga</a:t>
            </a:r>
          </a:p>
          <a:p>
            <a:endParaRPr lang="pl-P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480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70" y="4420653"/>
            <a:ext cx="10032645" cy="187699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6460" y="1030310"/>
            <a:ext cx="982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94704" y="1004552"/>
            <a:ext cx="9801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Cukier biały                                                    Miód naturalny, słodzik na bazie </a:t>
            </a:r>
            <a:r>
              <a:rPr lang="pl-P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Stewii</a:t>
            </a:r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Pieczywo jasne                                               Pieczywo pełnoziarniste, żytnie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Kolorowe napoje gazowane                              Woda mineralna, domowa lemoniada, woda z 					     dodatkiem cytryny/mięty itp..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Ryż biały                                                        Ryż brązowy, dziki, </a:t>
            </a:r>
            <a:r>
              <a:rPr lang="pl-P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basmati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kasze gryczaną, 					     kasze jaglaną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Makaron biały                                                 Makaron razowy, jaglany, gryczany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Słodkie płatki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śniadaniowe                               Naturalne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płatki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zbożowe (owsiane, żytnie, 									   jaglane)</a:t>
            </a:r>
          </a:p>
          <a:p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/>
              <a:t>                               </a:t>
            </a:r>
            <a:endParaRPr lang="pl-PL" dirty="0"/>
          </a:p>
        </p:txBody>
      </p:sp>
      <p:sp>
        <p:nvSpPr>
          <p:cNvPr id="6" name="Strzałka w prawo 5"/>
          <p:cNvSpPr/>
          <p:nvPr/>
        </p:nvSpPr>
        <p:spPr>
          <a:xfrm>
            <a:off x="4112651" y="1101359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4112652" y="1666698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4112652" y="2243207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4112653" y="3061376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112654" y="3857204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112654" y="4391765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77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7" y="636841"/>
            <a:ext cx="10058400" cy="532691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6460" y="1030310"/>
            <a:ext cx="982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94704" y="1004552"/>
            <a:ext cx="9801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Gotowe </a:t>
            </a:r>
            <a:r>
              <a:rPr lang="pl-P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musli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granola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</a:t>
            </a:r>
            <a:r>
              <a:rPr lang="pl-P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Musli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granowa własnej roboty (z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naturalnych    					     płatków zbożowych, owoców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suszonych,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				     orzechów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pestek, nasion i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ziaren)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Bułka tarta                                                      Otręby, siemię lniane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Gotowe „owocowe” jogurty                               </a:t>
            </a:r>
            <a:r>
              <a:rPr lang="pl-PL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Jogurty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naturalne/ greckie ze świeżymi 						      owocami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Śmietana, majonez                                          Sosy na bazie jogurtu naturalnego, kefiru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Sól kuchenna,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kostki                                        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Przyprawy, suszone i świeże zioła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rosołowe                          		</a:t>
            </a:r>
          </a:p>
          <a:p>
            <a:endParaRPr lang="pl-P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Wędliny, konserwy,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pasztety                               Mięso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pieczone, domowe pasty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mięsno- 						       warzywne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rybne, domowe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pasztety</a:t>
            </a:r>
          </a:p>
          <a:p>
            <a:r>
              <a:rPr lang="pl-PL" dirty="0" smtClean="0"/>
              <a:t>                               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4159877" y="1116238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4159876" y="2236700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4159872" y="4950008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159872" y="4122961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159872" y="3593354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4159875" y="2768465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35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245" y="3228605"/>
            <a:ext cx="3433216" cy="25057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166" y="2464230"/>
            <a:ext cx="6447653" cy="327014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21410"/>
            <a:ext cx="9601196" cy="505445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Zamienniki lubianych przez młodzież przekąsek:</a:t>
            </a:r>
          </a:p>
          <a:p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Chipsy i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frytki     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Chipsy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postaci warzyw z piekarnika 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(np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burak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								          seler, jarmuż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pl-PL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Słony i tłusty popcorn                           Domowy popcorn (ziarno kukurydzy uprażone w  									    torebce śniadaniowej w mikrofali, bez soli) </a:t>
            </a:r>
          </a:p>
          <a:p>
            <a:pPr marL="0" indent="0">
              <a:buNone/>
            </a:pPr>
            <a:r>
              <a:rPr lang="pl-PL" sz="1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Należy pamiętać o tym, aby spożywać w umiarze jaką zdrowszą alternatywę</a:t>
            </a:r>
          </a:p>
          <a:p>
            <a:pPr marL="0" indent="0">
              <a:buNone/>
            </a:pPr>
            <a:endParaRPr lang="pl-PL" sz="1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Słodycze    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Świeże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suszone owoce,, miód, domowe dżemy</a:t>
            </a:r>
          </a:p>
          <a:p>
            <a:endParaRPr lang="pl-PL" dirty="0"/>
          </a:p>
        </p:txBody>
      </p:sp>
      <p:sp>
        <p:nvSpPr>
          <p:cNvPr id="5" name="Uśmiechnięta buźka 4"/>
          <p:cNvSpPr/>
          <p:nvPr/>
        </p:nvSpPr>
        <p:spPr>
          <a:xfrm>
            <a:off x="9763932" y="2712204"/>
            <a:ext cx="387456" cy="371959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2800900" y="3605206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3320384" y="1418360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3922236" y="2139953"/>
            <a:ext cx="1725769" cy="1674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09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36908"/>
            <a:ext cx="9601196" cy="503896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Dobrze jest od najmłodszych lat uczyć dziecko zdrowego rozsądku w podejściu do życia i swojego zdrowia. Warto więc, aby rodzice również dawali im dobry przykład zdrową dietą i aktywnym trybem życia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2260169" y="1968285"/>
            <a:ext cx="622515" cy="480447"/>
          </a:xfrm>
          <a:prstGeom prst="smileyFac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42" y="2448732"/>
            <a:ext cx="9455255" cy="37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6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98902"/>
            <a:ext cx="9601196" cy="4976966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Oprócz pożywienia wysokiej jakości bardzo istotnym elementem w prawidłowym rozwoju młodzieży jest RUCH, czyli aktywność fizyczna. Istnieje masa dyscyplin, które rodzic może uprawiać ze swoim dzieckiem. Wpłynie to pozytywnie na zdrowie oraz relacje w rodzinie. Wystarczy ok. 30 minut dziennie, aby endorfiny dały o sobie znać!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2975675"/>
            <a:ext cx="2412642" cy="17668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043" y="2975675"/>
            <a:ext cx="2506777" cy="176680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9766" y="2975675"/>
            <a:ext cx="2302982" cy="17668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2749" y="2975675"/>
            <a:ext cx="2513041" cy="18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1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7322" y="1348354"/>
            <a:ext cx="9788822" cy="426978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Zalety aktywności fizycznej: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Prawidłowa masa ciała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Wyższa samoocena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Dobre samopoczucie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Interakcje społeczne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Prawidłowy rozwój układu mięśniowo-szkieletowego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Zdrowe serce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Dużo niższe ryzyko zachorowania na cukrzycę typu II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Obniżone ryzyko nowotworów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Mocne kości</a:t>
            </a:r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8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21410"/>
            <a:ext cx="9601196" cy="505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rodzice mogą wspierać swoje dziecko będące w okresie późnej adolescencji (17-20), aby wyrobić i podtrzymać zdrowe nawyki? Mogą to zrobić na przykład poprzez: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sparcie emocjonalne i finansowe dziecka zaangażowanego w jakąś formę sportu lub ćwiczeń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Zachęcanie do korzystania z roweru na co dzień i przemieszczania się pieszo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Wspólne, aktywne formy spędzania czasu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Eliminację żywności przetworzonej, zawierającej spore ilości cukru i tłuszczu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Wspólne gotowanie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958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929898"/>
            <a:ext cx="9601196" cy="4945970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Nagradzanie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pieniędzmi, słodyczami i innymi przyjemnościami bardzo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oszczędnie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okazjonalnie, ponieważ one nigdy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powinny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stać się przyczyną danej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aktywności (najskuteczniejsza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nagroda to sama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aktywność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Przygotowywanie posiłków (np. do szkoły) w domu, zamiast kupowania przypadkowych przekąsek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„Odczarowanie” słowa DIETA, by było rozumiane jako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sposób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szczęśliwe życie,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nie chwilowe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wyrzeczenia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Dawanie dobrego przykładu</a:t>
            </a:r>
            <a:r>
              <a:rPr lang="pl-PL" sz="2000" dirty="0"/>
              <a:t> </a:t>
            </a:r>
            <a:r>
              <a:rPr lang="pl-P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(zdrowe odżywianie + aktywność fizyczna)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pl-PL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uwagę!  </a:t>
            </a:r>
            <a:endParaRPr lang="pl-PL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prezentacji:</a:t>
            </a:r>
          </a:p>
          <a:p>
            <a:pPr marL="457200" lvl="1" indent="0"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możemy kupić w sklepie, czyli tajemnicze       	   		</a:t>
            </a:r>
            <a:r>
              <a:rPr lang="pl-PL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substancje dodatkowe 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produktach spożywczych</a:t>
            </a:r>
          </a:p>
          <a:p>
            <a:pPr marL="457200" lvl="1" indent="0">
              <a:buNone/>
            </a:pPr>
            <a:endParaRPr lang="pl-PL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Zdrowe zamienniki żywności – powrót do korzeni</a:t>
            </a:r>
          </a:p>
          <a:p>
            <a:pPr marL="0" indent="0">
              <a:buNone/>
            </a:pP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Aktywność fizyczna i</a:t>
            </a:r>
          </a:p>
          <a:p>
            <a:pPr marL="0" indent="0">
              <a:buNone/>
            </a:pP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jej zalety</a:t>
            </a:r>
          </a:p>
          <a:p>
            <a:pPr marL="0" indent="0">
              <a:buNone/>
            </a:pPr>
            <a:endParaRPr lang="pl-PL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Podsumowanie</a:t>
            </a:r>
          </a:p>
          <a:p>
            <a:pPr>
              <a:buFontTx/>
              <a:buChar char="-"/>
            </a:pPr>
            <a:endParaRPr lang="pl-PL" sz="2800" dirty="0"/>
          </a:p>
        </p:txBody>
      </p:sp>
      <p:sp>
        <p:nvSpPr>
          <p:cNvPr id="2" name="Uśmiechnięta buźka 1"/>
          <p:cNvSpPr/>
          <p:nvPr/>
        </p:nvSpPr>
        <p:spPr>
          <a:xfrm>
            <a:off x="1771971" y="1399444"/>
            <a:ext cx="526942" cy="54244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1771971" y="3572360"/>
            <a:ext cx="526942" cy="54244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5" name="Uśmiechnięta buźka 4"/>
          <p:cNvSpPr/>
          <p:nvPr/>
        </p:nvSpPr>
        <p:spPr>
          <a:xfrm>
            <a:off x="1771971" y="2529959"/>
            <a:ext cx="526942" cy="54244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9" y="3843580"/>
            <a:ext cx="4495797" cy="2032288"/>
          </a:xfrm>
          <a:prstGeom prst="rect">
            <a:avLst/>
          </a:prstGeom>
        </p:spPr>
      </p:pic>
      <p:sp>
        <p:nvSpPr>
          <p:cNvPr id="7" name="Uśmiechnięta buźka 6"/>
          <p:cNvSpPr/>
          <p:nvPr/>
        </p:nvSpPr>
        <p:spPr>
          <a:xfrm>
            <a:off x="1771971" y="4859724"/>
            <a:ext cx="526942" cy="54244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7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Substancje dodatkowe</a:t>
            </a:r>
          </a:p>
          <a:p>
            <a:pPr marL="0" indent="0">
              <a:buNone/>
            </a:pPr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Obecny rynek żywności oferuje nam, konsumentom, szeroki wybór produktów. Kuszą one nie tylko atrakcyjnym wyglądem, ale i dostępnością, łatwością przygotowania czy niską ceną. Ale czy aby na pewno jesteśmy świadomi tego, co wkładamy do ust i jakie są tego konsekwencje?</a:t>
            </a:r>
          </a:p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Substancje dodatkowe </a:t>
            </a:r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takie składniki, których użycie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procesie technologicznym powoduje zamierzone zmiany w smaku, wyglądzie, trwałości lub innych właściwościach danego </a:t>
            </a:r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produktu. Pomimo tego, iż są one dopuszczone do użytku w ustalonych ustawowo ilościach, coraz częściej odnotowuje się ich szkodliwe działanie na organizm ludzki. </a:t>
            </a:r>
          </a:p>
          <a:p>
            <a:pPr marL="0" indent="0">
              <a:buNone/>
            </a:pPr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Ogólnie rzecz ujmując, są to substancje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znaczane na opakowaniu symbolem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„E” i numerem, ale czasami na etykiecie podany jest nie symbol, a nazwa chemiczna lub zwyczajowa danej substancji</a:t>
            </a:r>
            <a:r>
              <a:rPr lang="pl-P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Należy ograniczyć ich spożycie do minimum. 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3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403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Rodzicu zobacz, co najczęściej występuje w kupowanych przez nas produktach spożywczych:</a:t>
            </a:r>
          </a:p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BARWNIKI (E100 – E199) na przykład:</a:t>
            </a:r>
          </a:p>
          <a:p>
            <a:pPr marL="0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419377"/>
              </p:ext>
            </p:extLst>
          </p:nvPr>
        </p:nvGraphicFramePr>
        <p:xfrm>
          <a:off x="1295401" y="2056665"/>
          <a:ext cx="9947856" cy="413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952"/>
                <a:gridCol w="3315952"/>
                <a:gridCol w="3315952"/>
              </a:tblGrid>
              <a:tr h="49805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Barwnik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Występowanie 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Konsekwencje nadmiernego spożycia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461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E102 </a:t>
                      </a:r>
                      <a:r>
                        <a:rPr lang="pl-PL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tatrazyna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napoje kolorowe i w proszku, esencje owocowe, sztuczny miód, musztardy, 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podejrzewana o działanie kancerogenne i alergie</a:t>
                      </a:r>
                    </a:p>
                  </a:txBody>
                  <a:tcPr/>
                </a:tc>
              </a:tr>
              <a:tr h="6461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E110 żółcień</a:t>
                      </a:r>
                      <a:r>
                        <a:rPr lang="pl-PL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pomarańczowa 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napoje kolorowe, żelki, marmolad, guma do żucia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reakcje alergiczne, bóle brzucha, prawdopodobnie działanie rakotwórcze </a:t>
                      </a:r>
                    </a:p>
                  </a:txBody>
                  <a:tcPr/>
                </a:tc>
              </a:tr>
              <a:tr h="83999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E120 koszenila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owocowe nadzienia do ciast, jogurty (szczególnie o czerwonym</a:t>
                      </a:r>
                      <a:r>
                        <a:rPr lang="pl-PL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zabarwieniu)</a:t>
                      </a: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polewy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reakcje alergiczne </a:t>
                      </a:r>
                    </a:p>
                    <a:p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46152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E122 </a:t>
                      </a:r>
                      <a:r>
                        <a:rPr lang="pl-PL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azorubina</a:t>
                      </a: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pl-PL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karmoizyna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budynie, lody, polewy, dżemy i marmolady wiśniowe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ataki astmatyczne, działanie rakotwórcze </a:t>
                      </a:r>
                    </a:p>
                  </a:txBody>
                  <a:tcPr/>
                </a:tc>
              </a:tr>
              <a:tr h="839998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E133 błękit brylantowy, 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żelatyna, płatki zbożowe, napoje bezalkoholowe, groszek konserwowy, kremy do wyrobów ciastkarskich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szkodliwe działanie na osoby z chorobami przewodu pokarmowego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69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KONSERWANTY (E200 – E299) na przykład: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0064898"/>
              </p:ext>
            </p:extLst>
          </p:nvPr>
        </p:nvGraphicFramePr>
        <p:xfrm>
          <a:off x="1295401" y="1299215"/>
          <a:ext cx="9601197" cy="480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/>
                <a:gridCol w="3200399"/>
                <a:gridCol w="3200399"/>
              </a:tblGrid>
              <a:tr h="629157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Konserwant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Występowanie 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Konsekwencje nadmiernego spożycia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104625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E210–E219 kwas benzoesowy i jego sole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napoje gazowane, galaretki, soki owocowe, margaryny, majonezy, sałatki, konserwy rybne, marynaty, napoje bezalkoholowe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działanie rakotwórcze, podrażniają błonę śluzową żołądka i jelit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308109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E220–E228 siarczyny i ich związki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powidła, dżemy, soki owocowe słodzone, koncentrat i przecier pomidorowy, żelatyna spożywcza, wino i miody pitne, piwo, chrzan tarty, musztarda, suszone owoce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wywołują nudności, biegunki, zaburzenia żołądkowo-jelitowe</a:t>
                      </a:r>
                    </a:p>
                  </a:txBody>
                  <a:tcPr/>
                </a:tc>
              </a:tr>
              <a:tr h="862338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E235 </a:t>
                      </a:r>
                      <a:r>
                        <a:rPr lang="pl-PL" sz="12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natamycyna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wędzone przetwory mięsne, otoczki serów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wywołuje nudności, wymioty, biegunkę, zwiększa antybiotykoodporność</a:t>
                      </a:r>
                    </a:p>
                  </a:txBody>
                  <a:tcPr/>
                </a:tc>
              </a:tr>
              <a:tr h="901141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E249–E252 azotyny i ich związki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wędliny wędzone i peklowane, konserwy mięsne, sery podpuszczkowe i topione 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szkodliwe przy nadciśnieniu, podejrzewane</a:t>
                      </a:r>
                      <a:r>
                        <a:rPr lang="pl-PL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 </a:t>
                      </a: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działanie rakotwórcze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71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PRZECIWUTLENIACZE (E300 – E399) na przykład: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6795881"/>
              </p:ext>
            </p:extLst>
          </p:nvPr>
        </p:nvGraphicFramePr>
        <p:xfrm>
          <a:off x="1295401" y="1299215"/>
          <a:ext cx="10050885" cy="417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295"/>
                <a:gridCol w="3350295"/>
                <a:gridCol w="3350295"/>
              </a:tblGrid>
              <a:tr h="527573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Przeciwutleniacz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Występowanie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Konsekwencje nadmiernego spożycia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910465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E310–E312 </a:t>
                      </a:r>
                      <a:r>
                        <a:rPr lang="pl-PL" sz="12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galusany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płatki ziemniaczane, błyskawiczne purée ziemniaczane, guma do żucia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reakcje alergiczne, wysypka</a:t>
                      </a:r>
                    </a:p>
                  </a:txBody>
                  <a:tcPr/>
                </a:tc>
              </a:tr>
              <a:tr h="1078182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335 winiany sodu, E 336 winiany potasu 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wyroby cukiernicze i piekarskie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mogą działać przeczyszczająco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658086"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E338–E341 kwas fosforowy i jego pochodne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napoje typu cola, sery topione, bezmleczne śmietanki do kawy, margaryny, proszek do pieczenia, ciasta w proszku, pomidory konserwowe, przetwory owocowe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zaburzenia trawienne (żołądkowe), zaburzenie przyswajania wapnia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35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EMULGATORY (E400 – E499) na przykład: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0239073"/>
              </p:ext>
            </p:extLst>
          </p:nvPr>
        </p:nvGraphicFramePr>
        <p:xfrm>
          <a:off x="1295402" y="1299216"/>
          <a:ext cx="9432699" cy="43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233"/>
                <a:gridCol w="3144233"/>
                <a:gridCol w="3144233"/>
              </a:tblGrid>
              <a:tr h="5015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Emulgator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Występowanie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Konsekwencje nadmiernego spożycia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456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400 kwas alginowy 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dodawany do produktów dla niemowląt, dżemów, galaretek, marmolad, budyniów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obniżenie poziomu składników mineralnych w organizmie, niebezpieczny dla kobiet w ciąży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22908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407 </a:t>
                      </a:r>
                      <a:r>
                        <a:rPr lang="pl-PL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karagen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desery mleczne, puddingi, twarogi terminowane, galaretki w proszku, dżemy, ketchup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owrzodzenia układu pokarmowego, zmniejszenie wchłaniania składników mineralnych (np. potasu), działa przeczyszczająco. Nie powinien być spożywany przez dzieci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111726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450 </a:t>
                      </a:r>
                      <a:r>
                        <a:rPr lang="pl-PL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difosforany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sery topione, </a:t>
                      </a: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przetwory mięsne, aromatyzowane napoje, sosy, owoce kandyzowane, chipsy, mleka zagęszczone, zupy i herbaty w proszku, gumy do żucia, cukier puder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może zmniejszać przyswajalność żelaza, magnezu i wapnia, pogłębia osteoporozę, pogarsza metabolizm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111726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E461–E469 związki celulozy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mieszanki odchudzające, gumy do żucia, ciasta, lody, zupy kremowe w puszkach, serki topione, tłuszcze roślinne, chuda śmietana, głęboko mrożone paluszki rybne 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dolegliwości żołądkowo-jelitowe, wzdęcia, biegunki, skurcze jelit, zaparcia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65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811369"/>
            <a:ext cx="9601196" cy="5064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WZMACNIACZE SMAKU (E600 – E699) na przykład:</a:t>
            </a:r>
          </a:p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SUBSTANCJE ZASTĘPUJĄCE CUKIER na przykład:</a:t>
            </a: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456204"/>
              </p:ext>
            </p:extLst>
          </p:nvPr>
        </p:nvGraphicFramePr>
        <p:xfrm>
          <a:off x="1295402" y="1299216"/>
          <a:ext cx="9432699" cy="206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233"/>
                <a:gridCol w="3144233"/>
                <a:gridCol w="3144233"/>
              </a:tblGrid>
              <a:tr h="5015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Wzmacniacz</a:t>
                      </a:r>
                      <a:r>
                        <a:rPr lang="pl-PL" sz="1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smaku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Występowanie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Konsekwencje nadmiernego spożycia</a:t>
                      </a:r>
                      <a:endParaRPr lang="pl-PL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456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E621 glutaminian sodu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koncentraty spożywcze, zupy i dania w proszku, przyprawy, sosy w proszku, sosy sojowe, wędliny, konserwy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problemy astmatyczne, bóle głowy, przyspieszone bicie serca, pogorszenie wzroku, nudności, bezsenność, osłabienie, otyłość, może uzależniać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22908"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E622 glutaminian potasu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koncentraty spożywcze, zupy i dania w proszku, przyprawy, sosy w proszku, sosy sojowe, wędliny, konserwy</a:t>
                      </a:r>
                      <a:endParaRPr lang="pl-PL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bóle głowy, przyspieszone bicie serca, pogorszenie wzroku, nudności, bezsenność, osłabienie, otyłość</a:t>
                      </a:r>
                      <a:endParaRPr lang="pl-PL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235020"/>
              </p:ext>
            </p:extLst>
          </p:nvPr>
        </p:nvGraphicFramePr>
        <p:xfrm>
          <a:off x="1295401" y="3952264"/>
          <a:ext cx="9419823" cy="175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941"/>
                <a:gridCol w="3139941"/>
                <a:gridCol w="3139941"/>
              </a:tblGrid>
              <a:tr h="569865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Substancja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Występowanie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Konsekwencje nadmiernego spożycia</a:t>
                      </a:r>
                      <a:endParaRPr lang="pl-PL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93061">
                <a:tc>
                  <a:txBody>
                    <a:bodyPr/>
                    <a:lstStyle/>
                    <a:p>
                      <a:r>
                        <a:rPr lang="pl-PL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951 </a:t>
                      </a:r>
                      <a:r>
                        <a:rPr lang="pl-PL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aspartam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napoje bez cukru, dietetyczne produkty mleczne, soki owocowe bez cukru, desery bez cukru, wybory cukiernicze, piwa bezalkoholowe, dżemy, marmolady, musztardy, galaretki, sosy, konserwy rybne, pieczywo, płatki zbożowe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może powodować białaczkę, choroby układu nerwowego, raka płuc, raka piersi. Niewskazany dla osób w wrażliwym przewodem pokarmowym</a:t>
                      </a:r>
                      <a:endParaRPr lang="pl-PL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92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386" y="2446986"/>
            <a:ext cx="3027070" cy="191895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811369"/>
            <a:ext cx="9665055" cy="5064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Dieta szczególnie osób młodych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powinna być naturalna i zrównoważona, pozbawiona składników przetworzonych i 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chemicznych, a to do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takich należy większość dodatków do 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żywności przedstawionych wcześniej, które </a:t>
            </a: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są standardem w </a:t>
            </a:r>
            <a:r>
              <a:rPr lang="pl-P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większości produktów spożywczych! Wystarczy wprowadzić lekkie modyfikacje do swojego życia, aby zapobiec wielu chorobom (otyłość, choroby układu krążenia, nowotwory, cukrzyca, próchnica zębów, osteoporoza). Wystarczy tylko:</a:t>
            </a:r>
          </a:p>
          <a:p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Czytać skład produktów i unikać szkodliwych substancji </a:t>
            </a:r>
          </a:p>
          <a:p>
            <a:pPr marL="0" indent="0">
              <a:buNone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dodatkowych (najczęściej im krótszy skład produktu – </a:t>
            </a:r>
          </a:p>
          <a:p>
            <a:pPr marL="0" indent="0">
              <a:buNone/>
            </a:pPr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tym lepiej)</a:t>
            </a:r>
          </a:p>
          <a:p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Wybierać świeże, a nie przetworzone produkty spożywcze</a:t>
            </a:r>
          </a:p>
          <a:p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Zwiększyć ilość warzyw, owoców i wody mineralnej </a:t>
            </a:r>
          </a:p>
          <a:p>
            <a:pPr marL="0" indent="0">
              <a:buNone/>
            </a:pP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w codziennej diecie i unikać podjadania</a:t>
            </a:r>
          </a:p>
          <a:p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Pamiętać o aktywności fizycznej, dzięki której nie tylko zachowamy zdrowie, atrakcyjny wygląd ale i będziemy szczęśliwsi (podczas uprawiania sportu wydzielają się hormony szczęścia)</a:t>
            </a:r>
          </a:p>
          <a:p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Stosować zdrowe zamienniki produktów. Jakie?</a:t>
            </a:r>
          </a:p>
          <a:p>
            <a:endParaRPr lang="pl-P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687" y="2446986"/>
            <a:ext cx="3271768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3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1694</TotalTime>
  <Words>1343</Words>
  <Application>Microsoft Office PowerPoint</Application>
  <PresentationFormat>Niestandardowy</PresentationFormat>
  <Paragraphs>173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Organiczny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Zdrowo jedz – zdrowo żyj</dc:title>
  <dc:creator>Asia</dc:creator>
  <cp:lastModifiedBy>Renata</cp:lastModifiedBy>
  <cp:revision>38</cp:revision>
  <dcterms:created xsi:type="dcterms:W3CDTF">2015-05-16T20:00:19Z</dcterms:created>
  <dcterms:modified xsi:type="dcterms:W3CDTF">2015-06-07T17:55:14Z</dcterms:modified>
</cp:coreProperties>
</file>