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  <p:sldId id="270" r:id="rId5"/>
    <p:sldId id="269" r:id="rId6"/>
    <p:sldId id="257" r:id="rId7"/>
    <p:sldId id="258" r:id="rId8"/>
    <p:sldId id="259" r:id="rId9"/>
    <p:sldId id="260" r:id="rId10"/>
    <p:sldId id="261" r:id="rId11"/>
    <p:sldId id="263" r:id="rId12"/>
    <p:sldId id="264" r:id="rId13"/>
    <p:sldId id="265" r:id="rId14"/>
    <p:sldId id="262" r:id="rId15"/>
    <p:sldId id="267" r:id="rId16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F8F200"/>
    <a:srgbClr val="0000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02EBF3-66E0-4A68-B993-F3224D3EDFF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slow" advTm="10000"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15BE5-AC35-4D6E-A831-7A9F7EC62D25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slow" advTm="10000"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B8B22-5F90-43BD-A98A-0C1D7A91E84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slow" advTm="10000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FD84FB-364E-40F1-B4AD-4BB01CF886A1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slow" advTm="10000"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D530C4-F476-4925-BEE7-4A45A9CAED51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slow" advTm="10000"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03790-CEF3-41A3-9974-41A1F1B49D92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slow" advTm="10000"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6E070-0C25-43BB-B338-6D166B5B9D32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slow" advTm="10000"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049ED6-D539-4937-8243-67A356CB1798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slow" advTm="10000"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59E1FE-F966-4F62-BA44-6AEDB8E06070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slow" advTm="10000"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E75267-4FAB-4420-BF89-C7B4769D8A16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slow" advTm="10000"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4EAE6-A981-40AF-A423-B62CC2B42C55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slow" advTm="10000"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FF"/>
            </a:gs>
            <a:gs pos="100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BCFDCBC-6C18-430B-9B6C-62C5E43C6938}" type="slidenum">
              <a:rPr lang="pl-PL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10000">
    <p:cover dir="r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476375" y="620713"/>
            <a:ext cx="6257925" cy="49768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l-PL" sz="9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ekton Pro Cond"/>
              </a:rPr>
              <a:t>Historia </a:t>
            </a:r>
          </a:p>
          <a:p>
            <a:pPr algn="ctr"/>
            <a:r>
              <a:rPr lang="pl-PL" sz="9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ekton Pro Cond"/>
              </a:rPr>
              <a:t>ZSE nr. 2 </a:t>
            </a:r>
          </a:p>
          <a:p>
            <a:pPr algn="ctr"/>
            <a:r>
              <a:rPr lang="pl-PL" sz="9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ekton Pro Cond"/>
              </a:rPr>
              <a:t>w Krakowie.</a:t>
            </a:r>
          </a:p>
        </p:txBody>
      </p:sp>
    </p:spTree>
  </p:cSld>
  <p:clrMapOvr>
    <a:masterClrMapping/>
  </p:clrMapOvr>
  <p:transition spd="slow" advTm="6000">
    <p:cover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1954/1955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l-PL" sz="4000">
                <a:solidFill>
                  <a:srgbClr val="FF0000"/>
                </a:solidFill>
                <a:latin typeface="Arno Pro Smbd SmText" pitchFamily="18" charset="0"/>
              </a:rPr>
              <a:t>1954/55</a:t>
            </a:r>
            <a:r>
              <a:rPr lang="pl-PL" sz="4000">
                <a:latin typeface="Arno Pro Smbd SmText" pitchFamily="18" charset="0"/>
              </a:rPr>
              <a:t> </a:t>
            </a:r>
            <a:r>
              <a:rPr lang="pl-PL">
                <a:latin typeface="Arno Pro Smbd SmText" pitchFamily="18" charset="0"/>
              </a:rPr>
              <a:t>- Liczba oddziałów wzrosła do 9 - uczy się w nich 340 uczniów. Znacznie pogarszają się warunki lokalowe. Nauka odbywa się według nowych, rozszerzonych programów nauczania. </a:t>
            </a:r>
          </a:p>
        </p:txBody>
      </p:sp>
    </p:spTree>
  </p:cSld>
  <p:clrMapOvr>
    <a:masterClrMapping/>
  </p:clrMapOvr>
  <p:transition spd="slow" advTm="8000"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1955/1956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l-PL" sz="4000" b="1">
                <a:solidFill>
                  <a:srgbClr val="FF0000"/>
                </a:solidFill>
                <a:latin typeface="Arno Pro Smbd SmText" pitchFamily="18" charset="0"/>
              </a:rPr>
              <a:t>1955/56</a:t>
            </a:r>
            <a:r>
              <a:rPr lang="pl-PL">
                <a:latin typeface="Arno Pro Smbd SmText" pitchFamily="18" charset="0"/>
              </a:rPr>
              <a:t>- Szkoła powiększa się liczebnie, zachodzi konieczność organizowania nauki w dwóch budynkach: przy ul. Kapucyńskiej 2 i ul. Podbrzezie 10. Wzbogaca się baza materialna szkoły, powstają pozalekcyjne zespoły zainteresowań. Młodzież występuje na akademiach w zakładach pracy. </a:t>
            </a:r>
          </a:p>
        </p:txBody>
      </p:sp>
    </p:spTree>
  </p:cSld>
  <p:clrMapOvr>
    <a:masterClrMapping/>
  </p:clrMapOvr>
  <p:transition spd="slow" advTm="12000">
    <p:cover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1957/1958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sz="4000" b="1">
                <a:solidFill>
                  <a:srgbClr val="FF0000"/>
                </a:solidFill>
                <a:latin typeface="Arno Pro Smbd SmText" pitchFamily="18" charset="0"/>
              </a:rPr>
              <a:t>1957/58</a:t>
            </a:r>
            <a:r>
              <a:rPr lang="pl-PL" sz="2400" b="1">
                <a:latin typeface="Arno Pro Smbd SmText" pitchFamily="18" charset="0"/>
              </a:rPr>
              <a:t> - Siedzibą szkoły staje się budynek przy ul. Podbrzezie 10, w którym gospodarzem jest VIII Liceum Ogólnokształcące. Sale lekcyjne, gabinet dyrektora i pokój nauczycielski użytkowane są wspólnie przez obie szkoły. Zmienia się profil szkoły - obok Technikum Statystycznego, które stopniowo wygasa, powstaje 5-letnie Technikum Ekonomiczne. Skupienie w jednym budynku sprzyja rozwojowi działalności zespołów pozalekcyjnych i organizacji uczniowskich - powstaje pierwsza Spółdzielnia Uczniowska licząca 105 członków, ożywia się praca drużyn ZHP i samorządu uczniowskiego. Poprawia się baza dydaktyczna szkoły.</a:t>
            </a:r>
            <a:r>
              <a:rPr lang="pl-PL" sz="2400">
                <a:latin typeface="Arno Pro Smbd SmText" pitchFamily="18" charset="0"/>
              </a:rPr>
              <a:t> </a:t>
            </a:r>
          </a:p>
        </p:txBody>
      </p:sp>
    </p:spTree>
  </p:cSld>
  <p:clrMapOvr>
    <a:masterClrMapping/>
  </p:clrMapOvr>
  <p:transition spd="slow" advTm="13000">
    <p:cover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1958/1959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sz="4000" b="1">
                <a:solidFill>
                  <a:srgbClr val="FF0000"/>
                </a:solidFill>
                <a:latin typeface="Arno Pro Smbd SmText" pitchFamily="18" charset="0"/>
              </a:rPr>
              <a:t>1958/59</a:t>
            </a:r>
            <a:r>
              <a:rPr lang="pl-PL" sz="2800">
                <a:latin typeface="Arno Pro Smbd SmText" pitchFamily="18" charset="0"/>
              </a:rPr>
              <a:t> - Następuje przeprowadzka szkoły do budynku przy Al. Mickiewicza 54, gdzie do wyłącznego użytkowania przez uczniów i nauczycieli oddane zostają po kapitalnym remonacie sale lekcyjne i pierwsze specjalistyczne pracownie: fizyki i towaroznawstwa, a w późniejszym okresie chemiczna i pisania na maszynie. Szkoła liczy 7 oddziałów i 264 uczniów. Wyraźnie ożywia się działalność szkoły na rzecz środowiska, czemu sprzyja pomoc Dzielnicowej Rady Narodowej Zwierzyniec - zakładu opiekuńczego szkoły. </a:t>
            </a:r>
          </a:p>
        </p:txBody>
      </p:sp>
    </p:spTree>
  </p:cSld>
  <p:clrMapOvr>
    <a:masterClrMapping/>
  </p:clrMapOvr>
  <p:transition spd="slow" advTm="13000">
    <p:cover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1959/1960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sz="4000" b="1">
                <a:solidFill>
                  <a:srgbClr val="FF0000"/>
                </a:solidFill>
                <a:latin typeface="Arno Pro Smbd SmText" pitchFamily="18" charset="0"/>
              </a:rPr>
              <a:t>1959/60</a:t>
            </a:r>
            <a:r>
              <a:rPr lang="pl-PL" sz="2800">
                <a:latin typeface="Arno Pro Smbd SmText" pitchFamily="18" charset="0"/>
              </a:rPr>
              <a:t>- Przełomowy rok w historii szkoły - z inicjatywy władz miasta szkoła przeniesiona zostaje do Nowej Huty, aby kształcić kadry dla rozwijającej się gospodarki najmłodszej dzielnicy Krakowa. Otrzymuje samodzielne nowe pomieszczenia w budynku na os. Szkolnym, w którym ma siedzibę również Technikum Hutniczo-Mechaniczne. Znajduje tu wspaniałe warunki do nauki 9 oddziałów Technikum Ekonomicznego oraz nowo utworzony Wydział dla Pracujących (5 oddziałów i ponad 200 słuchaczy). </a:t>
            </a:r>
          </a:p>
        </p:txBody>
      </p:sp>
    </p:spTree>
  </p:cSld>
  <p:clrMapOvr>
    <a:masterClrMapping/>
  </p:clrMapOvr>
  <p:transition spd="slow" advTm="14000">
    <p:cover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2916238" y="620713"/>
            <a:ext cx="3136900" cy="900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l-PL" sz="3600" b="1" i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Koniec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07950" y="2349500"/>
            <a:ext cx="8640763" cy="301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3200">
                <a:latin typeface="Adobe Garamond Pro Bold" pitchFamily="18" charset="0"/>
              </a:rPr>
              <a:t>Dziękujemy za obejrzenie naszej prezentacji na temat historii szkoły. </a:t>
            </a:r>
            <a:br>
              <a:rPr lang="pl-PL" sz="3200">
                <a:latin typeface="Adobe Garamond Pro Bold" pitchFamily="18" charset="0"/>
              </a:rPr>
            </a:br>
            <a:endParaRPr lang="pl-PL" sz="3200">
              <a:latin typeface="Adobe Garamond Pro Bold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pl-PL" sz="3200">
                <a:latin typeface="Adobe Garamond Pro Bold" pitchFamily="18" charset="0"/>
              </a:rPr>
              <a:t>Prezentacje wykonana przez uczniów z klasy 1 TH.</a:t>
            </a:r>
          </a:p>
          <a:p>
            <a:pPr algn="ctr">
              <a:spcBef>
                <a:spcPct val="50000"/>
              </a:spcBef>
            </a:pPr>
            <a:endParaRPr lang="pl-PL" sz="3200">
              <a:latin typeface="Adobe Garamond Pro Bold" pitchFamily="18" charset="0"/>
            </a:endParaRPr>
          </a:p>
        </p:txBody>
      </p:sp>
    </p:spTree>
  </p:cSld>
  <p:clrMapOvr>
    <a:masterClrMapping/>
  </p:clrMapOvr>
  <p:transition spd="slow" advTm="5000">
    <p:cover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188913"/>
            <a:ext cx="7848600" cy="640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Tm="7000"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Ignacy Daszyński</a:t>
            </a:r>
            <a:br>
              <a:rPr lang="pl-PL" sz="40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pl-PL" sz="40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-Nasz Patron.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508625" y="1700213"/>
            <a:ext cx="3249613" cy="4392612"/>
          </a:xfrm>
        </p:spPr>
      </p:pic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95288" y="1484313"/>
            <a:ext cx="4175125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pl-PL" sz="2400" b="1">
                <a:solidFill>
                  <a:srgbClr val="FF0066"/>
                </a:solidFill>
                <a:latin typeface="Arno Pro Smbd SmText" pitchFamily="18" charset="0"/>
              </a:rPr>
              <a:t>Ignacy Ewaryst Daszyński</a:t>
            </a:r>
            <a:r>
              <a:rPr lang="pl-PL" sz="2400">
                <a:solidFill>
                  <a:srgbClr val="FF0066"/>
                </a:solidFill>
                <a:latin typeface="Arno Pro Smbd SmText" pitchFamily="18" charset="0"/>
              </a:rPr>
              <a:t>-</a:t>
            </a:r>
            <a:r>
              <a:rPr lang="pl-PL">
                <a:latin typeface="Arno Pro Smbd SmText" pitchFamily="18" charset="0"/>
              </a:rPr>
              <a:t> </a:t>
            </a:r>
            <a:r>
              <a:rPr lang="pl-PL" sz="2000">
                <a:latin typeface="Arno Pro Smbd SmText" pitchFamily="18" charset="0"/>
              </a:rPr>
              <a:t>Urodzony 26 października 1866 roku w Zbarażu, zmarł 31 października 1936 roku w Bystrej Śląskiej koło Bielska.</a:t>
            </a:r>
            <a:br>
              <a:rPr lang="pl-PL" sz="2000">
                <a:latin typeface="Arno Pro Smbd SmText" pitchFamily="18" charset="0"/>
              </a:rPr>
            </a:br>
            <a:r>
              <a:rPr lang="pl-PL" sz="2000">
                <a:latin typeface="Arno Pro Smbd SmText" pitchFamily="18" charset="0"/>
              </a:rPr>
              <a:t>Polski polityk socjalistyczny,</a:t>
            </a:r>
            <a:br>
              <a:rPr lang="pl-PL" sz="2000">
                <a:latin typeface="Arno Pro Smbd SmText" pitchFamily="18" charset="0"/>
              </a:rPr>
            </a:br>
            <a:r>
              <a:rPr lang="pl-PL" sz="2000">
                <a:latin typeface="Arno Pro Smbd SmText" pitchFamily="18" charset="0"/>
              </a:rPr>
              <a:t>premier rządu lubelskiego w 1918, publicysta, współzałożyciel PPSD (Polskiej Partii Socjalno-Demokratycznej),</a:t>
            </a:r>
            <a:br>
              <a:rPr lang="pl-PL" sz="2000">
                <a:latin typeface="Arno Pro Smbd SmText" pitchFamily="18" charset="0"/>
              </a:rPr>
            </a:br>
            <a:r>
              <a:rPr lang="pl-PL" sz="2000">
                <a:latin typeface="Arno Pro Smbd SmText" pitchFamily="18" charset="0"/>
              </a:rPr>
              <a:t>później PPS, w 1929 jeden z założycieli Centrolewu.</a:t>
            </a:r>
            <a:br>
              <a:rPr lang="pl-PL" sz="2000">
                <a:latin typeface="Arno Pro Smbd SmText" pitchFamily="18" charset="0"/>
              </a:rPr>
            </a:br>
            <a:r>
              <a:rPr lang="pl-PL" sz="2000">
                <a:latin typeface="Arno Pro Smbd SmText" pitchFamily="18" charset="0"/>
              </a:rPr>
              <a:t>W czasie przewrotu majowego w 1926r. poparł Józefa Piłsudskiego,</a:t>
            </a:r>
            <a:br>
              <a:rPr lang="pl-PL" sz="2000">
                <a:latin typeface="Arno Pro Smbd SmText" pitchFamily="18" charset="0"/>
              </a:rPr>
            </a:br>
            <a:r>
              <a:rPr lang="pl-PL" sz="2000">
                <a:latin typeface="Arno Pro Smbd SmText" pitchFamily="18" charset="0"/>
              </a:rPr>
              <a:t>później jednak przeszedł do opozycji. Marszałek Sejmu w latach 1928–1930. </a:t>
            </a:r>
          </a:p>
        </p:txBody>
      </p:sp>
    </p:spTree>
  </p:cSld>
  <p:clrMapOvr>
    <a:masterClrMapping/>
  </p:clrMapOvr>
  <p:transition spd="slow" advTm="15000"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60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no Pro Smbd SmText" pitchFamily="18" charset="0"/>
              </a:rPr>
              <a:t>Dyrekcja szkoły.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28775"/>
            <a:ext cx="3898900" cy="4525963"/>
          </a:xfrm>
        </p:spPr>
        <p:txBody>
          <a:bodyPr/>
          <a:lstStyle/>
          <a:p>
            <a:pPr>
              <a:buFontTx/>
              <a:buNone/>
            </a:pPr>
            <a:r>
              <a:rPr lang="pl-PL" sz="28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no Pro Smbd SmText" pitchFamily="18" charset="0"/>
              </a:rPr>
              <a:t>Dyrektor szkoły:</a:t>
            </a:r>
          </a:p>
          <a:p>
            <a:pPr>
              <a:buFontTx/>
              <a:buNone/>
            </a:pPr>
            <a:r>
              <a:rPr lang="pl-PL" sz="2400">
                <a:latin typeface="Arno Pro Smbd SmText" pitchFamily="18" charset="0"/>
              </a:rPr>
              <a:t>Pani Danuta Walerjan</a:t>
            </a:r>
            <a:br>
              <a:rPr lang="pl-PL" sz="2400">
                <a:latin typeface="Arno Pro Smbd SmText" pitchFamily="18" charset="0"/>
              </a:rPr>
            </a:br>
            <a:endParaRPr lang="pl-PL" sz="2400">
              <a:latin typeface="Arno Pro Smbd SmText" pitchFamily="18" charset="0"/>
            </a:endParaRP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2636838"/>
            <a:ext cx="1938338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3059113" y="1628775"/>
            <a:ext cx="5184775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8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no Pro Smbd SmText" pitchFamily="18" charset="0"/>
              </a:rPr>
              <a:t>Kierownik</a:t>
            </a:r>
            <a:r>
              <a:rPr lang="pl-PL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no Pro Smbd SmText" pitchFamily="18" charset="0"/>
              </a:rPr>
              <a:t> szkoły :</a:t>
            </a:r>
            <a:br>
              <a:rPr lang="pl-PL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no Pro Smbd SmText" pitchFamily="18" charset="0"/>
              </a:rPr>
            </a:br>
            <a:r>
              <a:rPr lang="pl-PL" sz="2400" b="1">
                <a:latin typeface="Arno Pro Smbd SmText" pitchFamily="18" charset="0"/>
              </a:rPr>
              <a:t>Małgorzata Szpar</a:t>
            </a:r>
            <a:br>
              <a:rPr lang="pl-PL" sz="2400" b="1">
                <a:latin typeface="Arno Pro Smbd SmText" pitchFamily="18" charset="0"/>
              </a:rPr>
            </a:br>
            <a:endParaRPr lang="pl-PL" sz="2400" b="1">
              <a:latin typeface="Arno Pro Smbd SmText" pitchFamily="18" charset="0"/>
            </a:endParaRPr>
          </a:p>
        </p:txBody>
      </p:sp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575" y="2636838"/>
            <a:ext cx="1943100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5795963" y="1628775"/>
            <a:ext cx="3563937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no Pro Smbd SmText" pitchFamily="18" charset="0"/>
              </a:rPr>
              <a:t>Wice dyrektor szkoły:</a:t>
            </a:r>
            <a:r>
              <a:rPr lang="pl-PL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no Pro Smbd SmText" pitchFamily="18" charset="0"/>
              </a:rPr>
              <a:t/>
            </a:r>
            <a:br>
              <a:rPr lang="pl-PL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no Pro Smbd SmText" pitchFamily="18" charset="0"/>
              </a:rPr>
            </a:br>
            <a:r>
              <a:rPr lang="pl-PL" sz="2400" b="1">
                <a:latin typeface="Arno Pro Smbd SmText" pitchFamily="18" charset="0"/>
              </a:rPr>
              <a:t>Dariusz Błądek </a:t>
            </a:r>
          </a:p>
        </p:txBody>
      </p:sp>
    </p:spTree>
  </p:cSld>
  <p:clrMapOvr>
    <a:masterClrMapping/>
  </p:clrMapOvr>
  <p:transition spd="slow" advTm="10000"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WordArt 5"/>
          <p:cNvSpPr>
            <a:spLocks noChangeArrowheads="1" noChangeShapeType="1" noTextEdit="1"/>
          </p:cNvSpPr>
          <p:nvPr/>
        </p:nvSpPr>
        <p:spPr bwMode="auto">
          <a:xfrm>
            <a:off x="827088" y="2276475"/>
            <a:ext cx="7632700" cy="20177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l-PL" sz="3600" i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Z życia szkoły...</a:t>
            </a:r>
          </a:p>
        </p:txBody>
      </p:sp>
    </p:spTree>
  </p:cSld>
  <p:clrMapOvr>
    <a:masterClrMapping/>
  </p:clrMapOvr>
  <p:transition spd="slow" advTm="7000"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301750"/>
          </a:xfrm>
        </p:spPr>
        <p:txBody>
          <a:bodyPr/>
          <a:lstStyle/>
          <a:p>
            <a:r>
              <a:rPr lang="pl-PL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1950/1951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l-PL" sz="4000" b="1">
                <a:solidFill>
                  <a:srgbClr val="FF0000"/>
                </a:solidFill>
                <a:latin typeface="Arno Pro Smbd SmText" pitchFamily="18" charset="0"/>
              </a:rPr>
              <a:t>1950/51</a:t>
            </a:r>
            <a:r>
              <a:rPr lang="pl-PL" sz="2800">
                <a:latin typeface="Arno Pro Smbd SmText" pitchFamily="18" charset="0"/>
              </a:rPr>
              <a:t> - Centralny Urząd Szkolenia Zawodowego podejmuje decyzję o przekształceniu dotychczasowych liceów administracyjno-gospodarczych w szkoły resortowe. </a:t>
            </a:r>
            <a:br>
              <a:rPr lang="pl-PL" sz="2800">
                <a:latin typeface="Arno Pro Smbd SmText" pitchFamily="18" charset="0"/>
              </a:rPr>
            </a:br>
            <a:r>
              <a:rPr lang="pl-PL" sz="2800">
                <a:latin typeface="Arno Pro Smbd SmText" pitchFamily="18" charset="0"/>
              </a:rPr>
              <a:t>W budynku przy ulicy Kapucyńskiej powstaje 2-letnie Liceum Statystyczne po 9 klasach liceum ogólnokształcącego. Pierwszym dyrektorem nowej szkoły jest dr Tadeusz Wroniewicz - wykładowca Akademii Handlowej w Krakowie. </a:t>
            </a:r>
          </a:p>
        </p:txBody>
      </p:sp>
    </p:spTree>
  </p:cSld>
  <p:clrMapOvr>
    <a:masterClrMapping/>
  </p:clrMapOvr>
  <p:transition spd="slow" advTm="13000"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1951/1952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pl-PL" sz="4000" b="1">
                <a:solidFill>
                  <a:srgbClr val="FF0000"/>
                </a:solidFill>
                <a:latin typeface="Arno Pro Smbd SmText" pitchFamily="18" charset="0"/>
              </a:rPr>
              <a:t>1951/52</a:t>
            </a:r>
            <a:r>
              <a:rPr lang="pl-PL">
                <a:latin typeface="Arno Pro Smbd SmText" pitchFamily="18" charset="0"/>
              </a:rPr>
              <a:t>- W wyniku reorganizacji szkolnictwa zawodowego powstaje 3-letnie Technikum Statystyczne jako szkoła resortowa Głównego Urzędu Statystycznego.</a:t>
            </a:r>
            <a:br>
              <a:rPr lang="pl-PL">
                <a:latin typeface="Arno Pro Smbd SmText" pitchFamily="18" charset="0"/>
              </a:rPr>
            </a:br>
            <a:r>
              <a:rPr lang="pl-PL">
                <a:latin typeface="Arno Pro Smbd SmText" pitchFamily="18" charset="0"/>
              </a:rPr>
              <a:t>Opuszczają szkołę pierwsi absolwenci Liceum Statystycznego.</a:t>
            </a:r>
            <a:br>
              <a:rPr lang="pl-PL">
                <a:latin typeface="Arno Pro Smbd SmText" pitchFamily="18" charset="0"/>
              </a:rPr>
            </a:br>
            <a:r>
              <a:rPr lang="pl-PL">
                <a:latin typeface="Arno Pro Smbd SmText" pitchFamily="18" charset="0"/>
              </a:rPr>
              <a:t>Dyrektorem szkoły zostaje mgr Stanisław Bednarski. </a:t>
            </a:r>
          </a:p>
        </p:txBody>
      </p:sp>
    </p:spTree>
  </p:cSld>
  <p:clrMapOvr>
    <a:masterClrMapping/>
  </p:clrMapOvr>
  <p:transition spd="slow" advTm="12000"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1952/1953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l-PL" sz="4000" b="1">
                <a:solidFill>
                  <a:srgbClr val="FF0000"/>
                </a:solidFill>
                <a:latin typeface="Arno Pro Smbd SmText" pitchFamily="18" charset="0"/>
              </a:rPr>
              <a:t>1952/53</a:t>
            </a:r>
            <a:r>
              <a:rPr lang="pl-PL" sz="4000">
                <a:solidFill>
                  <a:srgbClr val="FF0000"/>
                </a:solidFill>
                <a:latin typeface="Arno Pro Smbd SmText" pitchFamily="18" charset="0"/>
              </a:rPr>
              <a:t> </a:t>
            </a:r>
            <a:r>
              <a:rPr lang="pl-PL">
                <a:latin typeface="Arno Pro Smbd SmText" pitchFamily="18" charset="0"/>
              </a:rPr>
              <a:t>- Szkoła liczy 5 oddziałów i 205 uczniów. Wygasa Liceum Statystyczne, które wykształciło 76 absolwentów. Dyrektorem Technikum Statystycznego zostaje mgr Władysław Tomecki. Do klasy I przyjmowana jest młodzież po ukończeniu 7-letniej szkoły podstawowej. </a:t>
            </a:r>
          </a:p>
        </p:txBody>
      </p:sp>
    </p:spTree>
  </p:cSld>
  <p:clrMapOvr>
    <a:masterClrMapping/>
  </p:clrMapOvr>
  <p:transition spd="slow" advTm="13000"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1953/1954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pl-PL" sz="4000" b="1">
                <a:solidFill>
                  <a:srgbClr val="FF0000"/>
                </a:solidFill>
                <a:latin typeface="Arno Pro Smbd SmText" pitchFamily="18" charset="0"/>
              </a:rPr>
              <a:t>1953/54</a:t>
            </a:r>
            <a:r>
              <a:rPr lang="pl-PL" sz="4000">
                <a:solidFill>
                  <a:srgbClr val="FF0000"/>
                </a:solidFill>
                <a:latin typeface="Arno Pro Smbd SmText" pitchFamily="18" charset="0"/>
              </a:rPr>
              <a:t> </a:t>
            </a:r>
            <a:r>
              <a:rPr lang="pl-PL" sz="2800">
                <a:latin typeface="Arno Pro Smbd SmText" pitchFamily="18" charset="0"/>
              </a:rPr>
              <a:t>- Dotychczasowe 3-letnie Technikum Statystyczne zostaje przekształcone, z uwagi na niepełnoletniość jego absolwentów w czteroletnie. Szkoła liczy 8 oddziałów, pracuje w niej 23 nauczycieli. Nauka odbywa się w 3 własnych salach oraz pomieszczeniach wypożyczonych od Technikum Finansowego - gospodarza budynku przy ul. Kapucyńskiej 2. Szkoła gromadzi pierwsze pomoce naukowe, powstaje zalążek biblioteki szkolnej. Kończą szkołę pierwsi absolwenci Technikum Statystycznego. </a:t>
            </a:r>
          </a:p>
        </p:txBody>
      </p:sp>
    </p:spTree>
  </p:cSld>
  <p:clrMapOvr>
    <a:masterClrMapping/>
  </p:clrMapOvr>
  <p:transition spd="slow" advTm="13000"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527</Words>
  <Application>Microsoft Office PowerPoint</Application>
  <PresentationFormat>Pokaz na ekranie (4:3)</PresentationFormat>
  <Paragraphs>32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Arno Pro Smbd SmText</vt:lpstr>
      <vt:lpstr>Adobe Garamond Pro Bold</vt:lpstr>
      <vt:lpstr>Projekt domyślny</vt:lpstr>
      <vt:lpstr>Slajd 1</vt:lpstr>
      <vt:lpstr>Slajd 2</vt:lpstr>
      <vt:lpstr>Ignacy Daszyński -Nasz Patron.</vt:lpstr>
      <vt:lpstr>Dyrekcja szkoły.</vt:lpstr>
      <vt:lpstr>Slajd 5</vt:lpstr>
      <vt:lpstr>1950/1951</vt:lpstr>
      <vt:lpstr>1951/1952</vt:lpstr>
      <vt:lpstr>1952/1953</vt:lpstr>
      <vt:lpstr>1953/1954</vt:lpstr>
      <vt:lpstr>1954/1955</vt:lpstr>
      <vt:lpstr>1955/1956</vt:lpstr>
      <vt:lpstr>1957/1958</vt:lpstr>
      <vt:lpstr>1958/1959</vt:lpstr>
      <vt:lpstr>1959/1960</vt:lpstr>
      <vt:lpstr>Slajd 15</vt:lpstr>
    </vt:vector>
  </TitlesOfParts>
  <Company>ACME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Ulaa</dc:creator>
  <cp:lastModifiedBy>Admin</cp:lastModifiedBy>
  <cp:revision>4</cp:revision>
  <dcterms:created xsi:type="dcterms:W3CDTF">2011-10-11T20:10:07Z</dcterms:created>
  <dcterms:modified xsi:type="dcterms:W3CDTF">2011-10-24T20:38:32Z</dcterms:modified>
</cp:coreProperties>
</file>