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70" r:id="rId10"/>
    <p:sldId id="271" r:id="rId11"/>
    <p:sldId id="272" r:id="rId12"/>
    <p:sldId id="267" r:id="rId13"/>
    <p:sldId id="269" r:id="rId14"/>
    <p:sldId id="273" r:id="rId15"/>
    <p:sldId id="268" r:id="rId16"/>
    <p:sldId id="274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3" autoAdjust="0"/>
    <p:restoredTop sz="94660"/>
  </p:normalViewPr>
  <p:slideViewPr>
    <p:cSldViewPr>
      <p:cViewPr varScale="1">
        <p:scale>
          <a:sx n="81" d="100"/>
          <a:sy n="81" d="100"/>
        </p:scale>
        <p:origin x="-57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85386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95905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3556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0104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18588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9751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0974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0936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6357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9187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795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EEFFF-E08A-4954-BFB6-00AD2E928103}" type="datetimeFigureOut">
              <a:rPr lang="pl-PL" smtClean="0"/>
              <a:pPr/>
              <a:t>2013-11-25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19D5E-6045-42CA-A618-B172C1A5724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3867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radnikzdrowie.pl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872208"/>
          </a:xfrm>
        </p:spPr>
        <p:txBody>
          <a:bodyPr>
            <a:normAutofit/>
          </a:bodyPr>
          <a:lstStyle/>
          <a:p>
            <a:r>
              <a:rPr lang="pl-PL" sz="6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JESTEŚ TYM CO JESZ !</a:t>
            </a:r>
            <a:endParaRPr lang="pl-PL" sz="60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4427984" y="5301208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Angela Poznańska, klasa 3 TH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551672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Jabłka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204864"/>
            <a:ext cx="3672408" cy="2529855"/>
          </a:xfrm>
        </p:spPr>
      </p:pic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355976" y="1772816"/>
            <a:ext cx="4038600" cy="35569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400" dirty="0" smtClean="0"/>
              <a:t>Mają dużo </a:t>
            </a:r>
            <a:r>
              <a:rPr lang="pl-PL" sz="2400" dirty="0" smtClean="0"/>
              <a:t>błonnika, </a:t>
            </a:r>
            <a:r>
              <a:rPr lang="pl-PL" sz="2400" dirty="0" smtClean="0"/>
              <a:t>który daje uczucie </a:t>
            </a:r>
            <a:r>
              <a:rPr lang="pl-PL" sz="2400" dirty="0" smtClean="0"/>
              <a:t>sytości, </a:t>
            </a:r>
            <a:r>
              <a:rPr lang="pl-PL" sz="2400" dirty="0" smtClean="0"/>
              <a:t>poprawia trawienie. </a:t>
            </a: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Zawierają wapń, krzem</a:t>
            </a:r>
          </a:p>
          <a:p>
            <a:pPr marL="0" indent="0" algn="ctr">
              <a:buNone/>
            </a:pPr>
            <a:r>
              <a:rPr lang="pl-PL" sz="2400" dirty="0" smtClean="0"/>
              <a:t> </a:t>
            </a:r>
            <a:r>
              <a:rPr lang="pl-PL" sz="2400" dirty="0" smtClean="0"/>
              <a:t>mające dobry wpływ na włosy i paznokcie. </a:t>
            </a: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Polecane </a:t>
            </a:r>
            <a:r>
              <a:rPr lang="pl-PL" sz="2400" dirty="0" smtClean="0"/>
              <a:t>są </a:t>
            </a:r>
            <a:r>
              <a:rPr lang="pl-PL" sz="2400" dirty="0" smtClean="0"/>
              <a:t>palaczom: </a:t>
            </a:r>
            <a:r>
              <a:rPr lang="pl-PL" sz="2400" dirty="0" smtClean="0"/>
              <a:t>pomagają wyeliminować toksyny z organizmu.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039316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6000" advTm="13000"/>
    </mc:Choice>
    <mc:Fallback>
      <p:transition spd="slow" advTm="13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Jogurt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7544" y="1772816"/>
            <a:ext cx="4038600" cy="33843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400" dirty="0" smtClean="0"/>
              <a:t>Zamiast owocowych wybieraj naturalne. </a:t>
            </a: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Sprawdź </a:t>
            </a:r>
            <a:r>
              <a:rPr lang="pl-PL" sz="2400" dirty="0" smtClean="0"/>
              <a:t>czy zawierają bakterie </a:t>
            </a:r>
            <a:r>
              <a:rPr lang="pl-PL" sz="2400" dirty="0" err="1" smtClean="0"/>
              <a:t>probiotyczne</a:t>
            </a:r>
            <a:r>
              <a:rPr lang="pl-PL" sz="2400" dirty="0" smtClean="0"/>
              <a:t>  poprawiające odporność organizmu</a:t>
            </a:r>
            <a:r>
              <a:rPr lang="pl-PL" sz="2400" dirty="0" smtClean="0"/>
              <a:t>.</a:t>
            </a:r>
          </a:p>
          <a:p>
            <a:pPr marL="0" indent="0" algn="ctr">
              <a:buNone/>
            </a:pPr>
            <a:r>
              <a:rPr lang="pl-PL" sz="2400" dirty="0" smtClean="0"/>
              <a:t> </a:t>
            </a:r>
            <a:r>
              <a:rPr lang="pl-PL" sz="2400" dirty="0" smtClean="0"/>
              <a:t>Unikaj </a:t>
            </a:r>
            <a:r>
              <a:rPr lang="pl-PL" sz="2400" dirty="0" smtClean="0"/>
              <a:t>jogurtów, </a:t>
            </a:r>
            <a:r>
              <a:rPr lang="pl-PL" sz="2400" dirty="0" smtClean="0"/>
              <a:t>które mają długi spis </a:t>
            </a:r>
            <a:r>
              <a:rPr lang="pl-PL" sz="2400" dirty="0" smtClean="0"/>
              <a:t>składników podanych na etykiecie produktu.</a:t>
            </a:r>
            <a:endParaRPr lang="pl-PL" sz="2400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4008" y="2060848"/>
            <a:ext cx="3888432" cy="2442989"/>
          </a:xfrm>
        </p:spPr>
      </p:pic>
    </p:spTree>
    <p:extLst>
      <p:ext uri="{BB962C8B-B14F-4D97-AF65-F5344CB8AC3E}">
        <p14:creationId xmlns:p14="http://schemas.microsoft.com/office/powerpoint/2010/main" xmlns="" val="2449327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2000"/>
    </mc:Choice>
    <mc:Fallback>
      <p:transition spd="slow" advTm="1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Fast food zbędny w naszym życiu</a:t>
            </a: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20888"/>
            <a:ext cx="3600400" cy="2448272"/>
          </a:xfrm>
        </p:spPr>
      </p:pic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 smtClean="0"/>
              <a:t>Różnego rodzaju fast food naprawdę nie </a:t>
            </a:r>
            <a:r>
              <a:rPr lang="pl-PL" sz="2400" dirty="0" smtClean="0"/>
              <a:t>jest potrzebny naszemu </a:t>
            </a:r>
            <a:r>
              <a:rPr lang="pl-PL" sz="2400" dirty="0" smtClean="0"/>
              <a:t>organizmowi.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Hamburgery </a:t>
            </a:r>
            <a:r>
              <a:rPr lang="pl-PL" sz="2400" dirty="0" smtClean="0"/>
              <a:t>, frytki , pizza , kebab zawierają ogromne ilości tłuszczu i </a:t>
            </a:r>
            <a:r>
              <a:rPr lang="pl-PL" sz="2400" dirty="0" smtClean="0"/>
              <a:t>węglowodanów, które </a:t>
            </a:r>
            <a:r>
              <a:rPr lang="pl-PL" sz="2400" dirty="0" smtClean="0"/>
              <a:t>są głównym </a:t>
            </a:r>
            <a:r>
              <a:rPr lang="pl-PL" sz="2400" dirty="0" smtClean="0"/>
              <a:t>sprzymierzeńcem  </a:t>
            </a:r>
            <a:r>
              <a:rPr lang="pl-PL" sz="2400" dirty="0" smtClean="0"/>
              <a:t>otyłości </a:t>
            </a:r>
            <a:r>
              <a:rPr lang="pl-PL" sz="2400" dirty="0" smtClean="0"/>
              <a:t>.</a:t>
            </a:r>
          </a:p>
          <a:p>
            <a:pPr marL="0" indent="0">
              <a:buNone/>
            </a:pPr>
            <a:r>
              <a:rPr lang="pl-PL" sz="2400" dirty="0" smtClean="0"/>
              <a:t>Produkty te dostarczają naszemu organizmowi „pustych” kalorii, a nie wartości odżywczych.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059218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5000"/>
    </mc:Choice>
    <mc:Fallback>
      <p:transition spd="slow" advTm="15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Uważajmy na produkty „</a:t>
            </a:r>
            <a:r>
              <a:rPr lang="pl-PL" dirty="0" err="1" smtClean="0">
                <a:latin typeface="Baskerville Old Face" panose="02020602080505020303" pitchFamily="18" charset="0"/>
              </a:rPr>
              <a:t>light</a:t>
            </a:r>
            <a:r>
              <a:rPr lang="pl-PL" dirty="0" smtClean="0">
                <a:latin typeface="Baskerville Old Face" panose="02020602080505020303" pitchFamily="18" charset="0"/>
              </a:rPr>
              <a:t>”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99792" y="1600201"/>
            <a:ext cx="5987008" cy="377301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pl-PL" sz="2400" dirty="0" smtClean="0"/>
              <a:t>Aby produkt był </a:t>
            </a:r>
            <a:r>
              <a:rPr lang="pl-PL" sz="2400" dirty="0" smtClean="0"/>
              <a:t>„</a:t>
            </a:r>
            <a:r>
              <a:rPr lang="pl-PL" sz="2400" dirty="0" err="1" smtClean="0"/>
              <a:t>light</a:t>
            </a:r>
            <a:r>
              <a:rPr lang="pl-PL" sz="2400" dirty="0" smtClean="0"/>
              <a:t>” </a:t>
            </a:r>
            <a:r>
              <a:rPr lang="pl-PL" sz="2400" dirty="0" smtClean="0"/>
              <a:t>jego zawartość powinna być obniżona o 30% </a:t>
            </a:r>
            <a:r>
              <a:rPr lang="pl-PL" sz="2400" dirty="0" smtClean="0"/>
              <a:t>w odniesieniu do chociaż jednego składnika.  Najczęściej </a:t>
            </a:r>
            <a:r>
              <a:rPr lang="pl-PL" sz="2400" dirty="0" smtClean="0"/>
              <a:t>jest to </a:t>
            </a:r>
            <a:r>
              <a:rPr lang="pl-PL" sz="2400" dirty="0" smtClean="0"/>
              <a:t>cukier, lub tłuszcz </a:t>
            </a:r>
            <a:r>
              <a:rPr lang="pl-PL" sz="2400" dirty="0" smtClean="0"/>
              <a:t>co znacznie zmniejsza ilość kalorii. </a:t>
            </a:r>
            <a:r>
              <a:rPr lang="pl-PL" sz="2400" dirty="0" smtClean="0"/>
              <a:t>Jednak </a:t>
            </a:r>
            <a:r>
              <a:rPr lang="pl-PL" sz="2400" dirty="0" smtClean="0"/>
              <a:t>producenci często </a:t>
            </a:r>
            <a:r>
              <a:rPr lang="pl-PL" sz="2400" dirty="0" smtClean="0"/>
              <a:t>oszukują </a:t>
            </a:r>
            <a:r>
              <a:rPr lang="pl-PL" sz="2400" dirty="0" smtClean="0"/>
              <a:t>zmniejszając </a:t>
            </a:r>
            <a:r>
              <a:rPr lang="pl-PL" sz="2400" dirty="0" smtClean="0"/>
              <a:t>ilość jednego składnika, </a:t>
            </a:r>
            <a:r>
              <a:rPr lang="pl-PL" sz="2400" dirty="0" smtClean="0"/>
              <a:t>a zwiększając </a:t>
            </a:r>
            <a:r>
              <a:rPr lang="pl-PL" sz="2400" dirty="0" smtClean="0"/>
              <a:t>ilość drugiego. </a:t>
            </a:r>
          </a:p>
          <a:p>
            <a:pPr marL="0" indent="0" algn="ctr">
              <a:buNone/>
            </a:pPr>
            <a:r>
              <a:rPr lang="pl-PL" sz="2400" dirty="0" smtClean="0"/>
              <a:t>Pułapka </a:t>
            </a:r>
            <a:r>
              <a:rPr lang="pl-PL" sz="2400" dirty="0" smtClean="0"/>
              <a:t>to słodycze „</a:t>
            </a:r>
            <a:r>
              <a:rPr lang="pl-PL" sz="2400" dirty="0" err="1" smtClean="0"/>
              <a:t>light</a:t>
            </a:r>
            <a:r>
              <a:rPr lang="pl-PL" sz="2400" dirty="0" smtClean="0"/>
              <a:t>”, w których </a:t>
            </a:r>
            <a:r>
              <a:rPr lang="pl-PL" sz="2400" dirty="0" smtClean="0"/>
              <a:t>cukry zastąpione </a:t>
            </a:r>
            <a:r>
              <a:rPr lang="pl-PL" sz="2400" dirty="0" smtClean="0"/>
              <a:t>zostały tłuszczem</a:t>
            </a:r>
            <a:r>
              <a:rPr lang="pl-PL" sz="2400" dirty="0" smtClean="0"/>
              <a:t>. </a:t>
            </a:r>
            <a:r>
              <a:rPr lang="pl-PL" sz="2400" dirty="0" smtClean="0"/>
              <a:t>Efekt: </a:t>
            </a:r>
            <a:r>
              <a:rPr lang="pl-PL" sz="2400" dirty="0" smtClean="0"/>
              <a:t>cukru nie </a:t>
            </a:r>
            <a:r>
              <a:rPr lang="pl-PL" sz="2400" dirty="0" smtClean="0"/>
              <a:t>ma, ale kaloryczność produktu jest </a:t>
            </a:r>
            <a:r>
              <a:rPr lang="pl-PL" sz="2400" dirty="0" smtClean="0"/>
              <a:t>jeszcze większa ! </a:t>
            </a:r>
            <a:br>
              <a:rPr lang="pl-PL" sz="2400" dirty="0" smtClean="0"/>
            </a:br>
            <a:endParaRPr lang="pl-PL" sz="2400" dirty="0"/>
          </a:p>
        </p:txBody>
      </p:sp>
      <p:pic>
        <p:nvPicPr>
          <p:cNvPr id="5122" name="Picture 2" descr="C:\Users\Monika\AppData\Local\Microsoft\Windows\Temporary Internet Files\Content.IE5\3J87B76T\MC90007879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772816"/>
            <a:ext cx="2232248" cy="2448272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 rot="1044498">
            <a:off x="1522557" y="198884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UWAGA!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xmlns="" val="2549600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0"/>
    </mc:Choice>
    <mc:Fallback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Dobre rady na pyszne smaki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3600400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Eksperymentuj w kuchni </a:t>
            </a:r>
            <a:r>
              <a:rPr lang="pl-PL" sz="2800" dirty="0" smtClean="0"/>
              <a:t>– jest wiele przepisów na lekkie </a:t>
            </a:r>
            <a:r>
              <a:rPr lang="pl-PL" sz="2800" dirty="0" smtClean="0"/>
              <a:t>dania.</a:t>
            </a:r>
            <a:endParaRPr lang="pl-PL" sz="2800" dirty="0" smtClean="0"/>
          </a:p>
          <a:p>
            <a:r>
              <a:rPr lang="pl-PL" sz="2800" b="1" dirty="0" smtClean="0"/>
              <a:t>Mięso </a:t>
            </a:r>
            <a:r>
              <a:rPr lang="pl-PL" sz="2800" b="1" dirty="0" smtClean="0"/>
              <a:t>piecz, </a:t>
            </a:r>
            <a:r>
              <a:rPr lang="pl-PL" sz="2800" b="1" dirty="0" smtClean="0"/>
              <a:t>grilluj lub gotuj na </a:t>
            </a:r>
            <a:r>
              <a:rPr lang="pl-PL" sz="2800" b="1" dirty="0" smtClean="0"/>
              <a:t>parze. </a:t>
            </a:r>
            <a:endParaRPr lang="pl-PL" sz="2800" b="1" dirty="0" smtClean="0"/>
          </a:p>
          <a:p>
            <a:r>
              <a:rPr lang="pl-PL" sz="2800" b="1" dirty="0" smtClean="0"/>
              <a:t>Zupy gotuj na wywarze </a:t>
            </a:r>
            <a:r>
              <a:rPr lang="pl-PL" sz="2800" dirty="0" smtClean="0"/>
              <a:t>z indyka lub </a:t>
            </a:r>
            <a:r>
              <a:rPr lang="pl-PL" sz="2800" dirty="0" smtClean="0"/>
              <a:t>kurczaka,</a:t>
            </a:r>
          </a:p>
          <a:p>
            <a:pPr>
              <a:buNone/>
            </a:pPr>
            <a:r>
              <a:rPr lang="pl-PL" sz="2800" dirty="0" smtClean="0"/>
              <a:t> </a:t>
            </a:r>
            <a:r>
              <a:rPr lang="pl-PL" sz="2800" dirty="0" smtClean="0"/>
              <a:t>   </a:t>
            </a:r>
            <a:r>
              <a:rPr lang="pl-PL" sz="2800" dirty="0" smtClean="0"/>
              <a:t> </a:t>
            </a:r>
            <a:r>
              <a:rPr lang="pl-PL" sz="2800" dirty="0" smtClean="0"/>
              <a:t>a zamiast śmietaną zalewaj mlekiem.</a:t>
            </a:r>
          </a:p>
          <a:p>
            <a:r>
              <a:rPr lang="pl-PL" sz="2800" b="1" dirty="0" smtClean="0"/>
              <a:t>Stosuj dużo przypraw</a:t>
            </a:r>
            <a:r>
              <a:rPr lang="pl-PL" sz="2800" dirty="0" smtClean="0"/>
              <a:t> świeżych lub </a:t>
            </a:r>
            <a:r>
              <a:rPr lang="pl-PL" sz="2800" dirty="0" smtClean="0"/>
              <a:t>suszonych. </a:t>
            </a:r>
            <a:endParaRPr lang="pl-PL" sz="2800" dirty="0"/>
          </a:p>
        </p:txBody>
      </p:sp>
      <p:pic>
        <p:nvPicPr>
          <p:cNvPr id="6148" name="Picture 4" descr="C:\Users\Monika\AppData\Local\Microsoft\Windows\Temporary Internet Files\Content.IE5\F647TBYN\MC9004079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725144"/>
            <a:ext cx="1838694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24384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2000"/>
    </mc:Choice>
    <mc:Fallback>
      <p:transition spd="slow" advTm="1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Postaw na sport 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7544" y="1700808"/>
            <a:ext cx="4038600" cy="4133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Gdy już podjęliśmy decyzję o zdrowym jedzeniu postawmy na </a:t>
            </a:r>
            <a:r>
              <a:rPr lang="pl-PL" sz="2400" dirty="0" smtClean="0"/>
              <a:t>sport. Dzięki </a:t>
            </a:r>
            <a:r>
              <a:rPr lang="pl-PL" sz="2400" dirty="0" smtClean="0"/>
              <a:t>niemu jeszcze szybciej spalamy zbędną tkankę tłuszczową.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Może </a:t>
            </a:r>
            <a:r>
              <a:rPr lang="pl-PL" sz="2400" dirty="0" smtClean="0"/>
              <a:t>to być siłownia , fitness, piłka nożna , siatkówka , </a:t>
            </a:r>
            <a:r>
              <a:rPr lang="pl-PL" sz="2400" dirty="0" smtClean="0"/>
              <a:t>bieganie…</a:t>
            </a:r>
          </a:p>
          <a:p>
            <a:pPr marL="0" indent="0">
              <a:buNone/>
            </a:pPr>
            <a:r>
              <a:rPr lang="pl-PL" sz="2400" dirty="0" smtClean="0"/>
              <a:t>Wybór należy do CIEBIE!</a:t>
            </a:r>
            <a:endParaRPr lang="pl-PL" sz="2400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6056" y="2060848"/>
            <a:ext cx="3096344" cy="2808311"/>
          </a:xfrm>
        </p:spPr>
      </p:pic>
      <p:pic>
        <p:nvPicPr>
          <p:cNvPr id="7170" name="Picture 2" descr="C:\Users\Monika\AppData\Local\Microsoft\Windows\Temporary Internet Files\Content.IE5\3J87B76T\MC90043798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32656"/>
            <a:ext cx="1828800" cy="11557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99831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5000"/>
    </mc:Choice>
    <mc:Fallback>
      <p:transition spd="slow" advTm="15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3568" y="2348880"/>
            <a:ext cx="7772400" cy="1500187"/>
          </a:xfrm>
        </p:spPr>
        <p:txBody>
          <a:bodyPr/>
          <a:lstStyle/>
          <a:p>
            <a:r>
              <a:rPr lang="pl-PL" dirty="0" smtClean="0"/>
              <a:t>ŹRÓDŁA : </a:t>
            </a:r>
            <a:r>
              <a:rPr lang="pl-PL" dirty="0" smtClean="0"/>
              <a:t>„Encyklopedia </a:t>
            </a:r>
            <a:r>
              <a:rPr lang="pl-PL" dirty="0" smtClean="0"/>
              <a:t>zdrowych </a:t>
            </a:r>
            <a:r>
              <a:rPr lang="pl-PL" dirty="0" smtClean="0"/>
              <a:t>posiłków</a:t>
            </a:r>
            <a:r>
              <a:rPr lang="pl-PL" smtClean="0"/>
              <a:t>” przygotowana na </a:t>
            </a:r>
            <a:r>
              <a:rPr lang="pl-PL" dirty="0" smtClean="0"/>
              <a:t>podstawie miesięcznika </a:t>
            </a:r>
            <a:r>
              <a:rPr lang="pl-PL" dirty="0" smtClean="0"/>
              <a:t>„Zdrowie” oraz serwisu </a:t>
            </a:r>
            <a:r>
              <a:rPr lang="pl-PL" dirty="0" smtClean="0">
                <a:hlinkClick r:id="rId2"/>
              </a:rPr>
              <a:t>www.poradnikzdrowie.pl</a:t>
            </a:r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9284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	</a:t>
            </a:r>
            <a:r>
              <a:rPr lang="pl-PL" dirty="0" smtClean="0">
                <a:latin typeface="Baskerville Old Face" panose="02020602080505020303" pitchFamily="18" charset="0"/>
              </a:rPr>
              <a:t>Wieczne postanowienia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9251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b="1" dirty="0" smtClean="0">
                <a:latin typeface="+mj-lt"/>
              </a:rPr>
              <a:t>Każdy z nas wiecznie sobie postanawiał :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pl-PL" dirty="0" smtClean="0">
                <a:latin typeface="+mj-lt"/>
              </a:rPr>
              <a:t> „ Od jutra zacznę dietę” 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pl-PL" dirty="0" smtClean="0">
                <a:latin typeface="+mj-lt"/>
              </a:rPr>
              <a:t>„ Od jutra zacznę zdrowo </a:t>
            </a:r>
            <a:r>
              <a:rPr lang="pl-PL" dirty="0" smtClean="0">
                <a:latin typeface="+mj-lt"/>
              </a:rPr>
              <a:t>jeść”</a:t>
            </a:r>
            <a:endParaRPr lang="pl-PL" dirty="0" smtClean="0">
              <a:latin typeface="+mj-lt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pl-PL" dirty="0" smtClean="0">
                <a:latin typeface="+mj-lt"/>
              </a:rPr>
              <a:t>„ Od jutra pójdę na </a:t>
            </a:r>
            <a:r>
              <a:rPr lang="pl-PL" dirty="0" smtClean="0">
                <a:latin typeface="+mj-lt"/>
              </a:rPr>
              <a:t>siłownię” </a:t>
            </a:r>
            <a:r>
              <a:rPr lang="pl-PL" dirty="0" smtClean="0">
                <a:latin typeface="+mj-lt"/>
              </a:rPr>
              <a:t/>
            </a:r>
            <a:br>
              <a:rPr lang="pl-PL" dirty="0" smtClean="0">
                <a:latin typeface="+mj-lt"/>
              </a:rPr>
            </a:br>
            <a:r>
              <a:rPr lang="pl-PL" dirty="0" smtClean="0">
                <a:latin typeface="+mj-lt"/>
              </a:rPr>
              <a:t>„ Od jutra zmienię nawyki żywieniowe” </a:t>
            </a:r>
            <a:br>
              <a:rPr lang="pl-PL" dirty="0" smtClean="0">
                <a:latin typeface="+mj-lt"/>
              </a:rPr>
            </a:br>
            <a:r>
              <a:rPr lang="pl-PL" b="1" dirty="0" smtClean="0">
                <a:latin typeface="+mj-lt"/>
              </a:rPr>
              <a:t>STOP!!!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pl-PL" b="1" dirty="0" smtClean="0">
                <a:latin typeface="+mj-lt"/>
              </a:rPr>
              <a:t> </a:t>
            </a:r>
            <a:r>
              <a:rPr lang="pl-PL" dirty="0" smtClean="0">
                <a:latin typeface="+mj-lt"/>
              </a:rPr>
              <a:t>Zacznij to już teraz i dziś ! </a:t>
            </a:r>
          </a:p>
          <a:p>
            <a:pPr marL="0" indent="0">
              <a:buNone/>
            </a:pPr>
            <a:r>
              <a:rPr lang="pl-PL" dirty="0" smtClean="0">
                <a:latin typeface="+mj-lt"/>
              </a:rPr>
              <a:t>Zobacz co działa</a:t>
            </a:r>
            <a:r>
              <a:rPr lang="pl-PL" b="1" dirty="0" smtClean="0">
                <a:latin typeface="+mj-lt"/>
              </a:rPr>
              <a:t> źle </a:t>
            </a:r>
            <a:r>
              <a:rPr lang="pl-PL" dirty="0" smtClean="0">
                <a:latin typeface="+mj-lt"/>
              </a:rPr>
              <a:t>na Twoje zdrowie i </a:t>
            </a:r>
            <a:r>
              <a:rPr lang="pl-PL" dirty="0" smtClean="0">
                <a:latin typeface="+mj-lt"/>
              </a:rPr>
              <a:t>formę, </a:t>
            </a:r>
            <a:r>
              <a:rPr lang="pl-PL" dirty="0" smtClean="0">
                <a:latin typeface="+mj-lt"/>
              </a:rPr>
              <a:t>a co </a:t>
            </a:r>
            <a:r>
              <a:rPr lang="pl-PL" b="1" dirty="0" smtClean="0">
                <a:latin typeface="+mj-lt"/>
              </a:rPr>
              <a:t>dobrze</a:t>
            </a:r>
            <a:r>
              <a:rPr lang="pl-PL" dirty="0" smtClean="0">
                <a:latin typeface="+mj-lt"/>
              </a:rPr>
              <a:t> ! </a:t>
            </a:r>
            <a:r>
              <a:rPr lang="pl-PL" dirty="0" smtClean="0">
                <a:latin typeface="+mj-lt"/>
                <a:sym typeface="Wingdings" panose="05000000000000000000" pitchFamily="2" charset="2"/>
              </a:rPr>
              <a:t>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6307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3000"/>
    </mc:Choice>
    <mc:Fallback>
      <p:transition spd="slow" advTm="13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Wiedza na temat jedzenia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/>
              <a:t>Większości z nas wydaje </a:t>
            </a:r>
            <a:r>
              <a:rPr lang="pl-PL" sz="2800" dirty="0" smtClean="0"/>
              <a:t>się, </a:t>
            </a:r>
          </a:p>
          <a:p>
            <a:pPr marL="0" indent="0" algn="ctr">
              <a:buNone/>
            </a:pPr>
            <a:r>
              <a:rPr lang="pl-PL" sz="2800" dirty="0" smtClean="0"/>
              <a:t>że doskonale wiemy </a:t>
            </a:r>
          </a:p>
          <a:p>
            <a:pPr marL="0" indent="0" algn="ctr">
              <a:buNone/>
            </a:pPr>
            <a:r>
              <a:rPr lang="pl-PL" sz="2800" dirty="0" smtClean="0"/>
              <a:t>co jeść, </a:t>
            </a:r>
            <a:r>
              <a:rPr lang="pl-PL" sz="2800" dirty="0" smtClean="0"/>
              <a:t>jak </a:t>
            </a:r>
            <a:r>
              <a:rPr lang="pl-PL" sz="2800" dirty="0" smtClean="0"/>
              <a:t>jeść, </a:t>
            </a:r>
            <a:r>
              <a:rPr lang="pl-PL" sz="2800" dirty="0" smtClean="0"/>
              <a:t>w jakich </a:t>
            </a:r>
            <a:r>
              <a:rPr lang="pl-PL" sz="2800" dirty="0" smtClean="0"/>
              <a:t>porcjach.</a:t>
            </a:r>
          </a:p>
          <a:p>
            <a:pPr marL="0" indent="0" algn="ctr">
              <a:buNone/>
            </a:pPr>
            <a:r>
              <a:rPr lang="pl-PL" sz="2800" dirty="0" smtClean="0"/>
              <a:t>Myślimy, że zjedzenie śniadania, przekąski, obiadu, czy kolacji, to sprawy nad którymi nie musimy się długo zastanawiać.  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Jednak w tych czynnościach co druga osoba popełnia </a:t>
            </a:r>
            <a:r>
              <a:rPr lang="pl-PL" sz="2800" dirty="0" smtClean="0"/>
              <a:t>błąd! </a:t>
            </a:r>
            <a:endParaRPr lang="pl-PL" sz="2800" dirty="0"/>
          </a:p>
        </p:txBody>
      </p:sp>
      <p:pic>
        <p:nvPicPr>
          <p:cNvPr id="1026" name="Picture 2" descr="C:\Users\Monika\AppData\Local\Microsoft\Windows\Temporary Internet Files\Content.IE5\F647TBYN\MC9004298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1224136" cy="1496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25645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63888" y="188640"/>
            <a:ext cx="3008313" cy="802010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Baskerville Old Face" panose="02020602080505020303" pitchFamily="18" charset="0"/>
              </a:rPr>
              <a:t>Śniadanie </a:t>
            </a:r>
            <a:endParaRPr lang="pl-PL" sz="3600" dirty="0">
              <a:latin typeface="Baskerville Old Face" panose="02020602080505020303" pitchFamily="18" charset="0"/>
            </a:endParaRP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55976" y="1340768"/>
            <a:ext cx="4212468" cy="2763379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67544" y="980728"/>
            <a:ext cx="3826768" cy="4691063"/>
          </a:xfrm>
        </p:spPr>
        <p:txBody>
          <a:bodyPr>
            <a:normAutofit/>
          </a:bodyPr>
          <a:lstStyle/>
          <a:p>
            <a:r>
              <a:rPr lang="pl-PL" sz="2000" b="1" dirty="0" smtClean="0"/>
              <a:t>ŚNIADANIE JEST NAJWAŻNIEJSZE!</a:t>
            </a:r>
          </a:p>
          <a:p>
            <a:r>
              <a:rPr lang="pl-PL" sz="2000" dirty="0" smtClean="0"/>
              <a:t>Ono daje nam energię </a:t>
            </a:r>
            <a:r>
              <a:rPr lang="pl-PL" sz="2000" dirty="0" smtClean="0"/>
              <a:t>na</a:t>
            </a:r>
          </a:p>
          <a:p>
            <a:r>
              <a:rPr lang="pl-PL" sz="2000" dirty="0" smtClean="0"/>
              <a:t> </a:t>
            </a:r>
            <a:r>
              <a:rPr lang="pl-PL" sz="2000" dirty="0" smtClean="0"/>
              <a:t>cały dzień. Jedno ze zdrowszych </a:t>
            </a:r>
            <a:endParaRPr lang="pl-PL" sz="2000" dirty="0" smtClean="0"/>
          </a:p>
          <a:p>
            <a:r>
              <a:rPr lang="pl-PL" sz="2000" dirty="0" smtClean="0"/>
              <a:t>śniadań </a:t>
            </a:r>
            <a:r>
              <a:rPr lang="pl-PL" sz="2000" dirty="0" smtClean="0"/>
              <a:t>powinno się składać </a:t>
            </a:r>
            <a:r>
              <a:rPr lang="pl-PL" sz="2000" dirty="0" smtClean="0"/>
              <a:t>z:</a:t>
            </a:r>
          </a:p>
          <a:p>
            <a:pPr>
              <a:buFont typeface="Arial" pitchFamily="34" charset="0"/>
              <a:buChar char="•"/>
            </a:pPr>
            <a:r>
              <a:rPr lang="pl-PL" sz="2000" dirty="0" smtClean="0"/>
              <a:t> </a:t>
            </a:r>
            <a:r>
              <a:rPr lang="pl-PL" sz="2000" dirty="0" smtClean="0"/>
              <a:t>pełno ziarnistego </a:t>
            </a:r>
            <a:r>
              <a:rPr lang="pl-PL" sz="2000" dirty="0" smtClean="0"/>
              <a:t>pieczywa, </a:t>
            </a:r>
          </a:p>
          <a:p>
            <a:pPr>
              <a:buFont typeface="Arial" pitchFamily="34" charset="0"/>
              <a:buChar char="•"/>
            </a:pPr>
            <a:r>
              <a:rPr lang="pl-PL" sz="2000" dirty="0" smtClean="0"/>
              <a:t> </a:t>
            </a:r>
            <a:r>
              <a:rPr lang="pl-PL" sz="2000" dirty="0" smtClean="0"/>
              <a:t>delikatnej szynki,</a:t>
            </a:r>
          </a:p>
          <a:p>
            <a:pPr>
              <a:buFont typeface="Arial" pitchFamily="34" charset="0"/>
              <a:buChar char="•"/>
            </a:pPr>
            <a:r>
              <a:rPr lang="pl-PL" sz="2000" dirty="0" smtClean="0"/>
              <a:t> warzyw, </a:t>
            </a:r>
          </a:p>
          <a:p>
            <a:pPr>
              <a:buFont typeface="Arial" pitchFamily="34" charset="0"/>
              <a:buChar char="•"/>
            </a:pPr>
            <a:r>
              <a:rPr lang="pl-PL" sz="2000" dirty="0" smtClean="0"/>
              <a:t> jajek, </a:t>
            </a:r>
          </a:p>
          <a:p>
            <a:pPr>
              <a:buFont typeface="Arial" pitchFamily="34" charset="0"/>
              <a:buChar char="•"/>
            </a:pPr>
            <a:r>
              <a:rPr lang="pl-PL" sz="2000" dirty="0" smtClean="0"/>
              <a:t> </a:t>
            </a:r>
            <a:r>
              <a:rPr lang="pl-PL" sz="2000" dirty="0" smtClean="0"/>
              <a:t>jogurtu naturalnego.</a:t>
            </a:r>
            <a:endParaRPr lang="pl-PL" sz="20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95536" y="4365104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Wysuszone </a:t>
            </a:r>
            <a:r>
              <a:rPr lang="pl-PL" sz="2000" dirty="0" smtClean="0"/>
              <a:t>owoce daktyle , banany , rodzynki , orzechy idealnie się nadają do naszego </a:t>
            </a:r>
            <a:r>
              <a:rPr lang="pl-PL" sz="2000" dirty="0" err="1" smtClean="0"/>
              <a:t>musli</a:t>
            </a:r>
            <a:r>
              <a:rPr lang="pl-PL" sz="2000" dirty="0" smtClean="0"/>
              <a:t>!</a:t>
            </a:r>
            <a:endParaRPr lang="pl-PL" sz="20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763688" y="5445224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Pamiętajmy ! Śniadanie jest </a:t>
            </a:r>
            <a:r>
              <a:rPr lang="pl-PL" sz="2000" b="1" dirty="0" smtClean="0"/>
              <a:t>najważniejsze</a:t>
            </a:r>
            <a:r>
              <a:rPr lang="pl-PL" sz="2000" dirty="0" smtClean="0"/>
              <a:t>, a unikanie </a:t>
            </a:r>
            <a:r>
              <a:rPr lang="pl-PL" sz="2000" dirty="0" smtClean="0"/>
              <a:t>go może przyczyniać się do nadwagi i złego samopoczucia.</a:t>
            </a:r>
            <a:endParaRPr lang="pl-PL" sz="2000" dirty="0"/>
          </a:p>
        </p:txBody>
      </p:sp>
      <p:pic>
        <p:nvPicPr>
          <p:cNvPr id="2052" name="Picture 4" descr="C:\Users\Monika\AppData\Local\Microsoft\Windows\Temporary Internet Files\Content.IE5\F647TBYN\MC90043475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013176"/>
            <a:ext cx="1656184" cy="16561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49023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8000"/>
    </mc:Choice>
    <mc:Fallback>
      <p:transition spd="slow" advTm="18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latin typeface="Baskerville Old Face" panose="02020602080505020303" pitchFamily="18" charset="0"/>
              </a:rPr>
              <a:t>Unikajmy tego na śniadanie 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99792" y="1700808"/>
            <a:ext cx="5915000" cy="41044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 smtClean="0"/>
              <a:t>Powinniśmy unikać: </a:t>
            </a:r>
          </a:p>
          <a:p>
            <a:pPr marL="0" indent="0"/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słodkich </a:t>
            </a:r>
            <a:r>
              <a:rPr lang="pl-PL" dirty="0" smtClean="0"/>
              <a:t>płatek typu </a:t>
            </a:r>
            <a:r>
              <a:rPr lang="pl-PL" dirty="0" err="1" smtClean="0"/>
              <a:t>nestle</a:t>
            </a:r>
            <a:r>
              <a:rPr lang="pl-PL" dirty="0" smtClean="0"/>
              <a:t>, </a:t>
            </a:r>
          </a:p>
          <a:p>
            <a:pPr marL="0" indent="0"/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drożdżówek,</a:t>
            </a:r>
          </a:p>
          <a:p>
            <a:pPr marL="0" indent="0"/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tłustego, </a:t>
            </a:r>
            <a:r>
              <a:rPr lang="pl-PL" dirty="0" smtClean="0"/>
              <a:t>smażonego </a:t>
            </a:r>
            <a:r>
              <a:rPr lang="pl-PL" dirty="0" smtClean="0"/>
              <a:t>mięsa, </a:t>
            </a:r>
          </a:p>
          <a:p>
            <a:pPr marL="0" indent="0"/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parówek </a:t>
            </a:r>
            <a:r>
              <a:rPr lang="pl-PL" dirty="0" smtClean="0"/>
              <a:t>złej </a:t>
            </a:r>
            <a:r>
              <a:rPr lang="pl-PL" dirty="0" smtClean="0"/>
              <a:t>jakości,</a:t>
            </a:r>
          </a:p>
          <a:p>
            <a:pPr marL="0" indent="0"/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napoi </a:t>
            </a:r>
            <a:r>
              <a:rPr lang="pl-PL" dirty="0" smtClean="0"/>
              <a:t>gazowanych.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endParaRPr lang="pl-PL" b="1" dirty="0"/>
          </a:p>
        </p:txBody>
      </p:sp>
      <p:pic>
        <p:nvPicPr>
          <p:cNvPr id="4098" name="Picture 2" descr="C:\Users\Monika\AppData\Local\Microsoft\Windows\Temporary Internet Files\Content.IE5\TDRMV90S\MC9004112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1682984" cy="1594332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755576" y="5085184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Owoce powinniśmy jeść na </a:t>
            </a:r>
            <a:r>
              <a:rPr lang="pl-PL" sz="2800" b="1" dirty="0" smtClean="0"/>
              <a:t>drugie śniadanie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2424106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4000"/>
    </mc:Choice>
    <mc:Fallback>
      <p:transition spd="slow" advTm="14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Obiad też ważny 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51520" y="1484784"/>
            <a:ext cx="440283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dirty="0" smtClean="0"/>
              <a:t>Codzienny zdrowy obiad </a:t>
            </a:r>
            <a:endParaRPr lang="pl-PL" sz="2200" dirty="0" smtClean="0"/>
          </a:p>
          <a:p>
            <a:pPr marL="0" indent="0">
              <a:buNone/>
            </a:pPr>
            <a:r>
              <a:rPr lang="pl-PL" sz="2200" dirty="0" smtClean="0"/>
              <a:t>powinien </a:t>
            </a:r>
            <a:r>
              <a:rPr lang="pl-PL" sz="2200" dirty="0" smtClean="0"/>
              <a:t>składać się </a:t>
            </a:r>
            <a:r>
              <a:rPr lang="pl-PL" sz="2200" dirty="0" smtClean="0"/>
              <a:t>z:</a:t>
            </a:r>
          </a:p>
          <a:p>
            <a:pPr marL="0" indent="0"/>
            <a:r>
              <a:rPr lang="pl-PL" sz="2200" dirty="0" smtClean="0"/>
              <a:t> </a:t>
            </a:r>
            <a:r>
              <a:rPr lang="pl-PL" sz="2200" dirty="0" smtClean="0"/>
              <a:t>40% mięsa najlepiej </a:t>
            </a:r>
            <a:r>
              <a:rPr lang="pl-PL" sz="2200" dirty="0" smtClean="0"/>
              <a:t>chudego, </a:t>
            </a:r>
          </a:p>
          <a:p>
            <a:pPr marL="0" indent="0"/>
            <a:r>
              <a:rPr lang="pl-PL" sz="2200" dirty="0" smtClean="0"/>
              <a:t> 40</a:t>
            </a:r>
            <a:r>
              <a:rPr lang="pl-PL" sz="2200" dirty="0" smtClean="0"/>
              <a:t>% różnego rodzaju </a:t>
            </a:r>
            <a:r>
              <a:rPr lang="pl-PL" sz="2200" dirty="0" smtClean="0"/>
              <a:t>warzyw,</a:t>
            </a:r>
          </a:p>
          <a:p>
            <a:pPr marL="0" indent="0">
              <a:buNone/>
            </a:pPr>
            <a:r>
              <a:rPr lang="pl-PL" sz="2200" dirty="0" smtClean="0"/>
              <a:t>  sałatki, brokuły, szpinak, </a:t>
            </a:r>
            <a:r>
              <a:rPr lang="pl-PL" sz="2200" dirty="0" smtClean="0"/>
              <a:t>które </a:t>
            </a:r>
            <a:endParaRPr lang="pl-PL" sz="2200" dirty="0" smtClean="0"/>
          </a:p>
          <a:p>
            <a:pPr marL="0" indent="0">
              <a:buNone/>
            </a:pPr>
            <a:r>
              <a:rPr lang="pl-PL" sz="2200" dirty="0" smtClean="0"/>
              <a:t> </a:t>
            </a:r>
            <a:r>
              <a:rPr lang="pl-PL" sz="2200" dirty="0" smtClean="0"/>
              <a:t> </a:t>
            </a:r>
            <a:r>
              <a:rPr lang="pl-PL" sz="2200" dirty="0" smtClean="0"/>
              <a:t>zawierają </a:t>
            </a:r>
            <a:r>
              <a:rPr lang="pl-PL" sz="2200" dirty="0" smtClean="0"/>
              <a:t>cenne składniki dla </a:t>
            </a:r>
            <a:r>
              <a:rPr lang="pl-PL" sz="2200" dirty="0" smtClean="0"/>
              <a:t> </a:t>
            </a:r>
          </a:p>
          <a:p>
            <a:pPr marL="0" indent="0">
              <a:buNone/>
            </a:pPr>
            <a:r>
              <a:rPr lang="pl-PL" sz="2200" dirty="0" smtClean="0"/>
              <a:t> </a:t>
            </a:r>
            <a:r>
              <a:rPr lang="pl-PL" sz="2200" dirty="0" smtClean="0"/>
              <a:t> </a:t>
            </a:r>
            <a:r>
              <a:rPr lang="pl-PL" sz="2200" dirty="0" smtClean="0"/>
              <a:t>naszego organizmu</a:t>
            </a:r>
          </a:p>
          <a:p>
            <a:pPr marL="0" indent="0"/>
            <a:r>
              <a:rPr lang="pl-PL" sz="2200" dirty="0" smtClean="0"/>
              <a:t> </a:t>
            </a:r>
            <a:r>
              <a:rPr lang="pl-PL" sz="2200" dirty="0" smtClean="0"/>
              <a:t>20% to ewentualnie </a:t>
            </a:r>
            <a:r>
              <a:rPr lang="pl-PL" sz="2200" dirty="0" smtClean="0"/>
              <a:t>ziemniaki, kasza, ryż, </a:t>
            </a:r>
            <a:r>
              <a:rPr lang="pl-PL" sz="2200" dirty="0" smtClean="0"/>
              <a:t>makaron. 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55976" y="1988840"/>
            <a:ext cx="4410445" cy="2592288"/>
          </a:xfrm>
        </p:spPr>
      </p:pic>
      <p:sp>
        <p:nvSpPr>
          <p:cNvPr id="6" name="pole tekstowe 5"/>
          <p:cNvSpPr txBox="1"/>
          <p:nvPr/>
        </p:nvSpPr>
        <p:spPr>
          <a:xfrm>
            <a:off x="4283968" y="4797152"/>
            <a:ext cx="44644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Mięso najlepiej przygotowywać na grillu lub </a:t>
            </a:r>
            <a:r>
              <a:rPr lang="pl-PL" sz="2000" dirty="0" smtClean="0"/>
              <a:t>piekąc.</a:t>
            </a:r>
            <a:endParaRPr lang="pl-PL" sz="2000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000119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6000"/>
    </mc:Choice>
    <mc:Fallback>
      <p:transition spd="slow" advTm="16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Uwaga na przekąski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23528" y="1628800"/>
            <a:ext cx="418680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dirty="0" smtClean="0"/>
              <a:t>Patrząc </a:t>
            </a:r>
            <a:r>
              <a:rPr lang="pl-PL" sz="2400" dirty="0" smtClean="0"/>
              <a:t>na ten </a:t>
            </a:r>
            <a:r>
              <a:rPr lang="pl-PL" sz="2400" dirty="0" smtClean="0"/>
              <a:t>obrazek myślimy </a:t>
            </a:r>
            <a:r>
              <a:rPr lang="pl-PL" sz="2400" dirty="0" smtClean="0"/>
              <a:t>pyszności </a:t>
            </a:r>
            <a:r>
              <a:rPr lang="pl-PL" sz="2400" dirty="0" smtClean="0"/>
              <a:t>! </a:t>
            </a: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Jednak </a:t>
            </a:r>
            <a:r>
              <a:rPr lang="pl-PL" sz="2400" dirty="0" smtClean="0"/>
              <a:t>te </a:t>
            </a:r>
            <a:r>
              <a:rPr lang="pl-PL" sz="2400" dirty="0" smtClean="0"/>
              <a:t>„pyszności</a:t>
            </a:r>
            <a:r>
              <a:rPr lang="pl-PL" sz="2400" dirty="0" smtClean="0"/>
              <a:t>” nie są </a:t>
            </a:r>
            <a:r>
              <a:rPr lang="pl-PL" sz="2400" dirty="0" smtClean="0"/>
              <a:t>naszymi przyjaciółmi.  </a:t>
            </a:r>
          </a:p>
          <a:p>
            <a:pPr marL="0" indent="0" algn="ctr">
              <a:buNone/>
            </a:pPr>
            <a:r>
              <a:rPr lang="pl-PL" sz="2400" dirty="0" smtClean="0"/>
              <a:t>W </a:t>
            </a:r>
            <a:r>
              <a:rPr lang="pl-PL" sz="2400" dirty="0" smtClean="0"/>
              <a:t>zdrowym trybie życia powinniśmy o nich zapomnieć. </a:t>
            </a: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Nadmierna </a:t>
            </a:r>
            <a:r>
              <a:rPr lang="pl-PL" sz="2400" dirty="0" smtClean="0"/>
              <a:t>ilość słodyczy może nieść ze sobą zdrowotne konsekwencje .</a:t>
            </a:r>
            <a:endParaRPr lang="pl-PL" sz="2400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6015" y="1700808"/>
            <a:ext cx="3900433" cy="2808312"/>
          </a:xfrm>
        </p:spPr>
      </p:pic>
      <p:sp>
        <p:nvSpPr>
          <p:cNvPr id="7" name="pole tekstowe 6"/>
          <p:cNvSpPr txBox="1"/>
          <p:nvPr/>
        </p:nvSpPr>
        <p:spPr>
          <a:xfrm>
            <a:off x="4572000" y="4869160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Batoniki , chipsy , cukierki mają ogromną ilość tłuszczy  </a:t>
            </a:r>
            <a:r>
              <a:rPr lang="pl-PL" sz="2000" dirty="0" smtClean="0"/>
              <a:t>i </a:t>
            </a:r>
            <a:r>
              <a:rPr lang="pl-PL" sz="2000" dirty="0" smtClean="0"/>
              <a:t>cukrów !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xmlns="" val="4184549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6000"/>
    </mc:Choice>
    <mc:Fallback>
      <p:transition spd="slow" advTm="16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Zdrowe podjadanie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2348880"/>
            <a:ext cx="4172272" cy="2952327"/>
          </a:xfrm>
        </p:spPr>
      </p:pic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dirty="0" smtClean="0"/>
              <a:t>Podjadanie i przekąski mogą być zdrowe </a:t>
            </a:r>
            <a:r>
              <a:rPr lang="pl-PL" sz="2400" dirty="0" smtClean="0"/>
              <a:t>- to </a:t>
            </a:r>
            <a:r>
              <a:rPr lang="pl-PL" sz="2400" dirty="0" smtClean="0"/>
              <a:t>zależy tylko od </a:t>
            </a:r>
            <a:r>
              <a:rPr lang="pl-PL" sz="2400" dirty="0" smtClean="0"/>
              <a:t>nas, </a:t>
            </a:r>
            <a:r>
              <a:rPr lang="pl-PL" sz="2400" dirty="0" smtClean="0"/>
              <a:t>co </a:t>
            </a:r>
            <a:r>
              <a:rPr lang="pl-PL" sz="2400" dirty="0" smtClean="0"/>
              <a:t>wybierzemy </a:t>
            </a:r>
            <a:r>
              <a:rPr lang="pl-PL" sz="2400" dirty="0" smtClean="0"/>
              <a:t>dla siebie. </a:t>
            </a: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Jabłka, </a:t>
            </a:r>
            <a:r>
              <a:rPr lang="pl-PL" sz="2400" dirty="0" smtClean="0"/>
              <a:t>jogurt </a:t>
            </a:r>
            <a:r>
              <a:rPr lang="pl-PL" sz="2400" dirty="0" smtClean="0"/>
              <a:t>naturalny, marchewki, rodzynki, </a:t>
            </a:r>
            <a:r>
              <a:rPr lang="pl-PL" sz="2400" dirty="0" smtClean="0"/>
              <a:t>pestki </a:t>
            </a:r>
            <a:r>
              <a:rPr lang="pl-PL" sz="2400" dirty="0" smtClean="0"/>
              <a:t>słonecznika, </a:t>
            </a:r>
            <a:r>
              <a:rPr lang="pl-PL" sz="2400" dirty="0" smtClean="0"/>
              <a:t>twarożki idealnie się nadają na </a:t>
            </a:r>
            <a:r>
              <a:rPr lang="pl-PL" sz="2400" dirty="0" smtClean="0"/>
              <a:t>przekąskę.</a:t>
            </a:r>
          </a:p>
          <a:p>
            <a:pPr marL="0" indent="0" algn="ctr">
              <a:buNone/>
            </a:pPr>
            <a:r>
              <a:rPr lang="pl-PL" sz="2400" dirty="0" smtClean="0"/>
              <a:t> </a:t>
            </a:r>
            <a:r>
              <a:rPr lang="pl-PL" sz="2400" dirty="0" smtClean="0"/>
              <a:t>Są bogate w </a:t>
            </a:r>
            <a:r>
              <a:rPr lang="pl-PL" sz="2400" dirty="0" smtClean="0"/>
              <a:t>błonnik, białko, </a:t>
            </a:r>
            <a:r>
              <a:rPr lang="pl-PL" sz="2400" dirty="0" smtClean="0"/>
              <a:t>zaspakajają apetyt oraz </a:t>
            </a:r>
            <a:r>
              <a:rPr lang="pl-PL" sz="2400" dirty="0" smtClean="0"/>
              <a:t>działają </a:t>
            </a:r>
            <a:r>
              <a:rPr lang="pl-PL" sz="2400" dirty="0" smtClean="0"/>
              <a:t>pozytywnie na nasz </a:t>
            </a:r>
            <a:r>
              <a:rPr lang="pl-PL" sz="2400" dirty="0" smtClean="0"/>
              <a:t>organizm.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1032830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6000"/>
    </mc:Choice>
    <mc:Fallback>
      <p:transition spd="slow" advTm="16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Baskerville Old Face" panose="02020602080505020303" pitchFamily="18" charset="0"/>
              </a:rPr>
              <a:t>Marchewka 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dirty="0" smtClean="0"/>
              <a:t>Marchew 100g-27kcal</a:t>
            </a:r>
          </a:p>
          <a:p>
            <a:pPr marL="0" indent="0" algn="ctr">
              <a:buNone/>
            </a:pPr>
            <a:r>
              <a:rPr lang="pl-PL" sz="2400" dirty="0" smtClean="0"/>
              <a:t>Regularne jedzenie marchwi nadaje cerze lekko opalony odcień</a:t>
            </a:r>
            <a:r>
              <a:rPr lang="pl-PL" sz="2400" dirty="0" smtClean="0"/>
              <a:t>.</a:t>
            </a:r>
          </a:p>
          <a:p>
            <a:pPr marL="0" indent="0" algn="ctr">
              <a:buNone/>
            </a:pPr>
            <a:r>
              <a:rPr lang="pl-PL" sz="2400" dirty="0" smtClean="0"/>
              <a:t> </a:t>
            </a:r>
            <a:r>
              <a:rPr lang="pl-PL" sz="2400" dirty="0" smtClean="0"/>
              <a:t>Jest ona bogatym źródłem beta- </a:t>
            </a:r>
            <a:r>
              <a:rPr lang="pl-PL" sz="2400" dirty="0" smtClean="0"/>
              <a:t>karotenu, </a:t>
            </a:r>
            <a:r>
              <a:rPr lang="pl-PL" sz="2400" dirty="0" smtClean="0"/>
              <a:t>który ma właściwości </a:t>
            </a:r>
            <a:r>
              <a:rPr lang="pl-PL" sz="2400" dirty="0" err="1" smtClean="0"/>
              <a:t>antyrakowe</a:t>
            </a:r>
            <a:r>
              <a:rPr lang="pl-PL" sz="2400" dirty="0" smtClean="0"/>
              <a:t>, </a:t>
            </a:r>
            <a:r>
              <a:rPr lang="pl-PL" sz="2400" dirty="0" smtClean="0"/>
              <a:t>dobrze wpływa na </a:t>
            </a:r>
            <a:r>
              <a:rPr lang="pl-PL" sz="2400" dirty="0" smtClean="0"/>
              <a:t>wzrok, </a:t>
            </a:r>
            <a:r>
              <a:rPr lang="pl-PL" sz="2400" dirty="0" smtClean="0"/>
              <a:t>świetnie działa na </a:t>
            </a:r>
            <a:r>
              <a:rPr lang="pl-PL" sz="2400" dirty="0" smtClean="0"/>
              <a:t>żołądek, </a:t>
            </a:r>
            <a:r>
              <a:rPr lang="pl-PL" sz="2400" dirty="0" smtClean="0"/>
              <a:t>pomaga przy </a:t>
            </a:r>
            <a:r>
              <a:rPr lang="pl-PL" sz="2400" dirty="0" smtClean="0"/>
              <a:t>zaparciach, </a:t>
            </a:r>
            <a:r>
              <a:rPr lang="pl-PL" sz="2400" dirty="0" smtClean="0"/>
              <a:t>przynosi ulgę przy wzdęciach.</a:t>
            </a:r>
            <a:endParaRPr lang="pl-PL" sz="2400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2636912"/>
            <a:ext cx="3816424" cy="2520280"/>
          </a:xfrm>
        </p:spPr>
      </p:pic>
    </p:spTree>
    <p:extLst>
      <p:ext uri="{BB962C8B-B14F-4D97-AF65-F5344CB8AC3E}">
        <p14:creationId xmlns:p14="http://schemas.microsoft.com/office/powerpoint/2010/main" xmlns="" val="133779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3000"/>
    </mc:Choice>
    <mc:Fallback>
      <p:transition spd="slow" advTm="13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2">
      <a:dk1>
        <a:sysClr val="windowText" lastClr="000000"/>
      </a:dk1>
      <a:lt1>
        <a:srgbClr val="CBF27C"/>
      </a:lt1>
      <a:dk2>
        <a:srgbClr val="CBF27C"/>
      </a:dk2>
      <a:lt2>
        <a:srgbClr val="A9EA25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718</Words>
  <Application>Microsoft Office PowerPoint</Application>
  <PresentationFormat>Pokaz na ekranie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JESTEŚ TYM CO JESZ !</vt:lpstr>
      <vt:lpstr> Wieczne postanowienia </vt:lpstr>
      <vt:lpstr>Wiedza na temat jedzenia</vt:lpstr>
      <vt:lpstr>Śniadanie </vt:lpstr>
      <vt:lpstr>Unikajmy tego na śniadanie </vt:lpstr>
      <vt:lpstr>Obiad też ważny </vt:lpstr>
      <vt:lpstr>Uwaga na przekąski</vt:lpstr>
      <vt:lpstr>Zdrowe podjadanie</vt:lpstr>
      <vt:lpstr>Marchewka </vt:lpstr>
      <vt:lpstr>Jabłka</vt:lpstr>
      <vt:lpstr>Jogurt</vt:lpstr>
      <vt:lpstr>Fast food zbędny w naszym życiu</vt:lpstr>
      <vt:lpstr>Uważajmy na produkty „light”</vt:lpstr>
      <vt:lpstr>Dobre rady na pyszne smaki</vt:lpstr>
      <vt:lpstr>Postaw na sport !</vt:lpstr>
      <vt:lpstr>Slajd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JESTEŚ TYM CO JESZ !</dc:title>
  <dc:creator>user</dc:creator>
  <cp:lastModifiedBy>Renata Cisek</cp:lastModifiedBy>
  <cp:revision>40</cp:revision>
  <dcterms:created xsi:type="dcterms:W3CDTF">2013-11-19T14:59:00Z</dcterms:created>
  <dcterms:modified xsi:type="dcterms:W3CDTF">2013-11-25T20:30:04Z</dcterms:modified>
</cp:coreProperties>
</file>