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5"/>
  </p:notesMasterIdLst>
  <p:sldIdLst>
    <p:sldId id="256" r:id="rId2"/>
    <p:sldId id="258" r:id="rId3"/>
    <p:sldId id="259" r:id="rId4"/>
    <p:sldId id="261" r:id="rId5"/>
    <p:sldId id="257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4" r:id="rId27"/>
    <p:sldId id="295" r:id="rId28"/>
    <p:sldId id="281" r:id="rId29"/>
    <p:sldId id="282" r:id="rId30"/>
    <p:sldId id="287" r:id="rId31"/>
    <p:sldId id="283" r:id="rId32"/>
    <p:sldId id="285" r:id="rId33"/>
    <p:sldId id="286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7" r:id="rId42"/>
    <p:sldId id="296" r:id="rId43"/>
    <p:sldId id="298" r:id="rId44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EC70"/>
    <a:srgbClr val="5AC5CA"/>
    <a:srgbClr val="9A57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12098B-8225-472E-8540-8F85BDBF5BD8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B32AF4-9D7C-4036-902B-E117EB1BF46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512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27681-AD3C-4EE3-BA38-737EB3B1DDB3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Prostokąt zaokrąglony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ostokąt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ostokąt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rostokąt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1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E715B-B0E0-466E-B416-C1FA2C572757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12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E22F522-97BD-486A-A2B6-FF584F9442A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05AA5-CDFD-4CBE-9121-D52203DFE88C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A8E32-E618-4EBB-A7A8-E68400FD1F1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6887A-B309-4119-85EC-8ED385289719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9D7DF-0FD6-4161-9D27-AD3AA84F84B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C9547-605D-4732-96A1-AD3F4AEBC998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D8700-5DCA-41F2-9FD7-A901A581B86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Prostokąt zaokrąglony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ostokąt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ostokąt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Prostokąt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0F081-F5E0-40F5-B90E-2D18E44ECABA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10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AD0D8-5F6B-4FFB-83F4-103B3B88571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F9A2B-23AB-47E6-A25A-D403307E25A8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D38C-4E1D-4C76-B2B1-B0FE5719E79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BA53A-4746-4846-8542-AD3701B21290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8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EC045-3799-40CA-9A62-6FDD1ABCC86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E30E9-CA23-4A57-9798-BB760C6A8ED1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4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C3571-7221-4637-89E1-207AC301DF6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E5C42-E24D-4A54-BAA6-A98BE26BB054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DE0B6-897C-4194-828B-D7ED1A19134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Prostokąt zaokrąglony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2EBE9-2618-4D75-88DE-F524E5F7A44A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8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B6AEE-1CEE-4406-B0EE-1C65BF74DE3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ostokąt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ostokąt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8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A7950-B230-437C-A4D4-2EE08CCE7294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9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01064-3E85-47CE-963E-04FF16F59A2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Prostokąt zaokrąglony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Symbol zastępczy tytułu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  <a:endParaRPr lang="en-US" smtClean="0"/>
          </a:p>
        </p:txBody>
      </p:sp>
      <p:sp>
        <p:nvSpPr>
          <p:cNvPr id="1029" name="Symbol zastępczy tekstu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FB8DB59-78F9-4B87-A670-459A347AFA39}" type="datetimeFigureOut">
              <a:rPr lang="pl-PL"/>
              <a:pPr>
                <a:defRPr/>
              </a:pPr>
              <a:t>2011-10-24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E6506524-3CEE-4F20-9AE6-E02715091C9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2" r:id="rId1"/>
    <p:sldLayoutId id="2147483775" r:id="rId2"/>
    <p:sldLayoutId id="2147483783" r:id="rId3"/>
    <p:sldLayoutId id="2147483776" r:id="rId4"/>
    <p:sldLayoutId id="2147483777" r:id="rId5"/>
    <p:sldLayoutId id="2147483778" r:id="rId6"/>
    <p:sldLayoutId id="2147483779" r:id="rId7"/>
    <p:sldLayoutId id="2147483784" r:id="rId8"/>
    <p:sldLayoutId id="2147483785" r:id="rId9"/>
    <p:sldLayoutId id="2147483780" r:id="rId10"/>
    <p:sldLayoutId id="21474837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4"/>
          <p:cNvSpPr>
            <a:spLocks noGrp="1"/>
          </p:cNvSpPr>
          <p:nvPr>
            <p:ph type="title"/>
          </p:nvPr>
        </p:nvSpPr>
        <p:spPr>
          <a:xfrm>
            <a:off x="914400" y="4900613"/>
            <a:ext cx="7315200" cy="522287"/>
          </a:xfrm>
        </p:spPr>
        <p:txBody>
          <a:bodyPr/>
          <a:lstStyle/>
          <a:p>
            <a:pPr algn="ctr" eaLnBrk="1" hangingPunct="1"/>
            <a:r>
              <a:rPr lang="pl-PL" sz="3200" b="1" smtClean="0">
                <a:solidFill>
                  <a:srgbClr val="C00000"/>
                </a:solidFill>
                <a:latin typeface="Constantia" pitchFamily="18" charset="0"/>
              </a:rPr>
              <a:t>Ignacy Daszyński</a:t>
            </a:r>
          </a:p>
        </p:txBody>
      </p:sp>
      <p:sp>
        <p:nvSpPr>
          <p:cNvPr id="6147" name="Symbol zastępczy tekstu 6"/>
          <p:cNvSpPr>
            <a:spLocks noGrp="1"/>
          </p:cNvSpPr>
          <p:nvPr>
            <p:ph type="body" sz="half" idx="2"/>
          </p:nvPr>
        </p:nvSpPr>
        <p:spPr>
          <a:xfrm>
            <a:off x="914400" y="5445125"/>
            <a:ext cx="7315200" cy="685800"/>
          </a:xfrm>
        </p:spPr>
        <p:txBody>
          <a:bodyPr/>
          <a:lstStyle/>
          <a:p>
            <a:pPr algn="ctr" eaLnBrk="1" hangingPunct="1"/>
            <a:r>
              <a:rPr lang="pl-PL" sz="2800" smtClean="0">
                <a:latin typeface="Constantia" pitchFamily="18" charset="0"/>
              </a:rPr>
              <a:t>26 października 1866 – 31 października 1936</a:t>
            </a:r>
            <a:endParaRPr lang="pl-PL" sz="2800" smtClean="0"/>
          </a:p>
        </p:txBody>
      </p:sp>
      <p:sp>
        <p:nvSpPr>
          <p:cNvPr id="6" name="Symbol zastępczy obrazu 5"/>
          <p:cNvSpPr>
            <a:spLocks noGrp="1"/>
          </p:cNvSpPr>
          <p:nvPr>
            <p:ph type="pic" idx="1"/>
          </p:nvPr>
        </p:nvSpPr>
        <p:spPr>
          <a:xfrm>
            <a:off x="68263" y="66675"/>
            <a:ext cx="9001125" cy="4581525"/>
          </a:xfrm>
        </p:spPr>
      </p:sp>
      <p:pic>
        <p:nvPicPr>
          <p:cNvPr id="6149" name="Obraz 3" descr="ignacy_daszynski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113" y="908050"/>
            <a:ext cx="2695575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„Gazeta Naddniestrzańska”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14400" y="2420938"/>
            <a:ext cx="7772400" cy="1944687"/>
          </a:xfrm>
        </p:spPr>
        <p:txBody>
          <a:bodyPr>
            <a:normAutofit lnSpcReduction="10000"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/>
              <a:t>Przedstawiał tu artykuły mówiące o fatalnych warunkach pracy robotników z Drohobycza 		i niedalekiego zagłębia naftowego w Borysławiu oraz  korupcję miejscowych urzędników</a:t>
            </a:r>
            <a:endParaRPr lang="pl-PL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Iwan  Franko</a:t>
            </a:r>
          </a:p>
        </p:txBody>
      </p:sp>
      <p:sp>
        <p:nvSpPr>
          <p:cNvPr id="16387" name="Symbol zastępczy tekstu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pl-PL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latin typeface="Calibri" pitchFamily="34" charset="0"/>
              </a:rPr>
              <a:t>	W  wynajętym  przez pisarza  pokoiku  spotykali  się młodzi rewolucjoniści, 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latin typeface="Calibri" pitchFamily="34" charset="0"/>
              </a:rPr>
              <a:t>a on sam stał się agitatorem.  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latin typeface="Calibri" pitchFamily="34" charset="0"/>
              </a:rPr>
              <a:t>  Wtedy to poznał  ukraińskiego powieściopisarza 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Iwana  Franko</a:t>
            </a:r>
            <a:r>
              <a:rPr lang="pl-PL" dirty="0" smtClean="0">
                <a:solidFill>
                  <a:schemeClr val="bg1"/>
                </a:solidFill>
                <a:latin typeface="Calibri" pitchFamily="34" charset="0"/>
              </a:rPr>
              <a:t>,</a:t>
            </a:r>
            <a:r>
              <a:rPr lang="pl-PL" dirty="0" smtClean="0">
                <a:latin typeface="Calibri" pitchFamily="34" charset="0"/>
              </a:rPr>
              <a:t>  będącego pod wpływem ideologii socjalistycznej.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  <p:pic>
        <p:nvPicPr>
          <p:cNvPr id="16389" name="Obraz 5" descr="IvanFranko188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484313"/>
            <a:ext cx="2627313" cy="398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Lwów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3419475" y="1557338"/>
            <a:ext cx="5113338" cy="4711700"/>
          </a:xfrm>
        </p:spPr>
        <p:txBody>
          <a:bodyPr>
            <a:normAutofit/>
          </a:bodyPr>
          <a:lstStyle/>
          <a:p>
            <a:pPr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sz="2600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We wrześniu 1884 r. przeniósł się do Lwowa</a:t>
            </a:r>
            <a:r>
              <a:rPr lang="pl-PL" sz="26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, </a:t>
            </a:r>
            <a:r>
              <a:rPr lang="pl-PL" sz="2600" dirty="0" smtClean="0">
                <a:latin typeface="Calibri" pitchFamily="34" charset="0"/>
              </a:rPr>
              <a:t>gdzie mieszkał jego starszy brat </a:t>
            </a:r>
            <a:r>
              <a:rPr lang="pl-PL" sz="2600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Feliks, działający aktywnie w ruchu socjalistycznym</a:t>
            </a:r>
            <a:r>
              <a:rPr lang="pl-PL" sz="2600" b="1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  <a:r>
              <a:rPr lang="pl-PL" sz="2600" dirty="0" smtClean="0">
                <a:latin typeface="Calibri" pitchFamily="34" charset="0"/>
              </a:rPr>
              <a:t> Żyjąc w bardzo trudnych warunkach materialnych, organizował tajne koła socjalistyczne, skupiające lwowską młodzież gimnazjalną.</a:t>
            </a:r>
            <a:endParaRPr lang="pl-PL" sz="2600" dirty="0">
              <a:latin typeface="Calibri" pitchFamily="34" charset="0"/>
            </a:endParaRPr>
          </a:p>
        </p:txBody>
      </p:sp>
      <p:pic>
        <p:nvPicPr>
          <p:cNvPr id="17412" name="Symbol zastępczy zawartości 4" descr="lwów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557338"/>
            <a:ext cx="2592388" cy="3498850"/>
          </a:xfr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Matura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latin typeface="Calibri" pitchFamily="34" charset="0"/>
              </a:rPr>
              <a:t>	Od września 1886 r. przez rok był korepetytorem w majątku ziemskim na Podolu.</a:t>
            </a:r>
            <a:br>
              <a:rPr lang="pl-PL" dirty="0" smtClean="0">
                <a:latin typeface="Calibri" pitchFamily="34" charset="0"/>
              </a:rPr>
            </a:br>
            <a:r>
              <a:rPr lang="pl-PL" dirty="0" smtClean="0">
                <a:latin typeface="Calibri" pitchFamily="34" charset="0"/>
              </a:rPr>
              <a:t>Następnie przeniósł się do Krakowa, gdzie jako </a:t>
            </a:r>
            <a:r>
              <a:rPr lang="pl-PL" i="1" dirty="0" smtClean="0">
                <a:latin typeface="Calibri" pitchFamily="34" charset="0"/>
              </a:rPr>
              <a:t>eksternista zdał egzaminy maturalne przed komisją gimnazjum św. Jacka,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uzyskując we wrześniu 1888 r. świadectwo dojrzałości</a:t>
            </a:r>
            <a:r>
              <a:rPr lang="pl-PL" b="1" dirty="0" smtClean="0">
                <a:latin typeface="Calibri" pitchFamily="34" charset="0"/>
              </a:rPr>
              <a:t>.</a:t>
            </a:r>
            <a:r>
              <a:rPr lang="pl-PL" dirty="0" smtClean="0">
                <a:latin typeface="Calibri" pitchFamily="34" charset="0"/>
              </a:rPr>
              <a:t/>
            </a:r>
            <a:br>
              <a:rPr lang="pl-PL" dirty="0" smtClean="0">
                <a:latin typeface="Calibri" pitchFamily="34" charset="0"/>
              </a:rPr>
            </a:br>
            <a:r>
              <a:rPr lang="pl-PL" dirty="0" smtClean="0">
                <a:latin typeface="Calibri" pitchFamily="34" charset="0"/>
              </a:rPr>
              <a:t>Miesiąc później rozpoczął studia na Wydziale Filozofii Uniwersytetu Jagiellońskiego, wybierając kierunek przyrodniczy.</a:t>
            </a:r>
            <a:endParaRPr lang="pl-PL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Aresztowanie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/>
              <a:t>	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1889 r.</a:t>
            </a:r>
            <a:r>
              <a:rPr lang="pl-PL" b="1" dirty="0" smtClean="0">
                <a:latin typeface="Calibri" pitchFamily="34" charset="0"/>
              </a:rPr>
              <a:t>, </a:t>
            </a:r>
            <a:r>
              <a:rPr lang="pl-PL" dirty="0" smtClean="0">
                <a:latin typeface="Calibri" pitchFamily="34" charset="0"/>
              </a:rPr>
              <a:t>będąc w ciężkiej sytuacji finansowej, podjął pracę jako guwerner w jednym z dworów 			w Łomżyńskiem, na terenie zaboru rosyjskiego. Tam też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w nocy z 2 na 3 maja 1889 </a:t>
            </a:r>
            <a:r>
              <a:rPr lang="pl-PL" dirty="0" smtClean="0">
                <a:latin typeface="Calibri" pitchFamily="34" charset="0"/>
              </a:rPr>
              <a:t>r. został aresztowany przez rosyjskich żandarmów i przewieziony do Pułtuska. Działania władz rosyjskich wynikały z pomyłki polegającej na tym, iż były one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przekonane, że zatrzymały Feliksa Daszyńskiego</a:t>
            </a:r>
            <a:r>
              <a:rPr lang="pl-PL" b="1" dirty="0" smtClean="0">
                <a:latin typeface="Calibri" pitchFamily="34" charset="0"/>
              </a:rPr>
              <a:t>, </a:t>
            </a:r>
            <a:r>
              <a:rPr lang="pl-PL" dirty="0" smtClean="0">
                <a:latin typeface="Calibri" pitchFamily="34" charset="0"/>
              </a:rPr>
              <a:t>podejrzewanego o kontakty z rewolucyjnymi terrorystami.</a:t>
            </a:r>
            <a:endParaRPr lang="pl-PL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Relegowanie ze studiów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Po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półrocznym</a:t>
            </a:r>
            <a:r>
              <a:rPr lang="pl-PL" b="1" dirty="0" smtClean="0">
                <a:latin typeface="Calibri" pitchFamily="34" charset="0"/>
              </a:rPr>
              <a:t> </a:t>
            </a:r>
            <a:r>
              <a:rPr lang="pl-PL" dirty="0" smtClean="0">
                <a:latin typeface="Calibri" pitchFamily="34" charset="0"/>
              </a:rPr>
              <a:t>pobycie w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więzieniu </a:t>
            </a:r>
            <a:r>
              <a:rPr lang="pl-PL" dirty="0" smtClean="0">
                <a:latin typeface="Calibri" pitchFamily="34" charset="0"/>
              </a:rPr>
              <a:t>i ustaleniu jego prawdziwej tożsamości przekazany został władzom austriackim.  Przewieziono go do Krakowa i wkrótce zwolniono.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None/>
              <a:defRPr/>
            </a:pPr>
            <a:endParaRPr lang="pl-PL" dirty="0" smtClean="0">
              <a:latin typeface="Calibri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Po wyjściu z więzienia miał problemy ze wznowieniem studiów na </a:t>
            </a:r>
            <a:r>
              <a:rPr lang="pl-PL" i="1" dirty="0" smtClean="0">
                <a:latin typeface="Calibri" pitchFamily="34" charset="0"/>
              </a:rPr>
              <a:t>Uniwersytecie  Jagiellońskim</a:t>
            </a:r>
            <a:r>
              <a:rPr lang="pl-PL" dirty="0" smtClean="0">
                <a:latin typeface="Calibri" pitchFamily="34" charset="0"/>
              </a:rPr>
              <a:t>. Ostatecznie został z niego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relegowany za udział w demonstracjach </a:t>
            </a:r>
            <a:r>
              <a:rPr lang="pl-PL" dirty="0" smtClean="0">
                <a:latin typeface="Calibri" pitchFamily="34" charset="0"/>
              </a:rPr>
              <a:t>studenckich skierowanych przeciwko rektorowi.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l-PL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Podróże</a:t>
            </a:r>
          </a:p>
        </p:txBody>
      </p:sp>
      <p:sp>
        <p:nvSpPr>
          <p:cNvPr id="21507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pl-PL" smtClean="0"/>
              <a:t>	</a:t>
            </a:r>
            <a:r>
              <a:rPr lang="pl-PL" smtClean="0">
                <a:latin typeface="Calibri" pitchFamily="34" charset="0"/>
              </a:rPr>
              <a:t>Na początku 1890 r. wyjechał do Szwajcarii, aby odwiedzić śmiertelnie chorego brata Feliksa, 			a następnie udał się do Paryża. Stamtąd zamierzał emigrować do Ameryki.</a:t>
            </a:r>
            <a:br>
              <a:rPr lang="pl-PL" smtClean="0">
                <a:latin typeface="Calibri" pitchFamily="34" charset="0"/>
              </a:rPr>
            </a:br>
            <a:r>
              <a:rPr lang="pl-PL" smtClean="0">
                <a:latin typeface="Calibri" pitchFamily="34" charset="0"/>
              </a:rPr>
              <a:t>Zmienił jednak plany. Dzięki pomocy finansowej Stanisława Mendelsona, przyjaciela jego brata Feliksa, kontynuował w Zurychu studia przyrodnicze.</a:t>
            </a:r>
          </a:p>
        </p:txBody>
      </p:sp>
      <p:pic>
        <p:nvPicPr>
          <p:cNvPr id="21508" name="Obraz 3" descr="mao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4365625"/>
            <a:ext cx="2951163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Powrót do Lwowa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l-PL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Pod koniec września 1890 r. powrócił jednak do Lwowa, poruszony m.in. wiadomościami 		  o pierwszomajowych wystąpieniach robotników w Galicji.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None/>
              <a:defRPr/>
            </a:pPr>
            <a:endParaRPr lang="pl-PL" dirty="0" smtClean="0">
              <a:latin typeface="Calibri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W październiku tego roku wstąpił na </a:t>
            </a:r>
            <a:r>
              <a:rPr lang="pl-PL" b="1" dirty="0" smtClean="0">
                <a:latin typeface="Calibri" pitchFamily="34" charset="0"/>
              </a:rPr>
              <a:t>Wydział Prawa </a:t>
            </a:r>
            <a:r>
              <a:rPr lang="pl-PL" dirty="0" smtClean="0">
                <a:latin typeface="Calibri" pitchFamily="34" charset="0"/>
              </a:rPr>
              <a:t>Uniwersytetu Lwowskiego.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l-PL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Partia Robotnicza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3395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/>
              <a:t>	</a:t>
            </a:r>
            <a:r>
              <a:rPr lang="pl-PL" dirty="0" smtClean="0">
                <a:latin typeface="Calibri" pitchFamily="34" charset="0"/>
              </a:rPr>
              <a:t>Jako współtwórca Partii Robotniczej, powstałej we Lwowie 7 listopada 1890 r., wszedł w skład jej kierownictwa.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W czerwcu 1891</a:t>
            </a:r>
            <a:r>
              <a:rPr lang="pl-PL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 </a:t>
            </a:r>
            <a:r>
              <a:rPr lang="pl-PL" dirty="0" smtClean="0">
                <a:latin typeface="Calibri" pitchFamily="34" charset="0"/>
              </a:rPr>
              <a:t>r. reprezentował ją w Wiedniu na Kongresie Socjalno-Demokratycznej Partii Robotniczej Austrii. W sierpniu tego roku brał udział w obradach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II Międzynarodowego Kongresu </a:t>
            </a:r>
            <a:r>
              <a:rPr lang="pl-PL" dirty="0" smtClean="0">
                <a:latin typeface="Calibri" pitchFamily="34" charset="0"/>
              </a:rPr>
              <a:t>Socjalistycznego w Brukseli,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prezentując na nim ideę budowy partii jednoczącej polski ruch socjalistyczny</a:t>
            </a:r>
            <a:r>
              <a:rPr lang="pl-PL" dirty="0" smtClean="0">
                <a:latin typeface="Calibri" pitchFamily="34" charset="0"/>
              </a:rPr>
              <a:t>. Miesiąc później objął kierownictwo berlińskiej redakcji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„Gazety Robotniczej”, </a:t>
            </a:r>
            <a:r>
              <a:rPr lang="pl-PL" dirty="0" smtClean="0">
                <a:latin typeface="Calibri" pitchFamily="34" charset="0"/>
              </a:rPr>
              <a:t>wydawanej przez Socjalno-Demokratyczną Partię Niemiec i wspieranej przez Towarzystwo Socjalistów Polskich.</a:t>
            </a:r>
            <a:endParaRPr lang="pl-PL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I Zjazd Partii Robotniczej</a:t>
            </a:r>
          </a:p>
        </p:txBody>
      </p:sp>
      <p:sp>
        <p:nvSpPr>
          <p:cNvPr id="24579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pl-PL" smtClean="0"/>
              <a:t>	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l-PL" smtClean="0">
                <a:latin typeface="Calibri" pitchFamily="34" charset="0"/>
              </a:rPr>
              <a:t>Na początku</a:t>
            </a:r>
            <a:r>
              <a:rPr lang="pl-PL" b="1" smtClean="0">
                <a:latin typeface="Calibri" pitchFamily="34" charset="0"/>
              </a:rPr>
              <a:t>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1892 </a:t>
            </a:r>
            <a:r>
              <a:rPr lang="pl-PL" smtClean="0">
                <a:latin typeface="Calibri" pitchFamily="34" charset="0"/>
              </a:rPr>
              <a:t>r. wziął udział we Lwowie </a:t>
            </a:r>
            <a:r>
              <a:rPr lang="pl-PL" smtClean="0">
                <a:solidFill>
                  <a:schemeClr val="bg1"/>
                </a:solidFill>
                <a:latin typeface="Calibri" pitchFamily="34" charset="0"/>
              </a:rPr>
              <a:t>w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I Zjeździe Partii Robotniczej,</a:t>
            </a:r>
            <a:r>
              <a:rPr lang="pl-PL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pl-PL" smtClean="0">
                <a:latin typeface="Calibri" pitchFamily="34" charset="0"/>
              </a:rPr>
              <a:t>na którym przemianowano ją na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Socjalno-Demokratyczną Partię w Galicji</a:t>
            </a:r>
            <a:r>
              <a:rPr lang="pl-PL" smtClean="0">
                <a:solidFill>
                  <a:schemeClr val="bg1"/>
                </a:solidFill>
                <a:latin typeface="Calibri" pitchFamily="34" charset="0"/>
              </a:rPr>
              <a:t>.</a:t>
            </a:r>
            <a:r>
              <a:rPr lang="pl-PL" smtClean="0">
                <a:latin typeface="Calibri" pitchFamily="34" charset="0"/>
              </a:rPr>
              <a:t> Jego wniosek dotyczący tego, ażeby przyjęła ona nazwę „Polska Partia Socjalno-Demokratyczna” został wówczas odrzucony.</a:t>
            </a:r>
          </a:p>
        </p:txBody>
      </p:sp>
      <p:pic>
        <p:nvPicPr>
          <p:cNvPr id="24580" name="Obraz 3" descr="Ppsd_-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916113"/>
            <a:ext cx="2736850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755650" y="1125538"/>
            <a:ext cx="7772400" cy="44624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pl-PL" sz="3600" b="1" smtClean="0">
                <a:latin typeface="Constantia" pitchFamily="18" charset="0"/>
              </a:rPr>
              <a:t>Polityk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l-PL" sz="3600" b="1" smtClean="0">
                <a:latin typeface="Constantia" pitchFamily="18" charset="0"/>
              </a:rPr>
              <a:t>Premier rządu Lubelskiego w 1918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l-PL" sz="3600" b="1" smtClean="0">
                <a:latin typeface="Constantia" pitchFamily="18" charset="0"/>
              </a:rPr>
              <a:t>Współzałożyciel Polskiej Partii Socjalno- Demokratycznej, później PPS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l-PL" sz="3600" b="1" smtClean="0">
                <a:latin typeface="Constantia" pitchFamily="18" charset="0"/>
              </a:rPr>
              <a:t>Jeden z założycieli Centrolewu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l-PL" sz="3600" b="1" smtClean="0">
                <a:latin typeface="Constantia" pitchFamily="18" charset="0"/>
              </a:rPr>
              <a:t>Marszałek Sejmu</a:t>
            </a:r>
          </a:p>
          <a:p>
            <a:pPr eaLnBrk="1" hangingPunct="1"/>
            <a:endParaRPr lang="pl-PL" smtClean="0"/>
          </a:p>
          <a:p>
            <a:pPr eaLnBrk="1" hangingPunct="1"/>
            <a:endParaRPr lang="pl-PL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Kolejne Aresztowanie</a:t>
            </a:r>
          </a:p>
        </p:txBody>
      </p:sp>
      <p:sp>
        <p:nvSpPr>
          <p:cNvPr id="25603" name="Symbol zastępczy tekstu 4"/>
          <p:cNvSpPr>
            <a:spLocks noGrp="1"/>
          </p:cNvSpPr>
          <p:nvPr>
            <p:ph type="body" idx="2"/>
          </p:nvPr>
        </p:nvSpPr>
        <p:spPr>
          <a:xfrm>
            <a:off x="3348038" y="1557338"/>
            <a:ext cx="5256212" cy="4751387"/>
          </a:xfrm>
        </p:spPr>
        <p:txBody>
          <a:bodyPr/>
          <a:lstStyle/>
          <a:p>
            <a:pPr eaLnBrk="1" hangingPunct="1"/>
            <a:r>
              <a:rPr lang="pl-PL" sz="2300" b="1" smtClean="0">
                <a:solidFill>
                  <a:schemeClr val="bg1"/>
                </a:solidFill>
                <a:latin typeface="Calibri" pitchFamily="34" charset="0"/>
              </a:rPr>
              <a:t>Wracając ze Lwowa do Berlina został aresztowany w Krakowie</a:t>
            </a:r>
            <a:r>
              <a:rPr lang="pl-PL" sz="230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pl-PL" sz="2300" smtClean="0">
                <a:latin typeface="Calibri" pitchFamily="34" charset="0"/>
              </a:rPr>
              <a:t>przez władze austriackie, które zamierzały wytoczyć przeciwko niemu </a:t>
            </a:r>
            <a:r>
              <a:rPr lang="pl-PL" sz="2300" b="1" smtClean="0">
                <a:solidFill>
                  <a:schemeClr val="bg1"/>
                </a:solidFill>
                <a:latin typeface="Calibri" pitchFamily="34" charset="0"/>
              </a:rPr>
              <a:t>proces za artykuły zamieszczane w „Gazecie Robotniczej”, </a:t>
            </a:r>
            <a:r>
              <a:rPr lang="pl-PL" sz="2300" smtClean="0">
                <a:latin typeface="Calibri" pitchFamily="34" charset="0"/>
              </a:rPr>
              <a:t>zarzucając mu m.in. </a:t>
            </a:r>
            <a:r>
              <a:rPr lang="pl-PL" sz="2300" i="1" smtClean="0">
                <a:latin typeface="Calibri" pitchFamily="34" charset="0"/>
              </a:rPr>
              <a:t>obrazę majestatu, religii, nawoływanie do nienawiści klasowej  i wystąpień antyrządowych</a:t>
            </a:r>
            <a:r>
              <a:rPr lang="pl-PL" sz="2300" smtClean="0">
                <a:latin typeface="Calibri" pitchFamily="34" charset="0"/>
              </a:rPr>
              <a:t>. Ponieważ nie udowodniono mu autorstwa artykułów będących przedmiotem śledztwa w kwietniu 1892 r. został wypuszczony z więzienia.</a:t>
            </a:r>
            <a:r>
              <a:rPr lang="pl-PL" sz="2000" smtClean="0">
                <a:latin typeface="Calibri" pitchFamily="34" charset="0"/>
              </a:rPr>
              <a:t/>
            </a:r>
            <a:br>
              <a:rPr lang="pl-PL" sz="2000" smtClean="0">
                <a:latin typeface="Calibri" pitchFamily="34" charset="0"/>
              </a:rPr>
            </a:br>
            <a:endParaRPr lang="pl-PL" sz="2000" b="1" smtClean="0">
              <a:latin typeface="Calibri" pitchFamily="34" charset="0"/>
            </a:endParaRPr>
          </a:p>
        </p:txBody>
      </p:sp>
      <p:pic>
        <p:nvPicPr>
          <p:cNvPr id="25604" name="Symbol zastępczy zawartości 5" descr="Wyrok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1484313"/>
            <a:ext cx="2768600" cy="4495800"/>
          </a:xfr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„Siła” i „Robotnik”</a:t>
            </a:r>
          </a:p>
        </p:txBody>
      </p:sp>
      <p:sp>
        <p:nvSpPr>
          <p:cNvPr id="26627" name="Symbol zastępczy tekstu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pl-PL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211638" y="1628775"/>
            <a:ext cx="4337050" cy="4395788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latin typeface="Calibri" pitchFamily="34" charset="0"/>
              </a:rPr>
              <a:t>	Nie mogąc działać dalej 	    w Berlinie, </a:t>
            </a:r>
            <a:r>
              <a:rPr lang="pl-PL" b="1" dirty="0" smtClean="0">
                <a:latin typeface="Calibri" pitchFamily="34" charset="0"/>
              </a:rPr>
              <a:t>powrócił do Lwowa,</a:t>
            </a:r>
            <a:r>
              <a:rPr lang="pl-PL" dirty="0" smtClean="0">
                <a:latin typeface="Calibri" pitchFamily="34" charset="0"/>
              </a:rPr>
              <a:t> gdzie przejął kierownictwo redakcji dwutygodników – 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„Siły” i „Robotnika”.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l-PL" sz="2800" b="1" dirty="0" smtClean="0">
              <a:latin typeface="Calibri" pitchFamily="34" charset="0"/>
            </a:endParaRPr>
          </a:p>
        </p:txBody>
      </p:sp>
      <p:pic>
        <p:nvPicPr>
          <p:cNvPr id="26629" name="Obraz 3" descr="220px-Robotnik_28.10.193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557338"/>
            <a:ext cx="2794000" cy="402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827088" y="1916113"/>
            <a:ext cx="7772400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W lutym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1893 r</a:t>
            </a:r>
            <a:r>
              <a:rPr lang="pl-PL" dirty="0" smtClean="0">
                <a:latin typeface="Calibri" pitchFamily="34" charset="0"/>
              </a:rPr>
              <a:t>., po </a:t>
            </a:r>
            <a:r>
              <a:rPr lang="pl-PL" b="1" dirty="0" smtClean="0">
                <a:latin typeface="Calibri" pitchFamily="34" charset="0"/>
              </a:rPr>
              <a:t>zamknięciu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„Siły” i „Robotnika” </a:t>
            </a:r>
            <a:r>
              <a:rPr lang="pl-PL" dirty="0" smtClean="0">
                <a:latin typeface="Calibri" pitchFamily="34" charset="0"/>
              </a:rPr>
              <a:t>przez władze austriackie,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wyjechał do Krakowa, gdzie został redaktorem socjalistycznego „Naprzodu”</a:t>
            </a:r>
            <a:r>
              <a:rPr lang="pl-PL" b="1" dirty="0" smtClean="0">
                <a:latin typeface="Calibri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Po śmierci </a:t>
            </a:r>
            <a:r>
              <a:rPr lang="pl-PL" b="1" dirty="0" smtClean="0">
                <a:latin typeface="Calibri" pitchFamily="34" charset="0"/>
              </a:rPr>
              <a:t>swojej siostry Zofii, we wrześniu 1893 </a:t>
            </a:r>
            <a:r>
              <a:rPr lang="pl-PL" dirty="0" smtClean="0">
                <a:latin typeface="Calibri" pitchFamily="34" charset="0"/>
              </a:rPr>
              <a:t>r. </a:t>
            </a:r>
            <a:r>
              <a:rPr lang="pl-PL" b="1" dirty="0" smtClean="0">
                <a:latin typeface="Calibri" pitchFamily="34" charset="0"/>
              </a:rPr>
              <a:t>udał się do Lwowa, aby kontynuować studia</a:t>
            </a:r>
            <a:r>
              <a:rPr lang="pl-PL" dirty="0" smtClean="0">
                <a:latin typeface="Calibri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Po roku powrócił do Krakowa</a:t>
            </a:r>
            <a:r>
              <a:rPr lang="pl-PL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, ponownie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obejmując redakcję „Naprzodu”</a:t>
            </a:r>
            <a:r>
              <a:rPr lang="pl-PL" dirty="0" smtClean="0">
                <a:latin typeface="Calibri" pitchFamily="34" charset="0"/>
              </a:rPr>
              <a:t>.</a:t>
            </a:r>
            <a:r>
              <a:rPr lang="pl-PL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 </a:t>
            </a:r>
            <a:r>
              <a:rPr lang="pl-PL" dirty="0" smtClean="0">
                <a:latin typeface="Calibri" pitchFamily="34" charset="0"/>
              </a:rPr>
              <a:t>Prowadzone przez niego robotnicze pismo charakteryzował ostry i agresywny styl,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powodujący częste konfiskaty, procesy sądowe, a nawet kościelną ekskomunikę</a:t>
            </a:r>
            <a:r>
              <a:rPr lang="pl-PL" b="1" dirty="0" smtClean="0">
                <a:latin typeface="Calibri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  <p:pic>
        <p:nvPicPr>
          <p:cNvPr id="27651" name="Obraz 3" descr="220px-Naprzód_winiet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188913"/>
            <a:ext cx="4679950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b="1" dirty="0" smtClean="0">
                <a:latin typeface="Constantia" pitchFamily="18" charset="0"/>
              </a:rPr>
              <a:t>Kariera w Wiedeńskim Parlamencie</a:t>
            </a:r>
            <a:endParaRPr lang="pl-PL" b="1" dirty="0">
              <a:latin typeface="Constantia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W marcu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1897</a:t>
            </a:r>
            <a:r>
              <a:rPr lang="pl-PL" dirty="0" smtClean="0">
                <a:latin typeface="Calibri" pitchFamily="34" charset="0"/>
              </a:rPr>
              <a:t> </a:t>
            </a:r>
            <a:r>
              <a:rPr lang="pl-PL" dirty="0" smtClean="0">
                <a:solidFill>
                  <a:schemeClr val="bg1"/>
                </a:solidFill>
                <a:latin typeface="Calibri" pitchFamily="34" charset="0"/>
              </a:rPr>
              <a:t>r.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wybrany został z okręgu krakowskiego do</a:t>
            </a:r>
            <a:r>
              <a:rPr lang="pl-PL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Rady Państwa w Wiedniu</a:t>
            </a:r>
            <a:r>
              <a:rPr lang="pl-PL" dirty="0" smtClean="0">
                <a:latin typeface="Calibri" pitchFamily="34" charset="0"/>
              </a:rPr>
              <a:t>, gdzie pełnił funkcje przewodniczącego klubu Związku Posłów Socjalno-Demokratycznych.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W wiedeńskim parlamencie zasłynął jako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świetny mówca,</a:t>
            </a:r>
            <a:r>
              <a:rPr lang="pl-PL" b="1" dirty="0" smtClean="0">
                <a:latin typeface="Calibri" pitchFamily="34" charset="0"/>
              </a:rPr>
              <a:t> </a:t>
            </a:r>
            <a:r>
              <a:rPr lang="pl-PL" dirty="0" smtClean="0">
                <a:latin typeface="Calibri" pitchFamily="34" charset="0"/>
              </a:rPr>
              <a:t>poddający bezwzględnej krytyce panującą 	            w Galicji sytuację społeczną, gospodarczą i polityczną. 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  <p:pic>
        <p:nvPicPr>
          <p:cNvPr id="28676" name="Obraz 3" descr="457px-Daszyński_ulotka_wyborcz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700213"/>
            <a:ext cx="3024187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V Zjazd SDPG</a:t>
            </a:r>
          </a:p>
        </p:txBody>
      </p:sp>
      <p:sp>
        <p:nvSpPr>
          <p:cNvPr id="29699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00113" y="1700213"/>
            <a:ext cx="7772400" cy="45720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pl-PL" smtClean="0"/>
              <a:t>	</a:t>
            </a:r>
            <a:r>
              <a:rPr lang="pl-PL" smtClean="0">
                <a:latin typeface="Calibri" pitchFamily="34" charset="0"/>
              </a:rPr>
              <a:t>We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wrześniu 1897 r. </a:t>
            </a:r>
            <a:r>
              <a:rPr lang="pl-PL" smtClean="0">
                <a:latin typeface="Calibri" pitchFamily="34" charset="0"/>
              </a:rPr>
              <a:t>na V Zjeździe SDPG we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Lwowie</a:t>
            </a:r>
            <a:r>
              <a:rPr lang="pl-PL" smtClean="0">
                <a:latin typeface="Calibri" pitchFamily="34" charset="0"/>
              </a:rPr>
              <a:t> 		z jego inicjatywy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podjęto decyzję o objęciu działalnością partyjną części Śląska</a:t>
            </a:r>
            <a:r>
              <a:rPr lang="pl-PL" smtClean="0">
                <a:latin typeface="Calibri" pitchFamily="34" charset="0"/>
              </a:rPr>
              <a:t> należącego do państwa Habsburgów.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Zmieniono też nazwę ugrupowania na Socjalno-Demokratyczną Partię Galicji i Śląska,</a:t>
            </a:r>
            <a:r>
              <a:rPr lang="pl-PL" smtClean="0">
                <a:latin typeface="Calibri" pitchFamily="34" charset="0"/>
              </a:rPr>
              <a:t>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którą w grudniu 1899 r. przekształcono w Polską Partię Socjalno-Demokratyczną Galicji i Śląska</a:t>
            </a:r>
            <a:r>
              <a:rPr lang="pl-PL" b="1" smtClean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611188" y="620713"/>
            <a:ext cx="8075612" cy="3384550"/>
          </a:xfrm>
        </p:spPr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3100" b="1" dirty="0" smtClean="0">
                <a:solidFill>
                  <a:schemeClr val="bg1"/>
                </a:solidFill>
                <a:latin typeface="Calibri" pitchFamily="34" charset="0"/>
              </a:rPr>
              <a:t>W 1900 r. ponownie wybrano go do Rady Państwa 	          z okręgu krakowskiego</a:t>
            </a:r>
            <a:r>
              <a:rPr lang="pl-PL" sz="3100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3100" b="1" dirty="0" smtClean="0">
                <a:solidFill>
                  <a:schemeClr val="bg1"/>
                </a:solidFill>
                <a:latin typeface="Calibri" pitchFamily="34" charset="0"/>
              </a:rPr>
              <a:t>Od 1902 r. zasiadał jako radny w Radzie Miejskiej m. Krakowa. Funkcję tę pełnił do 1919 r.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3100" dirty="0" smtClean="0">
                <a:latin typeface="Calibri" pitchFamily="34" charset="0"/>
              </a:rPr>
              <a:t>W czasie rewolucji 1905 r. poparł walkę z caratem prowadzoną przez polskich socjalistów i nawoływał do solidarności z nimi. Organizował również pomoc dla napływających do Galicji uchodźców z Królestwa.</a:t>
            </a:r>
          </a:p>
        </p:txBody>
      </p:sp>
      <p:pic>
        <p:nvPicPr>
          <p:cNvPr id="30723" name="Obraz 3" descr="dasz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00" y="3933825"/>
            <a:ext cx="215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b="1" dirty="0" smtClean="0">
                <a:solidFill>
                  <a:schemeClr val="bg1"/>
                </a:solidFill>
                <a:latin typeface="Constantia" pitchFamily="18" charset="0"/>
              </a:rPr>
              <a:t>Po raz kolejny w Radzie Państwa</a:t>
            </a:r>
            <a:endParaRPr lang="pl-PL" b="1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31747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pl-PL" smtClean="0">
              <a:latin typeface="Calibri" pitchFamily="34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pl-PL" smtClean="0">
                <a:latin typeface="Calibri" pitchFamily="34" charset="0"/>
              </a:rPr>
              <a:t>	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W 1911</a:t>
            </a:r>
            <a:r>
              <a:rPr lang="pl-PL" smtClean="0">
                <a:latin typeface="Calibri" pitchFamily="34" charset="0"/>
              </a:rPr>
              <a:t>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r. </a:t>
            </a:r>
            <a:r>
              <a:rPr lang="pl-PL" smtClean="0">
                <a:latin typeface="Calibri" pitchFamily="34" charset="0"/>
              </a:rPr>
              <a:t>po raz kolejny wybrany został do Rady Państwa, tym razem </a:t>
            </a:r>
            <a:r>
              <a:rPr lang="pl-PL" b="1" smtClean="0">
                <a:latin typeface="Calibri" pitchFamily="34" charset="0"/>
              </a:rPr>
              <a:t>z okręgu krakowskiego</a:t>
            </a:r>
            <a:r>
              <a:rPr lang="pl-PL" smtClean="0">
                <a:latin typeface="Calibri" pitchFamily="34" charset="0"/>
              </a:rPr>
              <a:t>.</a:t>
            </a:r>
            <a:br>
              <a:rPr lang="pl-PL" smtClean="0">
                <a:latin typeface="Calibri" pitchFamily="34" charset="0"/>
              </a:rPr>
            </a:br>
            <a:r>
              <a:rPr lang="pl-PL" smtClean="0">
                <a:latin typeface="Calibri" pitchFamily="34" charset="0"/>
              </a:rPr>
              <a:t>Wspierał wobec władz austriackich działające na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terenie Galicji organizacje „Strzelca” i „Związku Strzeleckiego”. </a:t>
            </a:r>
            <a:r>
              <a:rPr lang="pl-PL" smtClean="0">
                <a:latin typeface="Calibri" pitchFamily="34" charset="0"/>
              </a:rPr>
              <a:t>Poparł również ideę powołania Polskiego Skarbu Wojskowego.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00113" y="1268413"/>
            <a:ext cx="7772400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W listopadzie 1905 r. był jednym z organizatorów strajku powszechnego w Galicji i całej Austrii.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2800" dirty="0" smtClean="0">
                <a:latin typeface="Calibri" pitchFamily="34" charset="0"/>
              </a:rPr>
              <a:t>W 1906 r. w wewnętrznym konflikcie PPS pomiędzy „starymi” i „młodymi” udzielił poparcia tym pierwszym.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W grudniu 1907 r., w wyborach dodatkowych, wybrano go do Rady Państwa z okręgu frysztackiego na Śląsku.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8964612" cy="1143000"/>
          </a:xfrm>
        </p:spPr>
        <p:txBody>
          <a:bodyPr/>
          <a:lstStyle/>
          <a:p>
            <a:pPr algn="ctr" eaLnBrk="1" hangingPunct="1"/>
            <a:r>
              <a:rPr lang="pl-PL" sz="3400" b="1" smtClean="0">
                <a:latin typeface="Constantia" pitchFamily="18" charset="0"/>
              </a:rPr>
              <a:t>Spotkanie Działaczy niepodległościowych</a:t>
            </a:r>
          </a:p>
        </p:txBody>
      </p:sp>
      <p:sp>
        <p:nvSpPr>
          <p:cNvPr id="33795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pl-PL" smtClean="0"/>
              <a:t>	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l-PL" smtClean="0">
                <a:latin typeface="Calibri" pitchFamily="34" charset="0"/>
              </a:rPr>
              <a:t>	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10 listopada 1912 r. w Wiedniu</a:t>
            </a:r>
            <a:r>
              <a:rPr lang="pl-PL" smtClean="0">
                <a:latin typeface="Calibri" pitchFamily="34" charset="0"/>
              </a:rPr>
              <a:t> wziął udział w spotkaniu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działaczy niepodległościowych</a:t>
            </a:r>
            <a:r>
              <a:rPr lang="pl-PL" smtClean="0">
                <a:latin typeface="Calibri" pitchFamily="34" charset="0"/>
              </a:rPr>
              <a:t>, na którym utworzono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Tymczasową Komisję Skonfederowanych Stronnictw Niepodległościowych</a:t>
            </a:r>
            <a:r>
              <a:rPr lang="pl-PL" smtClean="0">
                <a:latin typeface="Calibri" pitchFamily="34" charset="0"/>
              </a:rPr>
              <a:t>. Pełnił w niej funkcję delegata PPSD. Z jego inicjatywy przy komitetach partyjnych zakładano Koła Robotnicze Związku Strzeleckiego w Galicji i na Śląsku Cieszyńskim</a:t>
            </a:r>
            <a:r>
              <a:rPr lang="pl-PL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Wybuch I Wojny Światowej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/>
              <a:t>	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Po wybuchu I wojny światowej, na początku sierpnia 1914 r., przywdział mundur strzelecki </a:t>
            </a:r>
            <a:r>
              <a:rPr lang="pl-PL" dirty="0" smtClean="0">
                <a:latin typeface="Calibri" pitchFamily="34" charset="0"/>
              </a:rPr>
              <a:t>i przyłączył się na krótko do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I Kompanii Kadrowej</a:t>
            </a:r>
            <a:r>
              <a:rPr lang="pl-PL" dirty="0" smtClean="0">
                <a:latin typeface="Calibri" pitchFamily="34" charset="0"/>
              </a:rPr>
              <a:t>, otrzymując stanowisko zastępcy komisarza wojskowego na Miechów      i pow. miechowski. Kilka dni później powrócił do Krakowa,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gdzie aktywnie uczestniczył w utworzeniu powstałego 16 sierpnia 1914 r. Naczelnego Komitetu Narodowego, wchodząc      w skład Sekcji Zachodniej.</a:t>
            </a:r>
            <a:endParaRPr lang="pl-PL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34820" name="Obraz 5" descr="piłs 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060575"/>
            <a:ext cx="2519362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>
          <a:xfrm>
            <a:off x="4932363" y="2420938"/>
            <a:ext cx="3225800" cy="1143000"/>
          </a:xfrm>
        </p:spPr>
        <p:txBody>
          <a:bodyPr/>
          <a:lstStyle/>
          <a:p>
            <a:pPr algn="ctr" eaLnBrk="1" hangingPunct="1"/>
            <a:r>
              <a:rPr lang="pl-PL" sz="4800" b="1" smtClean="0">
                <a:latin typeface="Constantia" pitchFamily="18" charset="0"/>
              </a:rPr>
              <a:t>Życiorys</a:t>
            </a:r>
          </a:p>
        </p:txBody>
      </p:sp>
      <p:pic>
        <p:nvPicPr>
          <p:cNvPr id="8195" name="Symbol zastępczy zawartości 3" descr="200px-Ignacy_Daszynski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4213" y="549275"/>
            <a:ext cx="3776662" cy="5759450"/>
          </a:xfrm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Naczelny Komitet Narodowy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00113" y="1844675"/>
            <a:ext cx="7772400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W listopadzie 1914 </a:t>
            </a:r>
            <a:r>
              <a:rPr lang="pl-PL" b="1" dirty="0" smtClean="0">
                <a:latin typeface="Calibri" pitchFamily="34" charset="0"/>
              </a:rPr>
              <a:t>r., </a:t>
            </a:r>
            <a:r>
              <a:rPr lang="pl-PL" dirty="0" smtClean="0">
                <a:latin typeface="Calibri" pitchFamily="34" charset="0"/>
              </a:rPr>
              <a:t>po ewakuacji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NKN do Wiednia</a:t>
            </a:r>
            <a:r>
              <a:rPr lang="pl-PL" dirty="0" smtClean="0">
                <a:latin typeface="Calibri" pitchFamily="34" charset="0"/>
              </a:rPr>
              <a:t>, stał się członkiem jego Komisji Wykonawczej.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W styczniu 1915 r. reprezentując NKN wyjechał do Berlina</a:t>
            </a:r>
            <a:r>
              <a:rPr lang="pl-PL" dirty="0" smtClean="0">
                <a:latin typeface="Calibri" pitchFamily="34" charset="0"/>
              </a:rPr>
              <a:t>, gdzie przekonywał do Legionów Polskich, spotykając się m.in. z gen. Helmutem von Moltke.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  <p:pic>
        <p:nvPicPr>
          <p:cNvPr id="35844" name="Obraz 3" descr="400px-NKN_1914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8" y="3933825"/>
            <a:ext cx="4751387" cy="250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pl-PL" smtClean="0">
                <a:latin typeface="Georgia" pitchFamily="18" charset="0"/>
              </a:rPr>
              <a:t>	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W marcu 1916 r.</a:t>
            </a:r>
            <a:r>
              <a:rPr lang="pl-PL" smtClean="0">
                <a:latin typeface="Calibri" pitchFamily="34" charset="0"/>
                <a:cs typeface="Times New Roman" pitchFamily="18" charset="0"/>
              </a:rPr>
              <a:t> był jednym z inicjatorów wejścia </a:t>
            </a:r>
            <a:r>
              <a:rPr lang="pl-PL" b="1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Klubu Polskich Socjalnych Demokratów w skład Koła Polskiego, którego został wiceprezesem. </a:t>
            </a:r>
            <a:r>
              <a:rPr lang="pl-PL" smtClean="0">
                <a:latin typeface="Calibri" pitchFamily="34" charset="0"/>
                <a:cs typeface="Times New Roman" pitchFamily="18" charset="0"/>
              </a:rPr>
              <a:t>W swoich działaniach kierował się ideą utworzenia na czas wojny jednolitej reprezentacji parlamentarnej zaboru austriackiego, której celem miało być niepodległe demokratyczne państwo polskie</a:t>
            </a:r>
            <a:r>
              <a:rPr lang="pl-PL" smtClean="0">
                <a:latin typeface="Calibri" pitchFamily="34" charset="0"/>
              </a:rPr>
              <a:t>.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l-PL" b="1" smtClean="0">
                <a:solidFill>
                  <a:schemeClr val="bg1"/>
                </a:solidFill>
              </a:rPr>
              <a:t>31 lipca 1917 r. wystąpił z NKN</a:t>
            </a:r>
            <a:endParaRPr lang="pl-PL" b="1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14400" y="692150"/>
            <a:ext cx="7772400" cy="532765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 smtClean="0">
              <a:latin typeface="Calibri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W proteście wobec podpisania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przez państwa centralne 9 lutego 1918 r. traktatu brzeskiego razem   z innymi posłami socjalistycznymi opuścił Koło Polskie, przechodząc do opozycji.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None/>
              <a:defRPr/>
            </a:pPr>
            <a:endParaRPr lang="pl-PL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Po utworzeniu w Krakowie 28 października 1918 r. Polskiej Komisji Likwidacyjnej </a:t>
            </a:r>
            <a:r>
              <a:rPr lang="pl-PL" dirty="0" smtClean="0">
                <a:latin typeface="Calibri" pitchFamily="34" charset="0"/>
              </a:rPr>
              <a:t>początkowo wszedł     w skład jej prezydium, po kilku dniach jednak wycofał się z PKL.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68313" y="620713"/>
            <a:ext cx="8243887" cy="2016125"/>
          </a:xfrm>
        </p:spPr>
        <p:txBody>
          <a:bodyPr>
            <a:normAutofit fontScale="92500" lnSpcReduction="20000"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sz="4000" b="1" dirty="0" smtClean="0">
                <a:solidFill>
                  <a:schemeClr val="bg1"/>
                </a:solidFill>
                <a:latin typeface="Constantia" pitchFamily="18" charset="0"/>
              </a:rPr>
              <a:t>	</a:t>
            </a:r>
            <a:r>
              <a:rPr lang="pl-PL" sz="4000" b="1" dirty="0" smtClean="0">
                <a:solidFill>
                  <a:schemeClr val="tx2"/>
                </a:solidFill>
                <a:latin typeface="Constantia" pitchFamily="18" charset="0"/>
              </a:rPr>
              <a:t>W nocy z 6 na 7  listopada 1918 r. stanął na czele Tymczasowego Rządu Ludowego Republiki Polskiej w Lublinie.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  <p:pic>
        <p:nvPicPr>
          <p:cNvPr id="38915" name="Obraz 5" descr="progra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2767013"/>
            <a:ext cx="2952750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ytuł 1"/>
          <p:cNvSpPr>
            <a:spLocks noGrp="1"/>
          </p:cNvSpPr>
          <p:nvPr>
            <p:ph type="title"/>
          </p:nvPr>
        </p:nvSpPr>
        <p:spPr>
          <a:xfrm>
            <a:off x="323850" y="273050"/>
            <a:ext cx="8820150" cy="1143000"/>
          </a:xfrm>
        </p:spPr>
        <p:txBody>
          <a:bodyPr/>
          <a:lstStyle/>
          <a:p>
            <a:pPr eaLnBrk="1" hangingPunct="1"/>
            <a:r>
              <a:rPr lang="pl-PL" b="1" smtClean="0">
                <a:latin typeface="Constantia" pitchFamily="18" charset="0"/>
              </a:rPr>
              <a:t>Uwolnienie Marszałka Piłsudzkiego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latin typeface="Calibri" pitchFamily="34" charset="0"/>
              </a:rPr>
              <a:t>	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Na wiadomość o powrocie do Warszawy uwolnionego z więzienia   w Magdeburgu Józefa Piłsudskiego wraz z rządem lubelskim oddał mu się do dyspozycji.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	14 listopada 1918 r. Piłsudski powierzył mu misję utworzenia rządu. Po nieudanej próbie budowy koalicyjnego gabinetu  17 listopada ustąpił na rzecz Jędrzeja Moraczewskiego</a:t>
            </a:r>
            <a:r>
              <a:rPr lang="pl-PL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  <p:pic>
        <p:nvPicPr>
          <p:cNvPr id="39940" name="Obraz 4" descr="piłsu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2060575"/>
            <a:ext cx="2316162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827088" y="692150"/>
            <a:ext cx="7859712" cy="532765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26 stycznia 1919 r. został wybrany do Sejmu Ustawodawczego, w którym stanął na czele klubu parlamentarnego Związku Polskich Posłów Socjalistycznych.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Na rozpoczętym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26 kwietnia 1919 r. kongresie zjednoczeniowym PPS został jednym z trzech przewodniczących Rady Naczelnej oraz członkiem CKW.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Od kwietnia do grudnia 1920 r. pełnił funkcję przewodniczącego sejmowej komisji spraw zagranicznych.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24 lipca 1920 r. wszedł w skład Rządu Obrony Narodowej, jako zastępca prezydenta ministrów. Stanowisko to sprawował do stycznia 1921 </a:t>
            </a:r>
            <a:r>
              <a:rPr lang="pl-PL" dirty="0" smtClean="0">
                <a:solidFill>
                  <a:schemeClr val="bg1"/>
                </a:solidFill>
                <a:latin typeface="Calibri" pitchFamily="34" charset="0"/>
              </a:rPr>
              <a:t>r.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>
          <a:xfrm>
            <a:off x="2971800" y="692150"/>
            <a:ext cx="5715000" cy="540385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W okresie wojny polsko-sowieckiej aktywnie wspierał tworzenie Robotniczego Komitetu Obrony Warszawy</a:t>
            </a:r>
            <a:r>
              <a:rPr lang="pl-PL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W listopadzie 1922 r. w wyborach do Sejmu ponownie uzyskał mandat poselski.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Po zabójstwie prezydenta Gabriela Narutowicza był przeciwnikiem przeprowadzenia zamachu stanu</a:t>
            </a:r>
            <a:r>
              <a:rPr lang="pl-PL" dirty="0" smtClean="0">
                <a:latin typeface="Calibri" pitchFamily="34" charset="0"/>
              </a:rPr>
              <a:t>, który odsunąć miał od władzy Narodową Demokrację.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W 1923 r. z jego inicjatywy założone zostało Towarzystwo Uniwersytetu Robotniczego</a:t>
            </a:r>
            <a:r>
              <a:rPr lang="pl-PL" dirty="0" smtClean="0">
                <a:latin typeface="Calibri" pitchFamily="34" charset="0"/>
              </a:rPr>
              <a:t>, w którym przez dziesięć lat pełnił funkcję przewodniczącego Zarządu Głównego.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  <p:pic>
        <p:nvPicPr>
          <p:cNvPr id="41987" name="Obraz 4" descr="narutowicz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557338"/>
            <a:ext cx="252095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ymbol zastępczy zawartości 3"/>
          <p:cNvSpPr>
            <a:spLocks noGrp="1"/>
          </p:cNvSpPr>
          <p:nvPr>
            <p:ph sz="quarter" idx="1"/>
          </p:nvPr>
        </p:nvSpPr>
        <p:spPr>
          <a:xfrm>
            <a:off x="3779838" y="1268413"/>
            <a:ext cx="4895850" cy="410527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pl-PL" smtClean="0"/>
              <a:t>	</a:t>
            </a:r>
            <a:r>
              <a:rPr lang="pl-PL" b="1" smtClean="0">
                <a:solidFill>
                  <a:schemeClr val="tx2"/>
                </a:solidFill>
                <a:latin typeface="Constantia" pitchFamily="18" charset="0"/>
              </a:rPr>
              <a:t>Na XIX Kongresie PPS    w Krakowie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l-PL" b="1" smtClean="0">
                <a:solidFill>
                  <a:schemeClr val="tx2"/>
                </a:solidFill>
                <a:latin typeface="Constantia" pitchFamily="18" charset="0"/>
              </a:rPr>
              <a:t>(30 grudnia- 1 stycznia 1924 r.) wybrany został prezesem Rady Naczelnej.</a:t>
            </a:r>
          </a:p>
          <a:p>
            <a:pPr algn="ctr" eaLnBrk="1" hangingPunct="1">
              <a:buFont typeface="Wingdings 2" pitchFamily="18" charset="2"/>
              <a:buNone/>
            </a:pPr>
            <a:endParaRPr lang="pl-PL" b="1" smtClean="0">
              <a:solidFill>
                <a:schemeClr val="tx2"/>
              </a:solidFill>
              <a:latin typeface="Constantia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pl-PL" b="1" smtClean="0">
                <a:solidFill>
                  <a:schemeClr val="bg1"/>
                </a:solidFill>
                <a:latin typeface="Constantia" pitchFamily="18" charset="0"/>
              </a:rPr>
              <a:t>26 września 1925 r. objął stanowisko wicemarszałka Sejmu.</a:t>
            </a:r>
          </a:p>
        </p:txBody>
      </p:sp>
      <p:pic>
        <p:nvPicPr>
          <p:cNvPr id="43011" name="Obraz 4" descr="Ignacy_Daszynski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557338"/>
            <a:ext cx="2900362" cy="339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sz="quarter" idx="1"/>
          </p:nvPr>
        </p:nvSpPr>
        <p:spPr>
          <a:xfrm>
            <a:off x="827088" y="620713"/>
            <a:ext cx="7618412" cy="2486025"/>
          </a:xfrm>
        </p:spPr>
        <p:txBody>
          <a:bodyPr>
            <a:normAutofit fontScale="85000" lnSpcReduction="20000"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sz="4000" b="1" dirty="0" smtClean="0">
                <a:solidFill>
                  <a:schemeClr val="tx2"/>
                </a:solidFill>
                <a:latin typeface="Constantia" pitchFamily="18" charset="0"/>
              </a:rPr>
              <a:t>W czasie obrad XX Kongresu PPS w Warszawie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sz="4000" b="1" dirty="0" smtClean="0">
                <a:solidFill>
                  <a:schemeClr val="tx2"/>
                </a:solidFill>
                <a:latin typeface="Constantia" pitchFamily="18" charset="0"/>
              </a:rPr>
              <a:t> (31 grudnia -3 stycznia 1926 r.) 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sz="4000" b="1" dirty="0" smtClean="0">
                <a:solidFill>
                  <a:schemeClr val="tx2"/>
                </a:solidFill>
                <a:latin typeface="Constantia" pitchFamily="18" charset="0"/>
              </a:rPr>
              <a:t>ponownie wybrano go przewodniczącym RN.</a:t>
            </a:r>
            <a:endParaRPr lang="pl-PL" sz="4000" b="1" dirty="0">
              <a:solidFill>
                <a:schemeClr val="tx2"/>
              </a:solidFill>
              <a:latin typeface="Constantia" pitchFamily="18" charset="0"/>
            </a:endParaRPr>
          </a:p>
        </p:txBody>
      </p:sp>
      <p:pic>
        <p:nvPicPr>
          <p:cNvPr id="44035" name="Obraz 5" descr="200px-Logo_PPS.svg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113" y="3068638"/>
            <a:ext cx="273685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4213" y="765175"/>
            <a:ext cx="7772400" cy="35194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3600" b="1" dirty="0" smtClean="0">
                <a:latin typeface="Constantia" pitchFamily="18" charset="0"/>
              </a:rPr>
              <a:t>W czasie zamachu majowego opowiedział się po stronie Józefa Piłsudskiego.</a:t>
            </a:r>
            <a:br>
              <a:rPr lang="pl-PL" sz="3600" b="1" dirty="0" smtClean="0">
                <a:latin typeface="Constantia" pitchFamily="18" charset="0"/>
              </a:rPr>
            </a:br>
            <a:r>
              <a:rPr lang="pl-PL" sz="3600" b="1" dirty="0" smtClean="0">
                <a:latin typeface="Constantia" pitchFamily="18" charset="0"/>
              </a:rPr>
              <a:t>Rozczarowany jednak polityką władz sanacyjnych stawał się wobec nich coraz bardziej krytyczny.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pic>
        <p:nvPicPr>
          <p:cNvPr id="45059" name="Obraz 4" descr="I wojn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3933825"/>
            <a:ext cx="3011487" cy="255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ytuł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7920038" cy="927100"/>
          </a:xfrm>
        </p:spPr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Rodzice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14400" y="1196975"/>
            <a:ext cx="7772400" cy="5256213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Ferdynand Daszyński (1816–1875), </a:t>
            </a:r>
            <a:r>
              <a:rPr lang="pl-PL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urzędnik starostwa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Matką Kamila z </a:t>
            </a:r>
            <a:r>
              <a:rPr lang="pl-PL" b="1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Mierzeńskich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 (1834–1895)</a:t>
            </a:r>
          </a:p>
          <a:p>
            <a:pPr marL="274320" indent="-274320" eaLnBrk="1" fontAlgn="auto" hangingPunct="1">
              <a:lnSpc>
                <a:spcPct val="150000"/>
              </a:lnSpc>
              <a:spcBef>
                <a:spcPts val="580"/>
              </a:spcBef>
              <a:spcAft>
                <a:spcPts val="0"/>
              </a:spcAft>
              <a:buClr>
                <a:schemeClr val="accent1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Oboje pochodzili drobnej szlachty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Było to drugie małżeństwo Ferdynanda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Ojciec Ignacego w chwili jego narodzin miał 50 lat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1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W czasie powstania styczniowego ojciec Ignacego zmuszony był (jako urzędnik austriacki) kontrolować okoliczne zabudowania, poszukując ukrytej broni                i powstańców. Jednak matka Ignacego, działając             	 w porozumieniu z Ferdynandem, odwiedzała te miejsca przed planowaną rewizją i ostrzegała ukrytych bojowników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sz="3200" dirty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395288" y="765175"/>
            <a:ext cx="8424862" cy="5616575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2800" dirty="0" smtClean="0">
                <a:latin typeface="Calibri" pitchFamily="34" charset="0"/>
              </a:rPr>
              <a:t>Po kolejnych wyborach parlamentarnych w marcu </a:t>
            </a: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1928 r. wybrany został marszałkiem Sejmu.</a:t>
            </a:r>
            <a:r>
              <a:rPr lang="pl-PL" sz="2800" dirty="0" smtClean="0">
                <a:latin typeface="Calibri" pitchFamily="34" charset="0"/>
              </a:rPr>
              <a:t> Zrezygnował wówczas z pełnienia funkcji partyjnych.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2800" dirty="0" smtClean="0">
                <a:latin typeface="Calibri" pitchFamily="34" charset="0"/>
              </a:rPr>
              <a:t>W październiku 1929 r., broniąc zasad demokracji parlamentarnej, stanowczo odmówił otwarcia sesji sejmowej w obecności ponad stu uzbrojonych oficerów towarzyszących J. Piłsudskiemu.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W 1930 r. jako marszałek Sejmu wsparł działania opozycji, tzw. „Centrolewu”, </a:t>
            </a:r>
            <a:r>
              <a:rPr lang="pl-PL" sz="2800" dirty="0" smtClean="0">
                <a:latin typeface="Calibri" pitchFamily="34" charset="0"/>
              </a:rPr>
              <a:t>wysyłając m.in. depeszę solidaryzującą się z obradującym w Krakowie Kongresem Obrony Prawa     i Wolności Ludu.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sz="2800" b="1" dirty="0" smtClean="0">
                <a:solidFill>
                  <a:schemeClr val="bg1"/>
                </a:solidFill>
                <a:latin typeface="Calibri" pitchFamily="34" charset="0"/>
              </a:rPr>
              <a:t>W listopadzie 1930 r., po rozwiązaniu parlamentu przez Prezydenta RP (30 sierpnia 1930 r.), ponownie uzyskał     w wyborach mandat poselski.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quarter" idx="1"/>
          </p:nvPr>
        </p:nvSpPr>
        <p:spPr>
          <a:xfrm>
            <a:off x="914400" y="1125538"/>
            <a:ext cx="7772400" cy="539908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Obradujący w maju 1931 r. w Krakowie XXII Kongres PPS po raz kolejny wybrał go na przewodniczącego RN.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Postępująca choroba </a:t>
            </a:r>
            <a:r>
              <a:rPr lang="pl-PL" dirty="0" smtClean="0">
                <a:latin typeface="Calibri" pitchFamily="34" charset="0"/>
              </a:rPr>
              <a:t>zmusiła go jednak do wycofywania się z aktywnego życia politycznego.</a:t>
            </a:r>
            <a:br>
              <a:rPr lang="pl-PL" dirty="0" smtClean="0">
                <a:latin typeface="Calibri" pitchFamily="34" charset="0"/>
              </a:rPr>
            </a:b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Od lutego 1931 r. przez ponad pięć lat aż do śmierci przebywał w sanatorium w Bystrej Śląskiej.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W 1932 r. złożył rezygnację z funkcji prezesa TUR (pozostał prezesem honorowym).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W maju 1934 r. na XXIII Kongresie PPS </a:t>
            </a:r>
            <a:r>
              <a:rPr lang="pl-PL" dirty="0" smtClean="0">
                <a:latin typeface="Calibri" pitchFamily="34" charset="0"/>
              </a:rPr>
              <a:t>w Warszawie otrzymał tytuł 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honorowego przewodniczącego</a:t>
            </a:r>
            <a:r>
              <a:rPr lang="pl-PL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endParaRPr lang="pl-PL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>
          <a:xfrm>
            <a:off x="3779838" y="1052513"/>
            <a:ext cx="4819650" cy="4608512"/>
          </a:xfrm>
        </p:spPr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Zmarł w nocy z 30 na 31 października 1936 r. Pochowany został na Cmentarzu Rakowickim w Krakowie.</a:t>
            </a:r>
          </a:p>
        </p:txBody>
      </p:sp>
      <p:pic>
        <p:nvPicPr>
          <p:cNvPr id="48131" name="Symbol zastępczy zawartości 4" descr="363c205171318e38a7639bda5522cc3c,14,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836613"/>
            <a:ext cx="2665412" cy="5305425"/>
          </a:xfrm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Dziękujemy za uwagę!!!</a:t>
            </a:r>
            <a:br>
              <a:rPr lang="pl-PL" smtClean="0"/>
            </a:br>
            <a:endParaRPr lang="pl-PL" smtClean="0"/>
          </a:p>
        </p:txBody>
      </p:sp>
      <p:sp>
        <p:nvSpPr>
          <p:cNvPr id="49155" name="Symbol zastępczy tekstu 8"/>
          <p:cNvSpPr>
            <a:spLocks noGrp="1"/>
          </p:cNvSpPr>
          <p:nvPr>
            <p:ph type="body" idx="1"/>
          </p:nvPr>
        </p:nvSpPr>
        <p:spPr>
          <a:xfrm>
            <a:off x="611188" y="4076700"/>
            <a:ext cx="7772400" cy="1985963"/>
          </a:xfrm>
        </p:spPr>
        <p:txBody>
          <a:bodyPr/>
          <a:lstStyle/>
          <a:p>
            <a:pPr algn="r" eaLnBrk="1" hangingPunct="1"/>
            <a:r>
              <a:rPr lang="pl-PL" sz="4000" smtClean="0">
                <a:solidFill>
                  <a:srgbClr val="FFFF00"/>
                </a:solidFill>
              </a:rPr>
              <a:t>Prezentację wykonała:</a:t>
            </a:r>
          </a:p>
          <a:p>
            <a:pPr algn="r" eaLnBrk="1" hangingPunct="1"/>
            <a:r>
              <a:rPr lang="pl-PL" sz="4000" smtClean="0">
                <a:solidFill>
                  <a:srgbClr val="FFFF00"/>
                </a:solidFill>
              </a:rPr>
              <a:t>Klasa I THO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>
          <a:xfrm>
            <a:off x="755650" y="549275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b="1" dirty="0" smtClean="0">
                <a:latin typeface="Constantia" pitchFamily="18" charset="0"/>
              </a:rPr>
              <a:t>Urodził się 26 Października 1866 roku w Zbarażu na Podolu</a:t>
            </a:r>
            <a:endParaRPr lang="pl-PL" b="1" dirty="0">
              <a:latin typeface="Constantia" pitchFamily="18" charset="0"/>
            </a:endParaRPr>
          </a:p>
        </p:txBody>
      </p:sp>
      <p:sp>
        <p:nvSpPr>
          <p:cNvPr id="10" name="Symbol zastępczy zawartości 9"/>
          <p:cNvSpPr>
            <a:spLocks noGrp="1"/>
          </p:cNvSpPr>
          <p:nvPr>
            <p:ph sz="quarter" idx="1"/>
          </p:nvPr>
        </p:nvSpPr>
        <p:spPr>
          <a:xfrm>
            <a:off x="755650" y="1916113"/>
            <a:ext cx="7772400" cy="421481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Pochodził z wielodzietnej rodziny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Wychowywany w atmosferze patriotycznej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Szybko zawierał znajomości, ponieważ </a:t>
            </a:r>
            <a:r>
              <a:rPr lang="pl-PL" dirty="0" err="1" smtClean="0">
                <a:latin typeface="Calibri" pitchFamily="34" charset="0"/>
              </a:rPr>
              <a:t>Zbieraż</a:t>
            </a:r>
            <a:r>
              <a:rPr lang="pl-PL" dirty="0" smtClean="0">
                <a:latin typeface="Calibri" pitchFamily="34" charset="0"/>
              </a:rPr>
              <a:t> było to miasteczko międzynarodowe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Dzięki temu,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umiał się posługiwać językami</a:t>
            </a:r>
            <a:r>
              <a:rPr lang="pl-PL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: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ukraińskim, jidysz oraz słabo niemieckim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Zanim poszedł do szkoły umiał czytać i pisać</a:t>
            </a:r>
            <a:endParaRPr lang="pl-PL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Wczesna Edukacja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W 1872 roku rozpoczął edukację w szkole         </a:t>
            </a:r>
            <a:r>
              <a:rPr lang="pl-PL" b="1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OO.Bernardynów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 w Zbarażu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Po śmierci ojca w 1875 roku, Ignacy wraz z rodziną przeniósł się do Stanisławowa, ponieważ jego matka chciała dać swoim dzieciom jak najlepsze wykształcenie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W wieku 12-stu lat zostaje przyjęty do 2 klasy gimnazjum w </a:t>
            </a:r>
            <a:r>
              <a:rPr lang="pl-PL" dirty="0" err="1" smtClean="0">
                <a:latin typeface="Calibri" pitchFamily="34" charset="0"/>
              </a:rPr>
              <a:t>Stanisławiowie</a:t>
            </a:r>
            <a:endParaRPr lang="pl-PL" dirty="0" smtClean="0">
              <a:latin typeface="Calibri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dirty="0" smtClean="0">
                <a:latin typeface="Calibri" pitchFamily="34" charset="0"/>
              </a:rPr>
              <a:t>Od śmierci ojca, jego brat Feliks stał się jego idolem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Clr>
                <a:schemeClr val="accent2">
                  <a:lumMod val="20000"/>
                  <a:lumOff val="80000"/>
                </a:schemeClr>
              </a:buClr>
              <a:buFont typeface="Wingdings 2"/>
              <a:buChar char=""/>
              <a:defRPr/>
            </a:pP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By pomóc matce staje się korepetytorem</a:t>
            </a:r>
            <a:endParaRPr lang="pl-PL" b="1" dirty="0">
              <a:solidFill>
                <a:schemeClr val="bg1">
                  <a:lumMod val="85000"/>
                  <a:lumOff val="1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827088" y="476250"/>
            <a:ext cx="7859712" cy="554355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latin typeface="Calibri" pitchFamily="34" charset="0"/>
              </a:rPr>
              <a:t>Podczas  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Zaduszek  w  1880</a:t>
            </a:r>
            <a:r>
              <a:rPr lang="pl-PL" b="1" dirty="0" smtClean="0">
                <a:latin typeface="Calibri" pitchFamily="34" charset="0"/>
              </a:rPr>
              <a:t>  </a:t>
            </a:r>
            <a:r>
              <a:rPr lang="pl-PL" dirty="0" smtClean="0">
                <a:latin typeface="Calibri" pitchFamily="34" charset="0"/>
              </a:rPr>
              <a:t>roku  przy  grobie  poety Powstania  Listopadowego  Maurycego Gosławskiego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Feliks odczytał swój  wiersz,  a  Ignacy  go  powielił  		i  rozkolportował  wśród obecnych</a:t>
            </a:r>
            <a:r>
              <a:rPr lang="pl-PL" b="1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  <a:r>
              <a:rPr lang="pl-PL" b="1" dirty="0" smtClean="0">
                <a:latin typeface="Calibri" pitchFamily="34" charset="0"/>
              </a:rPr>
              <a:t>  </a:t>
            </a:r>
            <a:r>
              <a:rPr lang="pl-PL" dirty="0" smtClean="0">
                <a:latin typeface="Calibri" pitchFamily="34" charset="0"/>
              </a:rPr>
              <a:t>Starszy brat został aresztowany, a młodszy odpowiadał z  wolnej  stopy.  Obu  uniewinniono  -  zarzuty  były  błahe i śmieszne.</a:t>
            </a:r>
            <a:endParaRPr lang="pl-PL" dirty="0">
              <a:latin typeface="Calibri" pitchFamily="34" charset="0"/>
            </a:endParaRPr>
          </a:p>
        </p:txBody>
      </p:sp>
      <p:pic>
        <p:nvPicPr>
          <p:cNvPr id="12291" name="Obraz 4" descr="znicz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3933825"/>
            <a:ext cx="20288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Wydalenie z Gimnazjum</a:t>
            </a:r>
          </a:p>
        </p:txBody>
      </p:sp>
      <p:sp>
        <p:nvSpPr>
          <p:cNvPr id="13315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914400" y="2276475"/>
            <a:ext cx="7772400" cy="37433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pl-PL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pl-PL" b="1" smtClean="0">
                <a:solidFill>
                  <a:schemeClr val="bg1"/>
                </a:solidFill>
                <a:latin typeface="Calibri" pitchFamily="34" charset="0"/>
              </a:rPr>
              <a:t>W roku 1882, Ignacy,  po wygłoszeniu w szkole odczytu  o  rewolucji 1848 roku został wydalony z gimnazjum </a:t>
            </a:r>
            <a:r>
              <a:rPr lang="pl-PL" smtClean="0">
                <a:latin typeface="Calibri" pitchFamily="34" charset="0"/>
              </a:rPr>
              <a:t>oraz stracił korepetycje, które były znacznym wspomożeniem rodzinnych dochodów. </a:t>
            </a:r>
          </a:p>
          <a:p>
            <a:pPr eaLnBrk="1" hangingPunct="1"/>
            <a:endParaRPr lang="pl-PL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l-PL" b="1" smtClean="0">
                <a:latin typeface="Constantia" pitchFamily="18" charset="0"/>
              </a:rPr>
              <a:t>Drohobycz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781550"/>
          </a:xfrm>
        </p:spPr>
        <p:txBody>
          <a:bodyPr>
            <a:normAutofit fontScale="92500" lnSpcReduction="10000"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latin typeface="Calibri" pitchFamily="34" charset="0"/>
              </a:rPr>
              <a:t>	We  wrześniu 1882 roku rodzina przeniosła się do Lwowa gdzie  Feliks  wstąpił  na Politechnikę , a matka wraz 	z Zosią i Ignacym wyjechali do Drohobycza.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Ze względu na decyzje władz Austriackich nie mógł kontynuować nauki w gimnazjum, </a:t>
            </a:r>
            <a:r>
              <a:rPr lang="pl-PL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 </a:t>
            </a:r>
            <a:r>
              <a:rPr lang="pl-PL" dirty="0" smtClean="0">
                <a:latin typeface="Calibri" pitchFamily="34" charset="0"/>
              </a:rPr>
              <a:t>więc znalazł pracę 		w kancelarii  adwokackiej, która była dobrym punktem obserwacyjnym życia  	w  zagłębiu naftowym i podjął współpracę z dwutygodnikiem demokratycznym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l-PL" dirty="0" smtClean="0">
                <a:latin typeface="Calibri" pitchFamily="34" charset="0"/>
              </a:rPr>
              <a:t>  </a:t>
            </a:r>
            <a:r>
              <a:rPr lang="pl-PL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alibri" pitchFamily="34" charset="0"/>
              </a:rPr>
              <a:t>"Gazetą  Naddniestrzańską". 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pl-PL" dirty="0"/>
          </a:p>
        </p:txBody>
      </p:sp>
      <p:pic>
        <p:nvPicPr>
          <p:cNvPr id="14340" name="Obraz 3" descr="bohrobycz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276475"/>
            <a:ext cx="2857500" cy="190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ł">
  <a:themeElements>
    <a:clrScheme name="Kapitał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pitał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pita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387</TotalTime>
  <Words>1065</Words>
  <Application>Microsoft Office PowerPoint</Application>
  <PresentationFormat>Pokaz na ekranie (4:3)</PresentationFormat>
  <Paragraphs>131</Paragraphs>
  <Slides>43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43</vt:i4>
      </vt:variant>
    </vt:vector>
  </HeadingPairs>
  <TitlesOfParts>
    <vt:vector size="52" baseType="lpstr">
      <vt:lpstr>Arial</vt:lpstr>
      <vt:lpstr>Franklin Gothic Book</vt:lpstr>
      <vt:lpstr>Perpetua</vt:lpstr>
      <vt:lpstr>Wingdings 2</vt:lpstr>
      <vt:lpstr>Calibri</vt:lpstr>
      <vt:lpstr>Constantia</vt:lpstr>
      <vt:lpstr>Georgia</vt:lpstr>
      <vt:lpstr>Times New Roman</vt:lpstr>
      <vt:lpstr>Kapitał</vt:lpstr>
      <vt:lpstr>Ignacy Daszyński</vt:lpstr>
      <vt:lpstr>Slajd 2</vt:lpstr>
      <vt:lpstr>Życiorys</vt:lpstr>
      <vt:lpstr>Rodzice</vt:lpstr>
      <vt:lpstr>Urodził się 26 Października 1866 roku w Zbarażu na Podolu</vt:lpstr>
      <vt:lpstr>Wczesna Edukacja</vt:lpstr>
      <vt:lpstr>Slajd 7</vt:lpstr>
      <vt:lpstr>Wydalenie z Gimnazjum</vt:lpstr>
      <vt:lpstr>Drohobycz</vt:lpstr>
      <vt:lpstr>„Gazeta Naddniestrzańska”</vt:lpstr>
      <vt:lpstr>Iwan  Franko</vt:lpstr>
      <vt:lpstr>Lwów</vt:lpstr>
      <vt:lpstr>Matura</vt:lpstr>
      <vt:lpstr>Aresztowanie</vt:lpstr>
      <vt:lpstr>Relegowanie ze studiów</vt:lpstr>
      <vt:lpstr>Podróże</vt:lpstr>
      <vt:lpstr>Powrót do Lwowa</vt:lpstr>
      <vt:lpstr>Partia Robotnicza</vt:lpstr>
      <vt:lpstr>I Zjazd Partii Robotniczej</vt:lpstr>
      <vt:lpstr>Kolejne Aresztowanie</vt:lpstr>
      <vt:lpstr>„Siła” i „Robotnik”</vt:lpstr>
      <vt:lpstr>Slajd 22</vt:lpstr>
      <vt:lpstr>Kariera w Wiedeńskim Parlamencie</vt:lpstr>
      <vt:lpstr>V Zjazd SDPG</vt:lpstr>
      <vt:lpstr>Slajd 25</vt:lpstr>
      <vt:lpstr>Po raz kolejny w Radzie Państwa</vt:lpstr>
      <vt:lpstr>Slajd 27</vt:lpstr>
      <vt:lpstr>Spotkanie Działaczy niepodległościowych</vt:lpstr>
      <vt:lpstr>Wybuch I Wojny Światowej</vt:lpstr>
      <vt:lpstr>Naczelny Komitet Narodowy</vt:lpstr>
      <vt:lpstr>Slajd 31</vt:lpstr>
      <vt:lpstr>Slajd 32</vt:lpstr>
      <vt:lpstr>Slajd 33</vt:lpstr>
      <vt:lpstr>Uwolnienie Marszałka Piłsudzkiego</vt:lpstr>
      <vt:lpstr>Slajd 35</vt:lpstr>
      <vt:lpstr>Slajd 36</vt:lpstr>
      <vt:lpstr>Slajd 37</vt:lpstr>
      <vt:lpstr>Slajd 38</vt:lpstr>
      <vt:lpstr>W czasie zamachu majowego opowiedział się po stronie Józefa Piłsudskiego. Rozczarowany jednak polityką władz sanacyjnych stawał się wobec nich coraz bardziej krytyczny. </vt:lpstr>
      <vt:lpstr>Slajd 40</vt:lpstr>
      <vt:lpstr>Slajd 41</vt:lpstr>
      <vt:lpstr>Zmarł w nocy z 30 na 31 października 1936 r. Pochowany został na Cmentarzu Rakowickim w Krakowie.</vt:lpstr>
      <vt:lpstr>Dziękujemy za uwagę!!!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zając</dc:creator>
  <cp:lastModifiedBy>Admin</cp:lastModifiedBy>
  <cp:revision>45</cp:revision>
  <dcterms:created xsi:type="dcterms:W3CDTF">2011-10-24T11:03:43Z</dcterms:created>
  <dcterms:modified xsi:type="dcterms:W3CDTF">2011-10-24T20:37:38Z</dcterms:modified>
</cp:coreProperties>
</file>