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8"/>
  </p:notesMasterIdLst>
  <p:handoutMasterIdLst>
    <p:handoutMasterId r:id="rId19"/>
  </p:handoutMasterIdLst>
  <p:sldIdLst>
    <p:sldId id="266" r:id="rId2"/>
    <p:sldId id="264" r:id="rId3"/>
    <p:sldId id="272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00FF"/>
    <a:srgbClr val="009999"/>
    <a:srgbClr val="FF3300"/>
    <a:srgbClr val="FF6633"/>
    <a:srgbClr val="F8F8F8"/>
    <a:srgbClr val="FFFF99"/>
    <a:srgbClr val="FF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8" autoAdjust="0"/>
    <p:restoredTop sz="94682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F78F62-9E90-4C8B-80C9-5DA19CD913DE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pl-P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endParaRPr lang="pl-PL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pl-PL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30FC47CA-CA86-487C-9A65-47693BCD8EE2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67C81E-6A23-4003-BEC4-D512B9596DBF}" type="slidenum">
              <a:rPr lang="pl-PL"/>
              <a:pPr/>
              <a:t>1</a:t>
            </a:fld>
            <a:endParaRPr lang="pl-P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2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4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6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8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10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12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14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5E0D27-2E48-4B9E-99BC-3D089AD10BED}" type="slidenum">
              <a:rPr lang="pl-PL"/>
              <a:pPr/>
              <a:t>16</a:t>
            </a:fld>
            <a:endParaRPr lang="pl-P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grpSp>
        <p:nvGrpSpPr>
          <p:cNvPr id="37892" name="Group 1028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7893" name="Rectangle 1029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7894" name="Rectangle 1030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pl-PL"/>
            </a:p>
          </p:txBody>
        </p:sp>
      </p:grpSp>
      <p:grpSp>
        <p:nvGrpSpPr>
          <p:cNvPr id="37895" name="Group 1031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37896" name="Rectangle 1032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7897" name="Rectangle 1033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37898" name="Group 1034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37899" name="Rectangle 1035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7900" name="Rectangle 1036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37901" name="Group 1037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37902" name="Rectangle 1038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7903" name="Rectangle 1039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sp>
        <p:nvSpPr>
          <p:cNvPr id="37904" name="Rectangle 104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7905" name="Rectangle 104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7906" name="Rectangle 104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DC9287-07F4-45C8-A5C6-60FDD1CF61C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build="p" autoUpdateAnimBg="0" advAuto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378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73D3B-C58D-428A-BDF1-0ED9998FAE0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9683B-C017-4F7F-A577-D7D0EFADDF0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ytuł, clipart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clipart 2"/>
          <p:cNvSpPr>
            <a:spLocks noGrp="1"/>
          </p:cNvSpPr>
          <p:nvPr>
            <p:ph type="clipArt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0150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BA53864-B87E-43A9-B309-E5A85F83918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7FB61-EE7A-4B42-9EED-27936BE52E5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2CFBC-A182-499C-ABD8-47FD013A093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BE789-7A6C-4D59-93BE-88B2A0705EF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FAE42-1D83-4499-9C9C-A22F384C068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CD984-4478-4935-9A9D-4193D299FEC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8F83C-7CB8-46EC-84F5-77D4521FA22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8186-74A3-4843-9370-C1048842E47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5E01A-8078-4431-90BE-FD41D7F3D94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6868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368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368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fld id="{2DA274C6-5034-49CB-99C0-90E48B34E085}" type="slidenum">
              <a:rPr lang="pl-PL"/>
              <a:pPr/>
              <a:t>‹#›</a:t>
            </a:fld>
            <a:endParaRPr lang="pl-PL"/>
          </a:p>
        </p:txBody>
      </p:sp>
      <p:grpSp>
        <p:nvGrpSpPr>
          <p:cNvPr id="36871" name="Group 1031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6872" name="Rectangle 1032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6873" name="Rectangle 1033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pl-PL"/>
            </a:p>
          </p:txBody>
        </p:sp>
      </p:grpSp>
      <p:grpSp>
        <p:nvGrpSpPr>
          <p:cNvPr id="36874" name="Group 1034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36875" name="Rectangle 1035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6876" name="Rectangle 1036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36877" name="Group 1037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36878" name="Rectangle 1038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6879" name="Rectangle 1039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36880" name="Group 1040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36881" name="Rectangle 1041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6882" name="Rectangle 1042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  <p:grpSp>
        <p:nvGrpSpPr>
          <p:cNvPr id="36883" name="Group 1043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36884" name="Rectangle 104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6885" name="Rectangle 1045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l-PL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l.wikipedia.org/wiki/Lubczyk#cite_note-7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pl.wikipedia.org/wiki/Plik:ChristianBauer_flowering_oregano.jpg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pl.wikipedia.org/wiki/Plik:AllspiceSeeds.jp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214414" y="1000108"/>
            <a:ext cx="692948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Dodaj swemu życiu smaku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4000" b="1" kern="0" dirty="0" smtClean="0">
              <a:solidFill>
                <a:srgbClr val="FF3300"/>
              </a:solidFill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600" b="1" kern="0" noProof="0" dirty="0" smtClean="0">
                <a:solidFill>
                  <a:srgbClr val="FF3300"/>
                </a:solidFill>
                <a:latin typeface="Comic Sans MS" pitchFamily="66" charset="0"/>
                <a:ea typeface="+mj-ea"/>
                <a:cs typeface="+mj-cs"/>
              </a:rPr>
              <a:t>QUIZ</a:t>
            </a:r>
            <a:endParaRPr kumimoji="0" lang="pl-PL" sz="66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Produkt ten nazywany jest najdroższą przyprawą na świecie.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3500438"/>
            <a:ext cx="34290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r>
              <a:rPr lang="pl-PL" dirty="0" err="1" smtClean="0"/>
              <a:t>Chili</a:t>
            </a: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Cynamon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Szafran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7058052" cy="392911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w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ysuszone znamiona szafranu uprawnego używane są jako przyprawa. Na zebranie 1 kg znamion potrzeba 150 tys. kwiatów szafranu uprawnego.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szafran barwi potrawy na żółto.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zbyt duża ilość szafranu sprawia, że potrawa staje się gorzka.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szafran najczęściej stosuje się do przyprawiania ryżu, owoców morza, zup, ciast</a:t>
            </a:r>
            <a:endParaRPr lang="pl-PL" sz="24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http://upload.wikimedia.org/wikipedia/commons/7/7d/Saffron_Crocus_sativus_two_flow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785794"/>
            <a:ext cx="2168599" cy="1435102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>
            <a:off x="714348" y="785794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Odp. C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Jest jednym z głównych składników włoskiego sosu </a:t>
            </a:r>
            <a:r>
              <a:rPr lang="pl-PL" dirty="0" err="1" smtClean="0">
                <a:solidFill>
                  <a:srgbClr val="FFFF00"/>
                </a:solidFill>
                <a:latin typeface="Comic Sans MS" pitchFamily="66" charset="0"/>
              </a:rPr>
              <a:t>pesto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.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4286256"/>
            <a:ext cx="3429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Bazylia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Papryka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Liście laurowe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7058052" cy="392911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bazylia może wystąpić w odmianach mających aromat cytrynowy, cynamonowy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w Polsce uprawiana jest od XVI w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przyprawa ta ma działanie moczopędne i pobudzające apetyt, pomaga w zaparciach i wzdęciach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do potraw dodaje się ją na krótko przed podaniem, ze względu na moc stosowana jest w niewielkich ilościach</a:t>
            </a:r>
            <a:endParaRPr lang="pl-PL" sz="24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714348" y="785794"/>
            <a:ext cx="1074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Odp. A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Według dawnych wierzeń upięty we włosach lub przyczepiony do sukni ślubnej miał przynosić młodej parze szczęście.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4286256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Majeranek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Lubczyk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Tymianek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03379" y="1523717"/>
            <a:ext cx="6366006" cy="388202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lubczyk aktualnie wchodzi w skład wielu mieszanek ziołowych, przyprawy "Maggi", różnorodnych kostek bulionowych i zup błyskawicznych.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w Anglii rozdrobnione nasiona dodawano do wypieku chleba, w niektórych krajach bywa używany do parzenia słodkiej herbaty z miodem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olejek lubczykowy stosowany jest w niektórych kompozycjach perfum. Korzeń może być używany jako dodatek do kąpieli</a:t>
            </a:r>
            <a:r>
              <a:rPr lang="pl-PL" sz="2400" baseline="30000" dirty="0" smtClean="0">
                <a:solidFill>
                  <a:srgbClr val="FFFF00"/>
                </a:solidFill>
                <a:latin typeface="Comic Sans MS" pitchFamily="66" charset="0"/>
                <a:hlinkClick r:id="rId2"/>
              </a:rPr>
              <a:t>[</a:t>
            </a:r>
            <a:endParaRPr lang="pl-PL" sz="24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6" name="Picture 4" descr="http://upload.wikimedia.org/wikipedia/commons/thumb/e/ed/Levisticum_officinale-planto.jpg/640px-Levisticum_officinale-plan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928802"/>
            <a:ext cx="1759162" cy="2643206"/>
          </a:xfrm>
          <a:prstGeom prst="rect">
            <a:avLst/>
          </a:prstGeom>
          <a:noFill/>
        </p:spPr>
      </p:pic>
      <p:sp>
        <p:nvSpPr>
          <p:cNvPr id="7" name="Prostokąt 6"/>
          <p:cNvSpPr/>
          <p:nvPr/>
        </p:nvSpPr>
        <p:spPr>
          <a:xfrm>
            <a:off x="714348" y="785794"/>
            <a:ext cx="10743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Odp. </a:t>
            </a:r>
            <a:r>
              <a:rPr lang="pl-PL" smtClean="0"/>
              <a:t>B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Źródła: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W. </a:t>
            </a:r>
            <a:r>
              <a:rPr lang="pl-PL" dirty="0" err="1" smtClean="0">
                <a:solidFill>
                  <a:srgbClr val="FFFF00"/>
                </a:solidFill>
                <a:latin typeface="Comic Sans MS" pitchFamily="66" charset="0"/>
              </a:rPr>
              <a:t>Kawollek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: Wielka księga ogrodnika i działkowca, Poznań 2013.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A. </a:t>
            </a:r>
            <a:r>
              <a:rPr lang="pl-PL" dirty="0" err="1" smtClean="0">
                <a:solidFill>
                  <a:srgbClr val="FFFF00"/>
                </a:solidFill>
                <a:latin typeface="Comic Sans MS" pitchFamily="66" charset="0"/>
              </a:rPr>
              <a:t>Sarwa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: Egzotyczne rośliny użytkowe w domu i ogrodzie, Warszawa 1989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dirty="0" err="1" smtClean="0">
                <a:solidFill>
                  <a:srgbClr val="FFFF00"/>
                </a:solidFill>
                <a:latin typeface="Comic Sans MS" pitchFamily="66" charset="0"/>
              </a:rPr>
              <a:t>www.pl.wikipedia.org</a:t>
            </a:r>
            <a:endParaRPr lang="pl-PL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„Już w starożytności przybywały do Europy transporty cenionych wówczas na wagę złota jego ziaren. Stały się one jedną z ważniejszych przyczyn wielkich wypraw odkrywczych u schyłku XV i w XVI wieku, podejmowanych przez Hiszpanów i Portugalczyków.”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142976" y="3714752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Kminek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Pieprz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Gorczyca 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 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2976" y="1285860"/>
            <a:ext cx="7058052" cy="485778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Pieprz czarny powstaje w wyniku ususzenia całych jagód, a pieprz biały otrzymywany jest z oczyszczonych z owocni nasion. Pierwszy gatunek jest ostrzejszy, gdyż zawiera więcej piekącego alkaloidu – piperyny, drugi jest łagodniejszy i droższy. Spowodowane jest to kosztami produkcji. Z tej samej ilości surowca otrzymuje się połowę mniej pieprzu białego niż czarnego.</a:t>
            </a:r>
          </a:p>
          <a:p>
            <a:pPr algn="l"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Pieprz dodaje się do potrawy pod koniec jej przyrządzania – wcześniejsze użycie powoduje gorzki smak posiłku.</a:t>
            </a:r>
          </a:p>
          <a:p>
            <a:pPr algn="l"/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42910" y="78579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Odp. B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Pierwsi odkryli go i zaczęli wykorzystywać Chińczycy. Najstarsze wzmianki na temat właściwości leczniczych tego drzewa pochodzą sprzed 4800 lat. Wartość użytkową przedstawia kora pozyskiwana z młodych pędów.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4286256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Cynamon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Wanilia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Imbir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 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2976" y="1285860"/>
            <a:ext cx="7058052" cy="485778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Cynamon używany jest do przyprawiania potraw słodkich z ryżu, pieczonych jabłek, wina grzanego i ponczu. Niewielkie ilości cynamonu służą do aromatyzowania gulaszu, baraniny, gotowanych ryb, szynki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Cynamon znany jest od czasów starożytnych, i był używany w Starożytnym Egipcie w procesie mumifikacji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Olejek cynamonowy zawarty w korze młodych gałązek i liściach nie tylko nadaje przyjemny zapach potrawom, ale ma także właściwości dezynfekujące, bakteriostatyczne,  likwidujące nieprzyjemne zapachy.</a:t>
            </a:r>
          </a:p>
          <a:p>
            <a:pPr algn="l">
              <a:buFont typeface="Arial" pitchFamily="34" charset="0"/>
              <a:buChar char="•"/>
            </a:pPr>
            <a:endParaRPr lang="pl-PL" sz="2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/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42910" y="78579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Odp. A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Polska nazwa tej przyprawy to: „lebiodka pospolita”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3786190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pl-PL" dirty="0" err="1" smtClean="0"/>
              <a:t>Oregano</a:t>
            </a: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Bazylia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Kapary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00166" y="1643050"/>
            <a:ext cx="7058052" cy="378621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sz="2400" dirty="0" err="1" smtClean="0">
                <a:solidFill>
                  <a:srgbClr val="FFFF00"/>
                </a:solidFill>
                <a:latin typeface="Comic Sans MS" pitchFamily="66" charset="0"/>
              </a:rPr>
              <a:t>oregano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dodaje się do sosów, pizzy, przyprawiania mięsa, sałatek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ma działanie : wykrztuśne, dezynfekujące, przeciwbiegunkowe, moczopędne, przeciwskurczowe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właściwości lecznicze tej rośliny  znali już Hipokrates i Arystoteles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w średniowieczu ziele lebiodki miało </a:t>
            </a:r>
            <a:r>
              <a:rPr lang="pl-PL" sz="2400" smtClean="0">
                <a:solidFill>
                  <a:srgbClr val="FFFF00"/>
                </a:solidFill>
                <a:latin typeface="Comic Sans MS" pitchFamily="66" charset="0"/>
              </a:rPr>
              <a:t>zabezpieczać </a:t>
            </a:r>
            <a:r>
              <a:rPr lang="pl-PL" sz="2400" smtClean="0">
                <a:solidFill>
                  <a:srgbClr val="FFFF00"/>
                </a:solidFill>
                <a:latin typeface="Comic Sans MS" pitchFamily="66" charset="0"/>
              </a:rPr>
              <a:t>przed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czarami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</a:t>
            </a:r>
            <a:endParaRPr lang="pl-PL" sz="2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lvl="2">
              <a:buNone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  <a:p>
            <a:pPr algn="l"/>
            <a:endParaRPr lang="pl-PL" dirty="0"/>
          </a:p>
        </p:txBody>
      </p:sp>
      <p:pic>
        <p:nvPicPr>
          <p:cNvPr id="7170" name="Picture 2" descr="http://upload.wikimedia.org/wikipedia/commons/thumb/a/a3/ChristianBauer_flowering_oregano.jpg/250px-ChristianBauer_flowering_oregano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428868"/>
            <a:ext cx="1571636" cy="2093419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642910" y="78579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Odp. A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endParaRPr lang="pl-PL" b="1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2987675" y="6921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l-PL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187450" y="381000"/>
            <a:ext cx="61928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Co to za przyprawa?</a:t>
            </a:r>
            <a:endParaRPr kumimoji="0" lang="pl-PL" sz="40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642910" y="1357298"/>
            <a:ext cx="75724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Anglicy nazywają tą przyprawę "</a:t>
            </a:r>
            <a:r>
              <a:rPr lang="pl-PL" dirty="0" err="1" smtClean="0">
                <a:solidFill>
                  <a:srgbClr val="FFFF00"/>
                </a:solidFill>
                <a:latin typeface="Comic Sans MS" pitchFamily="66" charset="0"/>
              </a:rPr>
              <a:t>allspice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" , co oznacza przyprawę-wszystko, gdyż uważano, że jej zapach  przypomina mieszaninę wielu przypraw (cynamonu, gałki muszkatołowej, goździków). </a:t>
            </a:r>
            <a:endParaRPr lang="pl-PL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071538" y="4286256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Wanilia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Kurkuma</a:t>
            </a:r>
          </a:p>
          <a:p>
            <a:pPr marL="457200" indent="-457200">
              <a:buFont typeface="+mj-lt"/>
              <a:buAutoNum type="alphaUcPeriod"/>
            </a:pPr>
            <a:r>
              <a:rPr lang="pl-PL" dirty="0" smtClean="0"/>
              <a:t>Ziele angielskie</a:t>
            </a:r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 smtClean="0"/>
          </a:p>
          <a:p>
            <a:pPr marL="457200" indent="-457200">
              <a:buFont typeface="+mj-lt"/>
              <a:buAutoNum type="alphaUcPeriod"/>
            </a:pP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43000"/>
          </a:xfrm>
        </p:spPr>
        <p:txBody>
          <a:bodyPr/>
          <a:lstStyle/>
          <a:p>
            <a:pPr lvl="0"/>
            <a:r>
              <a:rPr lang="pl-PL" b="1" dirty="0" smtClean="0">
                <a:solidFill>
                  <a:srgbClr val="FF3300"/>
                </a:solidFill>
                <a:latin typeface="Comic Sans MS" pitchFamily="66" charset="0"/>
              </a:rPr>
              <a:t>Czy wiesz, że…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7058052" cy="392911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p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rzyprawa ta, wbrew swojej nazwie nie pochodzi z Anglii, a z Ameryki Środkowej i z Meksyku. Była w Anglii bardzo popularna, dlatego Polacy nazwali ją zielem angielskim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całych ziaren ziela angielskiego używa się do przyprawiania różnych gatunków mięs, drobiu, ryb, zup, sosów, marynat kiszonek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pl-PL" sz="2400" dirty="0" smtClean="0">
                <a:solidFill>
                  <a:srgbClr val="FFFF00"/>
                </a:solidFill>
                <a:latin typeface="Comic Sans MS" pitchFamily="66" charset="0"/>
              </a:rPr>
              <a:t>ziele angielskie dodajemy do potraw na początku ich przyrządzania</a:t>
            </a:r>
          </a:p>
          <a:p>
            <a:pPr algn="l"/>
            <a:endParaRPr lang="pl-PL" dirty="0"/>
          </a:p>
        </p:txBody>
      </p:sp>
      <p:pic>
        <p:nvPicPr>
          <p:cNvPr id="4098" name="Picture 2" descr="http://upload.wikimedia.org/wikipedia/commons/thumb/4/4d/AllspiceSeeds.jpg/220px-AllspiceSeed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785794"/>
            <a:ext cx="2095500" cy="1447801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642910" y="78579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Odp. C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Propagowanie produktu lub usługi">
  <a:themeElements>
    <a:clrScheme name="Propagowanie produktu lub usługi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Propagowanie produktu lub usługi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pagowanie produktu lub usługi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agowanie produktu lub usługi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agowanie produktu lub usług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agowanie produktu lub usługi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Office\Templates\1045\Propagowanie produktu lub usługi.pot</Template>
  <TotalTime>6099</TotalTime>
  <Words>717</Words>
  <Application>Microsoft Office PowerPoint</Application>
  <PresentationFormat>Pokaz na ekranie (4:3)</PresentationFormat>
  <Paragraphs>96</Paragraphs>
  <Slides>16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Propagowanie produktu lub usługi</vt:lpstr>
      <vt:lpstr>Slajd 1</vt:lpstr>
      <vt:lpstr>Slajd 2</vt:lpstr>
      <vt:lpstr>Czy wiesz, że …</vt:lpstr>
      <vt:lpstr>Slajd 4</vt:lpstr>
      <vt:lpstr>Czy wiesz, że …</vt:lpstr>
      <vt:lpstr>Slajd 6</vt:lpstr>
      <vt:lpstr>Czy wiesz, że…</vt:lpstr>
      <vt:lpstr>Slajd 8</vt:lpstr>
      <vt:lpstr>Czy wiesz, że…</vt:lpstr>
      <vt:lpstr>Slajd 10</vt:lpstr>
      <vt:lpstr>Czy wiesz, że…</vt:lpstr>
      <vt:lpstr>Slajd 12</vt:lpstr>
      <vt:lpstr>Czy wiesz, że…</vt:lpstr>
      <vt:lpstr>Slajd 14</vt:lpstr>
      <vt:lpstr>Czy wiesz, że…</vt:lpstr>
      <vt:lpstr>Slajd 16</vt:lpstr>
    </vt:vector>
  </TitlesOfParts>
  <Company>ppp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Sprzedaż pomysłu lub produktu</dc:title>
  <dc:creator>Jerzy Cisek</dc:creator>
  <cp:lastModifiedBy>Renata</cp:lastModifiedBy>
  <cp:revision>60</cp:revision>
  <cp:lastPrinted>1601-01-01T00:00:00Z</cp:lastPrinted>
  <dcterms:created xsi:type="dcterms:W3CDTF">2004-05-14T18:20:03Z</dcterms:created>
  <dcterms:modified xsi:type="dcterms:W3CDTF">2014-05-07T07:32:46Z</dcterms:modified>
</cp:coreProperties>
</file>