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595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427C-4E5A-49C4-B742-334451C8154B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4554-A061-4106-9B82-4D00B351BA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427C-4E5A-49C4-B742-334451C8154B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4554-A061-4106-9B82-4D00B351BA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427C-4E5A-49C4-B742-334451C8154B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4554-A061-4106-9B82-4D00B351BA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427C-4E5A-49C4-B742-334451C8154B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4554-A061-4106-9B82-4D00B351BA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427C-4E5A-49C4-B742-334451C8154B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4554-A061-4106-9B82-4D00B351BA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427C-4E5A-49C4-B742-334451C8154B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4554-A061-4106-9B82-4D00B351BA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427C-4E5A-49C4-B742-334451C8154B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4554-A061-4106-9B82-4D00B351BA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427C-4E5A-49C4-B742-334451C8154B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4554-A061-4106-9B82-4D00B351BA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427C-4E5A-49C4-B742-334451C8154B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4554-A061-4106-9B82-4D00B351BA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427C-4E5A-49C4-B742-334451C8154B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4554-A061-4106-9B82-4D00B351BA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427C-4E5A-49C4-B742-334451C8154B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4554-A061-4106-9B82-4D00B351BA83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6427C-4E5A-49C4-B742-334451C8154B}" type="datetimeFigureOut">
              <a:rPr lang="pl-PL" smtClean="0"/>
              <a:pPr/>
              <a:t>2011-10-24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14554-A061-4106-9B82-4D00B351BA8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Zespół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zse-front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908720"/>
            <a:ext cx="2025774" cy="1993788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127000"/>
          </a:effectLst>
        </p:spPr>
      </p:pic>
      <p:sp>
        <p:nvSpPr>
          <p:cNvPr id="13" name="pole tekstowe 12"/>
          <p:cNvSpPr txBox="1"/>
          <p:nvPr/>
        </p:nvSpPr>
        <p:spPr>
          <a:xfrm>
            <a:off x="467544" y="3068960"/>
            <a:ext cx="7920880" cy="26468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Zespół Szkół Ekonomicznych nr 2 </a:t>
            </a:r>
          </a:p>
          <a:p>
            <a:pPr algn="ctr">
              <a:spcAft>
                <a:spcPts val="600"/>
              </a:spcAft>
            </a:pPr>
            <a:r>
              <a:rPr lang="pl-PL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 Krakowie</a:t>
            </a:r>
          </a:p>
          <a:p>
            <a:pPr algn="ctr"/>
            <a:endParaRPr lang="pl-PL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endParaRPr lang="pl-PL" sz="2000" b="1" dirty="0" smtClean="0"/>
          </a:p>
          <a:p>
            <a:pPr algn="ctr"/>
            <a:r>
              <a:rPr lang="pl-PL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HISTORIA SZKOŁY</a:t>
            </a:r>
          </a:p>
          <a:p>
            <a:pPr algn="ctr"/>
            <a:r>
              <a:rPr lang="pl-PL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1950 - 2011</a:t>
            </a:r>
            <a:endParaRPr lang="pl-PL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8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80000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2006 - 2011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83968" y="764704"/>
            <a:ext cx="4608511" cy="609329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l-PL" b="1" dirty="0" smtClean="0"/>
              <a:t>2006/07: </a:t>
            </a:r>
            <a:r>
              <a:rPr lang="pl-PL" dirty="0" smtClean="0"/>
              <a:t>w skład ZSE nr 2 wchodzą: V Liceum Profilowane, Technikum Ekonomiczno – Handlowe nr 5 (technik ekonomista i technik handlowiec), Technikum Uzupełniające dla Dorosłych nr 4, Zasadnicza Szkoła Zawodowa nr 4. Mgr Marek Sotwin tworzy stronę szkoły. 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2007/08: </a:t>
            </a:r>
            <a:r>
              <a:rPr lang="pl-PL" dirty="0" smtClean="0"/>
              <a:t>w szkole jest 471 uczniów pod opieką 77 nauczycieli. Zlikwidowana zostaje Zasadnicza Szkoła Zawodowa. Szkoła odnosi niebywały sukces w internetowej grze giełdowej SIGG, zajmując wszystkie miejsca na podium na terenie małopolski. Najlepszy zespół otrzymuje srebrny medal, jako najlepszy w całej Polsce.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2008/09: </a:t>
            </a:r>
            <a:r>
              <a:rPr lang="pl-PL" dirty="0" smtClean="0"/>
              <a:t>poszerza się oferta edukacyjna o edukację w zawodzie technik logistyk i technik obsługi turystycznej. Dyrektorem szkoły zostaje mgr Danuta Walerjan. Następuje zakup tablicy interaktywnej, rzutnika oraz laptopów. Powstaje szkolna siłownia. 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2009/10: </a:t>
            </a:r>
            <a:r>
              <a:rPr lang="pl-PL" dirty="0" smtClean="0"/>
              <a:t>naukę w szkole rozpoczyna 175 pierwszoklasistów. W szkole jest realizowany projekt METROedukacja. Jesienią 2009 roku szkoła nawiązuje współpracę z </a:t>
            </a:r>
            <a:r>
              <a:rPr lang="pl-PL" dirty="0" err="1" smtClean="0"/>
              <a:t>Alior</a:t>
            </a:r>
            <a:r>
              <a:rPr lang="pl-PL" dirty="0" smtClean="0"/>
              <a:t> Bank S.A.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2010/11:  </a:t>
            </a:r>
            <a:r>
              <a:rPr lang="pl-PL" dirty="0" smtClean="0"/>
              <a:t>szkoła obchodzi jubileusz 60-lecia swojego istnienia. W 26 oddziałach naukę pobiera 685 uczniów. W szkole pracuje 66 nauczycieli, z czego 60 (92%) to nauczyciele dyplomowani. Partnerami zagranicznymi szkoły są nadal placówki z Ukrainy, z Niemiec i Słowacji.</a:t>
            </a:r>
            <a:r>
              <a:rPr lang="pl-PL" b="1" dirty="0" smtClean="0"/>
              <a:t>    </a:t>
            </a:r>
            <a:endParaRPr lang="pl-PL" b="1" dirty="0"/>
          </a:p>
        </p:txBody>
      </p:sp>
      <p:pic>
        <p:nvPicPr>
          <p:cNvPr id="1026" name="Picture 2" descr="C:\SKANY\201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888432" cy="2592288"/>
          </a:xfrm>
          <a:prstGeom prst="rect">
            <a:avLst/>
          </a:prstGeom>
          <a:noFill/>
        </p:spPr>
      </p:pic>
      <p:pic>
        <p:nvPicPr>
          <p:cNvPr id="1027" name="Picture 3" descr="C:\SKANY\2010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3888431" cy="259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2011/2012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0"/>
            <a:ext cx="8856984" cy="659735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pl-PL" dirty="0" smtClean="0"/>
              <a:t>Rok 2011/12 to kolejny, już 61. rok pracy naszej szkoły. </a:t>
            </a:r>
          </a:p>
          <a:p>
            <a:pPr>
              <a:buBlip>
                <a:blip r:embed="rId2"/>
              </a:buBlip>
            </a:pPr>
            <a:r>
              <a:rPr lang="pl-PL" dirty="0" smtClean="0"/>
              <a:t>Obecnie nasza placówka dzieli się na: Technikum Ekonomiczno – Handlowe nr 5, V Liceum Profilowane, Zasadniczą Szkołę Zawodową nr 4 i Szkołę Policealną dla Dorosłych nr 3.</a:t>
            </a:r>
          </a:p>
          <a:p>
            <a:pPr>
              <a:buBlip>
                <a:blip r:embed="rId2"/>
              </a:buBlip>
            </a:pPr>
            <a:r>
              <a:rPr lang="pl-PL" dirty="0" smtClean="0"/>
              <a:t>Oferta edukacyjna na rok 2011/12 obejmuje przygotowanie do pracy w następujących zawodach: </a:t>
            </a:r>
          </a:p>
          <a:p>
            <a:pPr lvl="1">
              <a:spcAft>
                <a:spcPts val="100"/>
              </a:spcAft>
              <a:buFont typeface="Wingdings" pitchFamily="2" charset="2"/>
              <a:buChar char="v"/>
            </a:pPr>
            <a:r>
              <a:rPr lang="pl-PL" dirty="0" smtClean="0"/>
              <a:t>technik ekonomista, </a:t>
            </a:r>
          </a:p>
          <a:p>
            <a:pPr lvl="1">
              <a:spcAft>
                <a:spcPts val="100"/>
              </a:spcAft>
              <a:buFont typeface="Wingdings" pitchFamily="2" charset="2"/>
              <a:buChar char="v"/>
            </a:pPr>
            <a:r>
              <a:rPr lang="pl-PL" dirty="0" smtClean="0"/>
              <a:t>technik handlowiec, </a:t>
            </a:r>
          </a:p>
          <a:p>
            <a:pPr lvl="1">
              <a:spcAft>
                <a:spcPts val="100"/>
              </a:spcAft>
              <a:buFont typeface="Wingdings" pitchFamily="2" charset="2"/>
              <a:buChar char="v"/>
            </a:pPr>
            <a:r>
              <a:rPr lang="pl-PL" dirty="0" smtClean="0"/>
              <a:t>technik logistyk, </a:t>
            </a:r>
          </a:p>
          <a:p>
            <a:pPr marL="800100" lvl="1" indent="-342900">
              <a:spcAft>
                <a:spcPts val="100"/>
              </a:spcAft>
              <a:buFont typeface="Wingdings" pitchFamily="2" charset="2"/>
              <a:buChar char="v"/>
            </a:pPr>
            <a:r>
              <a:rPr lang="pl-PL" dirty="0" smtClean="0"/>
              <a:t>technik obsługi turystycznej,  </a:t>
            </a:r>
          </a:p>
          <a:p>
            <a:pPr lvl="1">
              <a:spcAft>
                <a:spcPts val="100"/>
              </a:spcAft>
              <a:buFont typeface="Wingdings" pitchFamily="2" charset="2"/>
              <a:buChar char="v"/>
            </a:pPr>
            <a:r>
              <a:rPr lang="pl-PL" dirty="0" smtClean="0"/>
              <a:t>technik hotelarstwa. </a:t>
            </a:r>
          </a:p>
          <a:p>
            <a:pPr>
              <a:spcAft>
                <a:spcPts val="0"/>
              </a:spcAft>
              <a:buBlip>
                <a:blip r:embed="rId2"/>
              </a:buBlip>
            </a:pPr>
            <a:r>
              <a:rPr lang="pl-PL" sz="1700" dirty="0" smtClean="0"/>
              <a:t>W tym roku realizowane są kolejne, dotykające </a:t>
            </a:r>
          </a:p>
          <a:p>
            <a:pPr>
              <a:spcAft>
                <a:spcPts val="0"/>
              </a:spcAft>
              <a:buNone/>
            </a:pPr>
            <a:r>
              <a:rPr lang="pl-PL" sz="1700" dirty="0" smtClean="0"/>
              <a:t>	wielu gałęzi wiedzy projekty edukacyjne, </a:t>
            </a:r>
          </a:p>
          <a:p>
            <a:pPr>
              <a:spcAft>
                <a:spcPts val="0"/>
              </a:spcAft>
              <a:buNone/>
            </a:pPr>
            <a:r>
              <a:rPr lang="pl-PL" sz="1700" dirty="0" smtClean="0"/>
              <a:t>	np. „</a:t>
            </a:r>
            <a:r>
              <a:rPr lang="pl-PL" sz="1700" i="1" dirty="0" smtClean="0"/>
              <a:t>Uczeń online”, </a:t>
            </a:r>
          </a:p>
          <a:p>
            <a:pPr>
              <a:spcAft>
                <a:spcPts val="0"/>
              </a:spcAft>
              <a:buNone/>
            </a:pPr>
            <a:r>
              <a:rPr lang="pl-PL" sz="1700" i="1" dirty="0" smtClean="0"/>
              <a:t>	„Ekonomista, Handlowiec = Zawodowiec” </a:t>
            </a:r>
          </a:p>
        </p:txBody>
      </p:sp>
      <p:pic>
        <p:nvPicPr>
          <p:cNvPr id="5" name="Obraz 4" descr="t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0132" y="4437112"/>
            <a:ext cx="3383868" cy="2255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136904" cy="1080120"/>
          </a:xfrm>
        </p:spPr>
        <p:txBody>
          <a:bodyPr/>
          <a:lstStyle/>
          <a:p>
            <a:pPr algn="ctr"/>
            <a:r>
              <a:rPr lang="pl-PL" sz="3600" b="1" dirty="0" smtClean="0">
                <a:solidFill>
                  <a:srgbClr val="002060"/>
                </a:solidFill>
              </a:rPr>
              <a:t>DZIĘKUJĘ ZA UWAGĘ !!!</a:t>
            </a:r>
            <a:endParaRPr lang="pl-PL" sz="36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179512" y="3645024"/>
            <a:ext cx="4536503" cy="2952328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Prezentację przygotował:</a:t>
            </a:r>
          </a:p>
          <a:p>
            <a:r>
              <a:rPr lang="pl-PL" sz="2000" b="1" dirty="0" smtClean="0"/>
              <a:t> 	</a:t>
            </a:r>
            <a:r>
              <a:rPr lang="pl-PL" sz="2000" b="1" dirty="0" smtClean="0">
                <a:solidFill>
                  <a:srgbClr val="FFFF00"/>
                </a:solidFill>
              </a:rPr>
              <a:t>Piotr Misiuda</a:t>
            </a:r>
          </a:p>
          <a:p>
            <a:r>
              <a:rPr lang="pl-PL" sz="2000" b="1" dirty="0" smtClean="0">
                <a:solidFill>
                  <a:srgbClr val="FFFF00"/>
                </a:solidFill>
              </a:rPr>
              <a:t>	kl. 1 TL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04664"/>
          </a:xfrm>
        </p:spPr>
        <p:txBody>
          <a:bodyPr/>
          <a:lstStyle/>
          <a:p>
            <a:pPr algn="ctr"/>
            <a:endParaRPr lang="pl-PL" b="1" dirty="0">
              <a:solidFill>
                <a:schemeClr val="tx1">
                  <a:lumMod val="6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976665"/>
          </a:xfrm>
          <a:effectLst/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pl-PL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  z  k  o  ł  a   k  s  z  t  a  ł  c  i    p  o  k  o  l  e  n  i  a</a:t>
            </a:r>
          </a:p>
          <a:p>
            <a:pPr algn="ctr">
              <a:buNone/>
            </a:pPr>
            <a:endParaRPr lang="pl-PL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pl-PL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spcAft>
                <a:spcPts val="400"/>
              </a:spcAft>
              <a:buNone/>
            </a:pPr>
            <a:r>
              <a:rPr lang="pl-PL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1950 – 2011</a:t>
            </a:r>
          </a:p>
          <a:p>
            <a:pPr algn="ctr">
              <a:spcAft>
                <a:spcPts val="400"/>
              </a:spcAft>
              <a:buNone/>
            </a:pPr>
            <a:r>
              <a:rPr lang="pl-PL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61 LAT</a:t>
            </a:r>
          </a:p>
          <a:p>
            <a:pPr algn="ctr">
              <a:spcAft>
                <a:spcPts val="400"/>
              </a:spcAft>
              <a:buNone/>
            </a:pPr>
            <a:endParaRPr lang="pl-PL" sz="4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spcAft>
                <a:spcPts val="400"/>
              </a:spcAft>
              <a:buNone/>
            </a:pPr>
            <a:r>
              <a:rPr lang="pl-PL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20 784  Absolwentów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1152128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1950 - 1960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04056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l-PL" b="1" dirty="0" smtClean="0"/>
              <a:t>1950/51: </a:t>
            </a:r>
            <a:r>
              <a:rPr lang="pl-PL" dirty="0" smtClean="0"/>
              <a:t>powstaje 2-letnie Liceum Statystyczne po 9 klasach liceum ogólnokształcącego. Budynek nowej szkoły mieści się przy ul. Kapucyńskiej 2.  Pierwszym dyrektorem zostaje dr Tadeusz Wroniewicz.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1951/52: </a:t>
            </a:r>
            <a:r>
              <a:rPr lang="pl-PL" dirty="0" smtClean="0"/>
              <a:t>powstaje 3-letnie Technikum Statystyczne. Funkcję dyrektora szkoły obejmuje mgr Stanisław Bednarski.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1952/53: </a:t>
            </a:r>
            <a:r>
              <a:rPr lang="pl-PL" dirty="0" smtClean="0"/>
              <a:t>szkoła liczy 5 oddziałów i 205 uczniów. Wygasa Liceum Statystyczne. Dyrektorem Technikum Statystycznego zostaje mgr Władysław Tomecki. 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1953/54</a:t>
            </a:r>
            <a:r>
              <a:rPr lang="pl-PL" dirty="0" smtClean="0"/>
              <a:t>: Technikum Statystyczne zostaje przekształcone w szkołę czteroletnią. Powstaje zalążek biblioteki szkolnej.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1955/56:</a:t>
            </a:r>
            <a:r>
              <a:rPr lang="pl-PL" dirty="0" smtClean="0"/>
              <a:t> szkoła powiększa się liczebnie, zachodzi konieczność organizowania nauki w dwóch budynkach: przy ul. Kapucyńskiej 2 i ul. Podbrzezie 10. 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1957/58: </a:t>
            </a:r>
            <a:r>
              <a:rPr lang="pl-PL" dirty="0" smtClean="0"/>
              <a:t>siedzibą szkoły staje się budynek przy ul. Podbrzezie 10. Obok Technikum Statystycznego, które stopniowo wygasa, powstaje 5-letnie Technikum Ekonomiczne. Powstaje pierwsza Spółdzielnia Uczniowska, ożywia się praca drużyn ZHP i samorządu uczniowskiego. 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1958/59: </a:t>
            </a:r>
            <a:r>
              <a:rPr lang="pl-PL" dirty="0" smtClean="0"/>
              <a:t>następuje przeprowadzka szkoły do budynku przy Al. Mickiewicza 51. Szkoła liczy 7 oddziałów i 264 uczniów. 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1959/60: </a:t>
            </a:r>
            <a:r>
              <a:rPr lang="pl-PL" dirty="0" smtClean="0"/>
              <a:t>szkoła przeniesiona zostaje do Nowej Huty. Otrzymuje samodzielne nowe pomieszczenia w budynku na os. Szkolnym.</a:t>
            </a:r>
          </a:p>
          <a:p>
            <a:pPr>
              <a:buFont typeface="Wingdings" pitchFamily="2" charset="2"/>
              <a:buChar char="Ø"/>
            </a:pPr>
            <a:endParaRPr lang="pl-PL" dirty="0" smtClean="0"/>
          </a:p>
          <a:p>
            <a:pPr>
              <a:buFont typeface="Wingdings" pitchFamily="2" charset="2"/>
              <a:buChar char="Ø"/>
            </a:pP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199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1960-1970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63280" y="1268760"/>
            <a:ext cx="4373216" cy="547260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l-PL" b="1" dirty="0" smtClean="0"/>
              <a:t>1960/61: </a:t>
            </a:r>
            <a:r>
              <a:rPr lang="pl-PL" dirty="0" smtClean="0"/>
              <a:t>powstaje Zasadnicza Szkoła Handlowa.  W 18 klasach naukę pobiera ok. 850 uczniów. 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1961/62: </a:t>
            </a:r>
            <a:r>
              <a:rPr lang="pl-PL" dirty="0" smtClean="0"/>
              <a:t>bardzo szybki wzrost liczby uczniów, a co za tym idzie i oddziałów. Liczba klas rośnie o 9, w stosunku do roku poprzedniego. 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1962/63: </a:t>
            </a:r>
            <a:r>
              <a:rPr lang="pl-PL" dirty="0" smtClean="0"/>
              <a:t>pojawia się nowy dyrektor – dr Edward Serwa. Szkoła po raz kolejny przeżywa rozkwit – 36 oddziałów i blisko 1400 uczniów.  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1964/65: </a:t>
            </a:r>
            <a:r>
              <a:rPr lang="pl-PL" dirty="0" smtClean="0"/>
              <a:t>szkoła, w której uczy się już 1500 uczniów świętuje 15-lecie swojego istnienia.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1966/67: </a:t>
            </a:r>
            <a:r>
              <a:rPr lang="pl-PL" dirty="0" smtClean="0"/>
              <a:t>szkolna wystawa dot. 1000-lecia państwa polskiego. Młodzież obejmuje opieką Dworek Jana Matejki w Krzesławicach. Rozwija się działalność szkolnych zespołów zainteresowań.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1967/68: </a:t>
            </a:r>
            <a:r>
              <a:rPr lang="pl-PL" dirty="0" smtClean="0"/>
              <a:t>4-letnie Liceum Ekonomiczne zastępuje Liceum 5-letnie. Na wyjeździe szkoleniowym w Zawoi powstaje szkolny Zespół Taneczno-Wokalny. </a:t>
            </a:r>
            <a:r>
              <a:rPr lang="pl-PL" b="1" dirty="0" smtClean="0"/>
              <a:t>    </a:t>
            </a:r>
          </a:p>
        </p:txBody>
      </p:sp>
      <p:pic>
        <p:nvPicPr>
          <p:cNvPr id="1027" name="Picture 3" descr="C:\SKANY\skan0002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8840"/>
            <a:ext cx="4464496" cy="3633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1"/>
          </a:xfrm>
        </p:spPr>
        <p:txBody>
          <a:bodyPr/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1970 – 1980 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63280" y="980728"/>
            <a:ext cx="4301208" cy="612068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l-PL" b="1" dirty="0" smtClean="0"/>
              <a:t>1970/71</a:t>
            </a:r>
            <a:r>
              <a:rPr lang="pl-PL" dirty="0" smtClean="0"/>
              <a:t>: szkoła otrzymuje nowy budynek na os. Kalinowym 18. Swoje miejsce do nauki znajduje w nim 1220 uczniów uczęszczających do 32 oddziałów. Rozwija się sport szkolny i turystyka.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1971/72:</a:t>
            </a:r>
            <a:r>
              <a:rPr lang="pl-PL" dirty="0" smtClean="0"/>
              <a:t> szkoła nosi nazwę: II Liceum Ekonomiczne i Zasadnicza Szkoła Handlowa nr 2 w Krakowie-Nowej Hucie. Świętuje jubileusz 20-lecia swojego istnienia.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1972/73: </a:t>
            </a:r>
            <a:r>
              <a:rPr lang="pl-PL" dirty="0" smtClean="0"/>
              <a:t>placówka przyjmuje nową nazwę – Zespół Szkół Ekonomicznych nr 2 w Krakowie, którą posiada do dzisiaj. Powołane do życia zostaje również 4-letnie Liceum Zawodowe i 2-letnie Policealne Studium Zawodowe. Nowym dyrektorem szkoły zostaje mgr Tomasz Majewski.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1974/75: </a:t>
            </a:r>
            <a:r>
              <a:rPr lang="pl-PL" dirty="0" smtClean="0"/>
              <a:t>mury szkoły opuszczają pierwsi absolwenci PSZ. Tworzy się kabarecik szkolny, który umila szkolne akademie.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1975/76: </a:t>
            </a:r>
            <a:r>
              <a:rPr lang="pl-PL" dirty="0" smtClean="0"/>
              <a:t>szkoła zostaje przeniesiona pod nowy adres – na os. Spółdzielcze 6. 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1976/77: </a:t>
            </a:r>
            <a:r>
              <a:rPr lang="pl-PL" dirty="0" smtClean="0"/>
              <a:t>placówka świętuje 25-lecie swojego istnienia. Otrzymuje nowy sztandar.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1979/80: </a:t>
            </a:r>
            <a:r>
              <a:rPr lang="pl-PL" dirty="0" smtClean="0"/>
              <a:t>szkoła zostaje wyposażona w kolejne pracownie. Zyskuje nowe meble i sprzęt audiowizualny.</a:t>
            </a:r>
            <a:r>
              <a:rPr lang="pl-PL" b="1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pl-PL" sz="1500" b="1" dirty="0" smtClean="0"/>
          </a:p>
          <a:p>
            <a:pPr>
              <a:buFont typeface="Wingdings" pitchFamily="2" charset="2"/>
              <a:buChar char="Ø"/>
            </a:pPr>
            <a:endParaRPr lang="pl-PL" sz="1500" b="1" dirty="0" smtClean="0"/>
          </a:p>
          <a:p>
            <a:pPr>
              <a:buFont typeface="Wingdings" pitchFamily="2" charset="2"/>
              <a:buChar char="Ø"/>
            </a:pPr>
            <a:endParaRPr lang="pl-PL" sz="1600" dirty="0" smtClean="0"/>
          </a:p>
          <a:p>
            <a:pPr>
              <a:buFont typeface="Wingdings" pitchFamily="2" charset="2"/>
              <a:buChar char="Ø"/>
            </a:pPr>
            <a:endParaRPr lang="pl-PL" sz="1600" b="1" dirty="0"/>
          </a:p>
        </p:txBody>
      </p:sp>
      <p:pic>
        <p:nvPicPr>
          <p:cNvPr id="2050" name="Picture 2" descr="C:\SKANY\skan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052735"/>
            <a:ext cx="4248473" cy="2808313"/>
          </a:xfrm>
          <a:prstGeom prst="rect">
            <a:avLst/>
          </a:prstGeom>
          <a:noFill/>
        </p:spPr>
      </p:pic>
      <p:pic>
        <p:nvPicPr>
          <p:cNvPr id="2051" name="Picture 3" descr="C:\SKANY\skan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933056"/>
            <a:ext cx="4248471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9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1980 - 1990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2"/>
          </p:nvPr>
        </p:nvSpPr>
        <p:spPr>
          <a:xfrm>
            <a:off x="4283968" y="1124744"/>
            <a:ext cx="4752529" cy="573325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l-PL" sz="1600" b="1" dirty="0" smtClean="0"/>
              <a:t>1980/81</a:t>
            </a:r>
            <a:r>
              <a:rPr lang="pl-PL" sz="1600" dirty="0" smtClean="0"/>
              <a:t>: w murach szkoły kształci się już blisko 1600 uczniów. Po przejściu na 5-dniowy tryb nauki lekcje odbywają się na dwie zmiany.</a:t>
            </a:r>
          </a:p>
          <a:p>
            <a:pPr>
              <a:buFont typeface="Wingdings" pitchFamily="2" charset="2"/>
              <a:buChar char="Ø"/>
            </a:pPr>
            <a:r>
              <a:rPr lang="pl-PL" sz="1600" b="1" dirty="0" smtClean="0"/>
              <a:t>1981/82: </a:t>
            </a:r>
            <a:r>
              <a:rPr lang="pl-PL" sz="1600" dirty="0" smtClean="0"/>
              <a:t>wprowadzenie stanu wojennego zaburza normalne funkcjonowanie szkoły. Panuje wzmożona dyscyplina. Bez rozgłosu i oficjalnych gości szkoła obchodzi 30 urodziny.</a:t>
            </a:r>
          </a:p>
          <a:p>
            <a:pPr>
              <a:buFont typeface="Wingdings" pitchFamily="2" charset="2"/>
              <a:buChar char="Ø"/>
            </a:pPr>
            <a:r>
              <a:rPr lang="pl-PL" sz="1600" b="1" dirty="0" smtClean="0"/>
              <a:t>1982/83: </a:t>
            </a:r>
            <a:r>
              <a:rPr lang="pl-PL" sz="1600" dirty="0" smtClean="0"/>
              <a:t>szeroką działalność prowadzi szkolna świetlica, w której prowadzone są zajęcia umuzykalniające. Organizuje je  Filharmonia Krakowska. Wygasa Policealne Studium Zawodowe.</a:t>
            </a:r>
          </a:p>
          <a:p>
            <a:pPr>
              <a:buFont typeface="Wingdings" pitchFamily="2" charset="2"/>
              <a:buChar char="Ø"/>
            </a:pPr>
            <a:r>
              <a:rPr lang="pl-PL" sz="1600" b="1" dirty="0" smtClean="0"/>
              <a:t>1983/84: </a:t>
            </a:r>
            <a:r>
              <a:rPr lang="pl-PL" sz="1600" dirty="0" smtClean="0"/>
              <a:t>szeroką działalność rozwija Szkolna Komenda OHP. Szkoła otrzymuje wyróżnienia za wzorową pracę uczniów. </a:t>
            </a:r>
          </a:p>
          <a:p>
            <a:pPr>
              <a:buFont typeface="Wingdings" pitchFamily="2" charset="2"/>
              <a:buChar char="Ø"/>
            </a:pPr>
            <a:r>
              <a:rPr lang="pl-PL" sz="1600" b="1" dirty="0" smtClean="0"/>
              <a:t>1985/86: </a:t>
            </a:r>
            <a:r>
              <a:rPr lang="pl-PL" sz="1600" dirty="0" smtClean="0"/>
              <a:t>szkoła liczy 54 oddziały i 1600 uczniów. Nawiązane zostają pierwsze kontakty zagraniczne. </a:t>
            </a:r>
          </a:p>
          <a:p>
            <a:pPr>
              <a:buFont typeface="Wingdings" pitchFamily="2" charset="2"/>
              <a:buChar char="Ø"/>
            </a:pPr>
            <a:r>
              <a:rPr lang="pl-PL" sz="1600" b="1" dirty="0" smtClean="0"/>
              <a:t>1986/87: </a:t>
            </a:r>
            <a:r>
              <a:rPr lang="pl-PL" sz="1600" dirty="0" smtClean="0"/>
              <a:t>szkoła przygotowuje się do obchodów 35-lecia swego istnienia oraz nadania imienia Ignacego Daszyńskiego. Powstaje Zespół Tańca Nowoczesnego „Alfa”.</a:t>
            </a:r>
          </a:p>
          <a:p>
            <a:pPr>
              <a:buFont typeface="Wingdings" pitchFamily="2" charset="2"/>
              <a:buChar char="Ø"/>
            </a:pPr>
            <a:r>
              <a:rPr lang="pl-PL" sz="1600" b="1" dirty="0" smtClean="0"/>
              <a:t>1987/88: </a:t>
            </a:r>
            <a:r>
              <a:rPr lang="pl-PL" sz="1600" dirty="0" smtClean="0"/>
              <a:t>szkoła istnieje już pół wieku. Z powodu cięć finansowych znacznie zmniejsza się liczba godzin przedmiotów zawodowych.</a:t>
            </a:r>
          </a:p>
          <a:p>
            <a:pPr>
              <a:buFont typeface="Wingdings" pitchFamily="2" charset="2"/>
              <a:buChar char="Ø"/>
            </a:pPr>
            <a:r>
              <a:rPr lang="pl-PL" sz="1600" b="1" dirty="0" smtClean="0"/>
              <a:t>1988/89: </a:t>
            </a:r>
            <a:r>
              <a:rPr lang="pl-PL" sz="1600" dirty="0" smtClean="0"/>
              <a:t>w szkole powstaje pierwsza, licząca 10 komputerów, sala informatyczna. </a:t>
            </a:r>
          </a:p>
          <a:p>
            <a:pPr>
              <a:buFont typeface="Wingdings" pitchFamily="2" charset="2"/>
              <a:buChar char="Ø"/>
            </a:pPr>
            <a:r>
              <a:rPr lang="pl-PL" sz="1600" b="1" dirty="0" smtClean="0"/>
              <a:t>1989/90: </a:t>
            </a:r>
            <a:r>
              <a:rPr lang="pl-PL" sz="1600" dirty="0" smtClean="0"/>
              <a:t>pogarsza się sytuacja finansowa szkoły. Utworzonych zostaje wówczas aż 19 klas pierwszych. Rada Pedagogiczna żegna odchodzącego po 45 latach kierowania szkołą mgra Tomasza Majewskiego. Wolne stanowisko obejmuje mgr Anna Gomoliszewska. </a:t>
            </a:r>
            <a:endParaRPr lang="pl-PL" sz="1600" b="1" dirty="0" smtClean="0"/>
          </a:p>
          <a:p>
            <a:pPr>
              <a:buFont typeface="Wingdings" pitchFamily="2" charset="2"/>
              <a:buChar char="Ø"/>
            </a:pPr>
            <a:endParaRPr lang="pl-PL" sz="1600" dirty="0" smtClean="0"/>
          </a:p>
          <a:p>
            <a:pPr>
              <a:buFont typeface="Wingdings" pitchFamily="2" charset="2"/>
              <a:buChar char="Ø"/>
            </a:pPr>
            <a:endParaRPr lang="pl-PL" sz="1600" b="1" dirty="0"/>
          </a:p>
        </p:txBody>
      </p:sp>
      <p:pic>
        <p:nvPicPr>
          <p:cNvPr id="3075" name="Picture 3" descr="C:\SKANY\skan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1"/>
            <a:ext cx="4032448" cy="2638572"/>
          </a:xfrm>
          <a:prstGeom prst="rect">
            <a:avLst/>
          </a:prstGeom>
          <a:noFill/>
        </p:spPr>
      </p:pic>
      <p:pic>
        <p:nvPicPr>
          <p:cNvPr id="3076" name="Picture 4" descr="C:\SKANY\skan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4032448" cy="2620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000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1990 - 1995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>
          <a:xfrm>
            <a:off x="4663281" y="836712"/>
            <a:ext cx="4373216" cy="576064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l-PL" b="1" dirty="0" smtClean="0"/>
              <a:t>1990/91: </a:t>
            </a:r>
            <a:r>
              <a:rPr lang="pl-PL" dirty="0" smtClean="0"/>
              <a:t>nauczyciele przedmiotów ekonomicznych pracują nad nowym planem nauczania. Dezaktualizują się podręczniki. Młodzież współpracuje z Domem Seniora.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1991/92: </a:t>
            </a:r>
            <a:r>
              <a:rPr lang="pl-PL" dirty="0" smtClean="0"/>
              <a:t>powstaje Liceum Administracji oraz Liceum Handlowe kształcące w zawodzie technik handlowiec. Utworzona zostaje nowa pracownia komputerowa. Szkoła rozwija kontakty z zagranicznymi placówkami.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1992/93: </a:t>
            </a:r>
            <a:r>
              <a:rPr lang="pl-PL" dirty="0" smtClean="0"/>
              <a:t>likwidacji ulega Liceum Zawodowe. Wraca PSZ. Szkoła obchodzi 40 urodziny. Odbywa się strajk nauczycieli spowodowany kryzysem ekonomicznym szkoły.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1993/94: </a:t>
            </a:r>
            <a:r>
              <a:rPr lang="pl-PL" dirty="0" smtClean="0"/>
              <a:t>powstaje Liceum Handlowe dla Dorosłych. Zakupiony zostaje nowy sprzęt do zajęć wf-u. Utworzone zostają pracownie językowe. 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1994/95: </a:t>
            </a:r>
            <a:r>
              <a:rPr lang="pl-PL" dirty="0" smtClean="0"/>
              <a:t>szkoła znów wzbogaca się o kolejną pracownię informatyczną. Kontynuowana jest wymiana zagraniczna ze szkołami na Słowacji i w Niemczech.  </a:t>
            </a:r>
            <a:endParaRPr lang="pl-PL" b="1" dirty="0"/>
          </a:p>
        </p:txBody>
      </p:sp>
      <p:pic>
        <p:nvPicPr>
          <p:cNvPr id="1026" name="Picture 2" descr="C:\SKANY\skan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4389605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199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1995 – 2000 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63280" y="1268760"/>
            <a:ext cx="4301207" cy="532859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l-PL" b="1" dirty="0" smtClean="0"/>
              <a:t>1995/96: </a:t>
            </a:r>
            <a:r>
              <a:rPr lang="pl-PL" dirty="0" smtClean="0"/>
              <a:t>liczba uczniów 2-krotnie przekracza liczbę miejsc. Szkoła odnotowuje w konkursach kolejne sukcesy.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1996/97: </a:t>
            </a:r>
            <a:r>
              <a:rPr lang="pl-PL" dirty="0" smtClean="0"/>
              <a:t>szkoła liczy 59 oddziałów i 1990 uczniów. W listopadzie szkoła kończy 45 lat. Powstaje Klub Nauczyciela-Seniora dla byłych wykładowców naszej szkoły. 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1997/98: </a:t>
            </a:r>
            <a:r>
              <a:rPr lang="pl-PL" dirty="0" smtClean="0"/>
              <a:t>powstaje Szkolny Klub Europejski. Założone zostaje Szkolne Biuro Maklerskie. Szkoła organizuje ogólnopolskie seminarium dla wicedyrektorów i pedagogów.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1998/99: </a:t>
            </a:r>
            <a:r>
              <a:rPr lang="pl-PL" dirty="0" smtClean="0"/>
              <a:t>szkoła staje się miejscem ćwiczeń dla studentów AE, UJ i AP. Powstaje nowa pracownia matematyczna. Ożywioną działalność prowadzi szkolne PCK.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1999/2000: </a:t>
            </a:r>
            <a:r>
              <a:rPr lang="pl-PL" dirty="0" smtClean="0"/>
              <a:t>do planu nauczania wracają fizyka i chemia. Powstaje nowa </a:t>
            </a:r>
            <a:r>
              <a:rPr lang="pl-PL" smtClean="0"/>
              <a:t>pracownia fizyczno-chemiczna. </a:t>
            </a:r>
            <a:endParaRPr lang="pl-PL" b="1" dirty="0"/>
          </a:p>
        </p:txBody>
      </p:sp>
      <p:pic>
        <p:nvPicPr>
          <p:cNvPr id="4098" name="Picture 2" descr="C:\SKANY\skan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288536" cy="2810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199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2000 - 2006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211960" y="1196752"/>
            <a:ext cx="4805264" cy="547260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l-PL" b="1" dirty="0" smtClean="0"/>
              <a:t>2000/01: </a:t>
            </a:r>
            <a:r>
              <a:rPr lang="pl-PL" dirty="0" smtClean="0"/>
              <a:t>szkoła kończy 50 lat. Obchodom rocznicy towarzyszą przedstawiciele władz miasta oraz różne pokazy. Matura wypada znakomicie.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2001/02: </a:t>
            </a:r>
            <a:r>
              <a:rPr lang="pl-PL" dirty="0" smtClean="0"/>
              <a:t>z powodu powstania trzyletnich gimnazjów w szkole nie jest przeprowadzana rekrutacja. Spółdzielnia „Rockefeller” zostaje wyróżniona jako najlepsza w naszym kraju.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2002/03: </a:t>
            </a:r>
            <a:r>
              <a:rPr lang="pl-PL" dirty="0" smtClean="0"/>
              <a:t>zmiana kadry kierowniczej. Dotychczasową dyrekcją zastępują mgr Danuta Walerjan, mgr Danuta Okręglicka i mgr Małgorzata Szpar. Powstają nowe oddziały: 3-letnie Liceum Profilowane, 4-letnie Technikum Ekonomiczno – Handlowe i 2-letnia Zasadnicza Szkoła Zawodowa. Szkoła wzbogaca się o kolejne dwie pracownie informatyczne.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2003/04: </a:t>
            </a:r>
            <a:r>
              <a:rPr lang="pl-PL" dirty="0" smtClean="0"/>
              <a:t>dalsze sukcesy Spółdzielni „Rockefeller”. Szkoła zostaje wyróżniona w programie „Szkoły dla Ekorozwoju”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2004/05: </a:t>
            </a:r>
            <a:r>
              <a:rPr lang="pl-PL" dirty="0" smtClean="0"/>
              <a:t>kolejne święto szkoły. Placówka odnosi sukcesy w wykładaniu wiedzy uczniom. Pokazują to statystyki wyników matur. Średnie wyniki w szkole są o 10% wyższe niż kraju. 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2005/06: </a:t>
            </a:r>
            <a:r>
              <a:rPr lang="pl-PL" dirty="0" smtClean="0"/>
              <a:t>w 32 oddziałach uczy się ok. 1200 uczniów. W szkole zatrudnionych jest 89 nauczycieli, z czego 47 to nauczyciele dyplomowani. Szkoła utrzymuje kontakty ze szkołami w pięciu krajach. </a:t>
            </a:r>
            <a:endParaRPr lang="pl-PL" b="1" dirty="0"/>
          </a:p>
        </p:txBody>
      </p:sp>
      <p:pic>
        <p:nvPicPr>
          <p:cNvPr id="5122" name="Picture 2" descr="C:\SKANY\2005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960439" cy="2710389"/>
          </a:xfrm>
          <a:prstGeom prst="rect">
            <a:avLst/>
          </a:prstGeom>
          <a:noFill/>
        </p:spPr>
      </p:pic>
      <p:pic>
        <p:nvPicPr>
          <p:cNvPr id="5123" name="Picture 3" descr="C:\SKANY\200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960440" cy="271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Niestandardowy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E2D70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TC101972873[[fn=Lato]]</Template>
  <TotalTime>629</TotalTime>
  <Words>1446</Words>
  <Application>Microsoft Office PowerPoint</Application>
  <PresentationFormat>Pokaz na ekranie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Summer</vt:lpstr>
      <vt:lpstr>Zespół</vt:lpstr>
      <vt:lpstr>Slajd 2</vt:lpstr>
      <vt:lpstr>1950 - 1960</vt:lpstr>
      <vt:lpstr>1960-1970</vt:lpstr>
      <vt:lpstr>1970 – 1980 </vt:lpstr>
      <vt:lpstr>1980 - 1990</vt:lpstr>
      <vt:lpstr>1990 - 1995</vt:lpstr>
      <vt:lpstr>1995 – 2000 </vt:lpstr>
      <vt:lpstr>2000 - 2006</vt:lpstr>
      <vt:lpstr>2006 - 2011</vt:lpstr>
      <vt:lpstr>2011/2012</vt:lpstr>
      <vt:lpstr>DZIĘKUJĘ ZA UWAGĘ !!!</vt:lpstr>
    </vt:vector>
  </TitlesOfParts>
  <Company>Amex Stationery Sp. z o.o.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</dc:title>
  <dc:creator>JolaM</dc:creator>
  <cp:lastModifiedBy>Admin</cp:lastModifiedBy>
  <cp:revision>118</cp:revision>
  <dcterms:created xsi:type="dcterms:W3CDTF">2011-10-09T04:53:39Z</dcterms:created>
  <dcterms:modified xsi:type="dcterms:W3CDTF">2011-10-24T20:42:17Z</dcterms:modified>
</cp:coreProperties>
</file>