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87" r:id="rId2"/>
    <p:sldId id="256" r:id="rId3"/>
    <p:sldId id="291" r:id="rId4"/>
    <p:sldId id="257" r:id="rId5"/>
    <p:sldId id="288" r:id="rId6"/>
    <p:sldId id="289" r:id="rId7"/>
    <p:sldId id="29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2" r:id="rId17"/>
    <p:sldId id="273" r:id="rId18"/>
    <p:sldId id="274" r:id="rId19"/>
    <p:sldId id="278" r:id="rId20"/>
    <p:sldId id="292" r:id="rId21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92" autoAdjust="0"/>
    <p:restoredTop sz="94660"/>
  </p:normalViewPr>
  <p:slideViewPr>
    <p:cSldViewPr>
      <p:cViewPr>
        <p:scale>
          <a:sx n="94" d="100"/>
          <a:sy n="94" d="100"/>
        </p:scale>
        <p:origin x="-8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D4C1FB-634F-41FA-A5D7-18E9EE155AAE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2CC23D23-B122-4D7A-9451-5CECF198A1B4}">
      <dgm:prSet phldrT="[Tekst]" custT="1"/>
      <dgm:spPr/>
      <dgm:t>
        <a:bodyPr/>
        <a:lstStyle/>
        <a:p>
          <a:r>
            <a:rPr lang="pl-PL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Siatka wielokątów</a:t>
          </a:r>
          <a:endParaRPr lang="pl-PL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F8E15A-0F07-4ADA-8447-85EDECC0EEDE}" type="parTrans" cxnId="{0306718B-4066-4AA6-9980-0599002A4849}">
      <dgm:prSet/>
      <dgm:spPr/>
      <dgm:t>
        <a:bodyPr/>
        <a:lstStyle/>
        <a:p>
          <a:endParaRPr lang="pl-PL"/>
        </a:p>
      </dgm:t>
    </dgm:pt>
    <dgm:pt modelId="{C06F14A2-4367-4649-8210-619B0DCCC37C}" type="sibTrans" cxnId="{0306718B-4066-4AA6-9980-0599002A4849}">
      <dgm:prSet/>
      <dgm:spPr/>
      <dgm:t>
        <a:bodyPr/>
        <a:lstStyle/>
        <a:p>
          <a:endParaRPr lang="pl-PL"/>
        </a:p>
      </dgm:t>
    </dgm:pt>
    <dgm:pt modelId="{D1204E9D-A90B-4676-A91F-778B5D3961D8}">
      <dgm:prSet phldrT="[Tekst]" custT="1"/>
      <dgm:spPr/>
      <dgm:t>
        <a:bodyPr/>
        <a:lstStyle/>
        <a:p>
          <a:r>
            <a:rPr lang="pl-PL" sz="1400" b="0" dirty="0" smtClean="0">
              <a:latin typeface="Arial Rounded MT Bold" panose="020F0704030504030204" pitchFamily="34" charset="0"/>
              <a:cs typeface="Arial" panose="020B0604020202020204" pitchFamily="34" charset="0"/>
            </a:rPr>
            <a:t>Zbiory połączonych krawędziami trójkątów lub czworoboków </a:t>
          </a:r>
          <a:endParaRPr lang="pl-PL" sz="1400" b="0" dirty="0">
            <a:latin typeface="Arial Rounded MT Bold" panose="020F0704030504030204" pitchFamily="34" charset="0"/>
            <a:cs typeface="Arial" panose="020B0604020202020204" pitchFamily="34" charset="0"/>
          </a:endParaRPr>
        </a:p>
      </dgm:t>
    </dgm:pt>
    <dgm:pt modelId="{7096728D-06D2-4AAC-8058-1E4296F7632A}" type="parTrans" cxnId="{B021D07E-B79D-48E8-844D-898F12550F80}">
      <dgm:prSet/>
      <dgm:spPr/>
      <dgm:t>
        <a:bodyPr/>
        <a:lstStyle/>
        <a:p>
          <a:endParaRPr lang="pl-PL"/>
        </a:p>
      </dgm:t>
    </dgm:pt>
    <dgm:pt modelId="{4C07A9CF-B746-4B88-A3A8-07EC1AB4C9D1}" type="sibTrans" cxnId="{B021D07E-B79D-48E8-844D-898F12550F80}">
      <dgm:prSet/>
      <dgm:spPr/>
      <dgm:t>
        <a:bodyPr/>
        <a:lstStyle/>
        <a:p>
          <a:endParaRPr lang="pl-PL"/>
        </a:p>
      </dgm:t>
    </dgm:pt>
    <dgm:pt modelId="{FBB39D08-CF74-4431-B984-CDC763DE66D9}">
      <dgm:prSet phldrT="[Tekst]" custT="1"/>
      <dgm:spPr/>
      <dgm:t>
        <a:bodyPr/>
        <a:lstStyle/>
        <a:p>
          <a:r>
            <a:rPr lang="pl-PL" sz="1400" b="0" dirty="0" smtClean="0">
              <a:latin typeface="Arial Rounded MT Bold" panose="020F0704030504030204" pitchFamily="34" charset="0"/>
              <a:cs typeface="Arial" panose="020B0604020202020204" pitchFamily="34" charset="0"/>
            </a:rPr>
            <a:t>Do tworzenia prostych brył</a:t>
          </a:r>
          <a:endParaRPr lang="pl-PL" sz="1400" b="0" dirty="0">
            <a:latin typeface="Arial Rounded MT Bold" panose="020F0704030504030204" pitchFamily="34" charset="0"/>
            <a:cs typeface="Arial" panose="020B0604020202020204" pitchFamily="34" charset="0"/>
          </a:endParaRPr>
        </a:p>
      </dgm:t>
    </dgm:pt>
    <dgm:pt modelId="{E44318DD-D5D4-4A8C-AB6A-851F7F702C7A}" type="parTrans" cxnId="{3946133F-24C4-4D23-B84A-DFF72B28125B}">
      <dgm:prSet/>
      <dgm:spPr/>
      <dgm:t>
        <a:bodyPr/>
        <a:lstStyle/>
        <a:p>
          <a:endParaRPr lang="pl-PL"/>
        </a:p>
      </dgm:t>
    </dgm:pt>
    <dgm:pt modelId="{DB1BD59E-E310-4356-B20F-187625C9F040}" type="sibTrans" cxnId="{3946133F-24C4-4D23-B84A-DFF72B28125B}">
      <dgm:prSet/>
      <dgm:spPr/>
      <dgm:t>
        <a:bodyPr/>
        <a:lstStyle/>
        <a:p>
          <a:endParaRPr lang="pl-PL"/>
        </a:p>
      </dgm:t>
    </dgm:pt>
    <dgm:pt modelId="{7FA44305-BF69-4B49-B492-FD63B7701A55}">
      <dgm:prSet phldrT="[Tekst]" custT="1"/>
      <dgm:spPr/>
      <dgm:t>
        <a:bodyPr/>
        <a:lstStyle/>
        <a:p>
          <a:r>
            <a:rPr lang="pl-PL" sz="16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woksele</a:t>
          </a:r>
          <a:endParaRPr lang="pl-PL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5F6757-C16F-4FE2-AC4E-51B7779D55AC}" type="parTrans" cxnId="{DEACC180-A2E7-4674-8774-2BBC14C31891}">
      <dgm:prSet/>
      <dgm:spPr/>
      <dgm:t>
        <a:bodyPr/>
        <a:lstStyle/>
        <a:p>
          <a:endParaRPr lang="pl-PL"/>
        </a:p>
      </dgm:t>
    </dgm:pt>
    <dgm:pt modelId="{679339F7-41C7-48C5-85D6-5C7F4B0D45AE}" type="sibTrans" cxnId="{DEACC180-A2E7-4674-8774-2BBC14C31891}">
      <dgm:prSet/>
      <dgm:spPr/>
      <dgm:t>
        <a:bodyPr/>
        <a:lstStyle/>
        <a:p>
          <a:endParaRPr lang="pl-PL"/>
        </a:p>
      </dgm:t>
    </dgm:pt>
    <dgm:pt modelId="{2CA5DC7E-4A96-4124-A1BA-E48EF48A4FE5}">
      <dgm:prSet phldrT="[Tekst]" custT="1"/>
      <dgm:spPr/>
      <dgm:t>
        <a:bodyPr/>
        <a:lstStyle/>
        <a:p>
          <a:r>
            <a:rPr lang="pl-PL" altLang="pl-PL" sz="1400" b="0" dirty="0" smtClean="0">
              <a:latin typeface="Arial Rounded MT Bold" panose="020F0704030504030204" pitchFamily="34" charset="0"/>
            </a:rPr>
            <a:t>obiekt jest budowany z elementarnych sześcianów</a:t>
          </a:r>
          <a:endParaRPr lang="pl-PL" sz="1400" b="0" dirty="0">
            <a:latin typeface="Arial Rounded MT Bold" panose="020F0704030504030204" pitchFamily="34" charset="0"/>
          </a:endParaRPr>
        </a:p>
      </dgm:t>
    </dgm:pt>
    <dgm:pt modelId="{20847CFC-2745-4C8F-9B03-B1C347BA31EF}" type="parTrans" cxnId="{0FF16573-406B-42E5-930F-96DDA5B72667}">
      <dgm:prSet/>
      <dgm:spPr/>
      <dgm:t>
        <a:bodyPr/>
        <a:lstStyle/>
        <a:p>
          <a:endParaRPr lang="pl-PL"/>
        </a:p>
      </dgm:t>
    </dgm:pt>
    <dgm:pt modelId="{BE07B91B-687A-44B8-872D-AE8F537137A1}" type="sibTrans" cxnId="{0FF16573-406B-42E5-930F-96DDA5B72667}">
      <dgm:prSet/>
      <dgm:spPr/>
      <dgm:t>
        <a:bodyPr/>
        <a:lstStyle/>
        <a:p>
          <a:endParaRPr lang="pl-PL"/>
        </a:p>
      </dgm:t>
    </dgm:pt>
    <dgm:pt modelId="{BB67A42B-AD19-4BAE-99BF-62471EA726DC}">
      <dgm:prSet phldrT="[Tekst]" custT="1"/>
      <dgm:spPr/>
      <dgm:t>
        <a:bodyPr/>
        <a:lstStyle/>
        <a:p>
          <a:r>
            <a:rPr lang="pl-PL" altLang="pl-PL" sz="1400" b="0" dirty="0" smtClean="0">
              <a:latin typeface="Arial Rounded MT Bold" panose="020F0704030504030204" pitchFamily="34" charset="0"/>
            </a:rPr>
            <a:t>Stosowana w  diagnostyce medycznej, gdzie uzyskuje się szereg przekrojów</a:t>
          </a:r>
          <a:endParaRPr lang="pl-PL" sz="1400" b="0" dirty="0">
            <a:latin typeface="Arial Rounded MT Bold" panose="020F0704030504030204" pitchFamily="34" charset="0"/>
          </a:endParaRPr>
        </a:p>
      </dgm:t>
    </dgm:pt>
    <dgm:pt modelId="{03A83340-83B4-4E73-B452-1B7D32727171}" type="parTrans" cxnId="{29B4402D-D7EF-45BC-BABA-8AF3D6D6F02B}">
      <dgm:prSet/>
      <dgm:spPr/>
      <dgm:t>
        <a:bodyPr/>
        <a:lstStyle/>
        <a:p>
          <a:endParaRPr lang="pl-PL"/>
        </a:p>
      </dgm:t>
    </dgm:pt>
    <dgm:pt modelId="{D64D0857-E8C4-42AF-BE88-65F9DFB5805C}" type="sibTrans" cxnId="{29B4402D-D7EF-45BC-BABA-8AF3D6D6F02B}">
      <dgm:prSet/>
      <dgm:spPr/>
      <dgm:t>
        <a:bodyPr/>
        <a:lstStyle/>
        <a:p>
          <a:endParaRPr lang="pl-PL"/>
        </a:p>
      </dgm:t>
    </dgm:pt>
    <dgm:pt modelId="{7BBA3C8E-94AA-4FC1-811A-AA0D3B41C8DF}">
      <dgm:prSet phldrT="[Tekst]" custT="1"/>
      <dgm:spPr/>
      <dgm:t>
        <a:bodyPr/>
        <a:lstStyle/>
        <a:p>
          <a:r>
            <a:rPr lang="pl-PL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Opis matematyczny</a:t>
          </a:r>
          <a:endParaRPr lang="pl-PL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B2A033-63D6-4985-95E6-28C959EE9E40}" type="parTrans" cxnId="{574A5AA9-9FDA-4A07-BA38-2E1BFD286A64}">
      <dgm:prSet/>
      <dgm:spPr/>
      <dgm:t>
        <a:bodyPr/>
        <a:lstStyle/>
        <a:p>
          <a:endParaRPr lang="pl-PL"/>
        </a:p>
      </dgm:t>
    </dgm:pt>
    <dgm:pt modelId="{9532808B-7E7E-44F4-8025-F47D5900E637}" type="sibTrans" cxnId="{574A5AA9-9FDA-4A07-BA38-2E1BFD286A64}">
      <dgm:prSet/>
      <dgm:spPr/>
      <dgm:t>
        <a:bodyPr/>
        <a:lstStyle/>
        <a:p>
          <a:endParaRPr lang="pl-PL"/>
        </a:p>
      </dgm:t>
    </dgm:pt>
    <dgm:pt modelId="{1CB6D548-039B-41FD-B925-E11A64F9AF15}">
      <dgm:prSet phldrT="[Tekst]" custT="1"/>
      <dgm:spPr/>
      <dgm:t>
        <a:bodyPr/>
        <a:lstStyle/>
        <a:p>
          <a:r>
            <a:rPr lang="pl-PL" altLang="pl-PL" sz="1400" b="0" dirty="0" smtClean="0">
              <a:latin typeface="Arial Rounded MT Bold" panose="020F0704030504030204" pitchFamily="34" charset="0"/>
            </a:rPr>
            <a:t>obiekty są określone równaniami</a:t>
          </a:r>
          <a:endParaRPr lang="pl-PL" sz="1400" b="0" dirty="0">
            <a:latin typeface="Arial Rounded MT Bold" panose="020F0704030504030204" pitchFamily="34" charset="0"/>
          </a:endParaRPr>
        </a:p>
      </dgm:t>
    </dgm:pt>
    <dgm:pt modelId="{9BF6216C-C10E-415C-8C10-165F8A836B3B}" type="parTrans" cxnId="{88B4C1A8-AF4A-4D5E-8E18-00BC59CD168F}">
      <dgm:prSet/>
      <dgm:spPr/>
      <dgm:t>
        <a:bodyPr/>
        <a:lstStyle/>
        <a:p>
          <a:endParaRPr lang="pl-PL"/>
        </a:p>
      </dgm:t>
    </dgm:pt>
    <dgm:pt modelId="{7034DD05-23D2-49B8-BE6C-25CE4785D9F3}" type="sibTrans" cxnId="{88B4C1A8-AF4A-4D5E-8E18-00BC59CD168F}">
      <dgm:prSet/>
      <dgm:spPr/>
      <dgm:t>
        <a:bodyPr/>
        <a:lstStyle/>
        <a:p>
          <a:endParaRPr lang="pl-PL"/>
        </a:p>
      </dgm:t>
    </dgm:pt>
    <dgm:pt modelId="{4487C971-A4D2-46E6-8BDB-5B79358060F6}">
      <dgm:prSet phldrT="[Tekst]" custT="1"/>
      <dgm:spPr/>
      <dgm:t>
        <a:bodyPr/>
        <a:lstStyle/>
        <a:p>
          <a:r>
            <a:rPr lang="pl-PL" altLang="pl-PL" sz="1400" b="0" dirty="0" smtClean="0">
              <a:latin typeface="Arial Rounded MT Bold" panose="020F0704030504030204" pitchFamily="34" charset="0"/>
            </a:rPr>
            <a:t>kule, płaszczyzny, oraz szczególnie użyteczne i powszechnie stosowane powierzchnie parametryczne (</a:t>
          </a:r>
          <a:r>
            <a:rPr lang="pl-PL" altLang="pl-PL" sz="1400" b="0" i="1" dirty="0" smtClean="0">
              <a:latin typeface="Arial Rounded MT Bold" panose="020F0704030504030204" pitchFamily="34" charset="0"/>
            </a:rPr>
            <a:t>płaty powierzchni</a:t>
          </a:r>
          <a:r>
            <a:rPr lang="pl-PL" altLang="pl-PL" sz="1400" b="0" dirty="0" smtClean="0">
              <a:latin typeface="Arial Rounded MT Bold" panose="020F0704030504030204" pitchFamily="34" charset="0"/>
            </a:rPr>
            <a:t>)</a:t>
          </a:r>
          <a:endParaRPr lang="pl-PL" sz="1400" b="0" dirty="0">
            <a:latin typeface="Arial Rounded MT Bold" panose="020F0704030504030204" pitchFamily="34" charset="0"/>
          </a:endParaRPr>
        </a:p>
      </dgm:t>
    </dgm:pt>
    <dgm:pt modelId="{FA0F04E4-7482-468F-B88A-12AA45D3B868}" type="parTrans" cxnId="{B0E92758-6992-47A7-806E-7A6764D86726}">
      <dgm:prSet/>
      <dgm:spPr/>
      <dgm:t>
        <a:bodyPr/>
        <a:lstStyle/>
        <a:p>
          <a:endParaRPr lang="pl-PL"/>
        </a:p>
      </dgm:t>
    </dgm:pt>
    <dgm:pt modelId="{E9A16078-A5F3-417D-8752-01808A32C582}" type="sibTrans" cxnId="{B0E92758-6992-47A7-806E-7A6764D86726}">
      <dgm:prSet/>
      <dgm:spPr/>
      <dgm:t>
        <a:bodyPr/>
        <a:lstStyle/>
        <a:p>
          <a:endParaRPr lang="pl-PL"/>
        </a:p>
      </dgm:t>
    </dgm:pt>
    <dgm:pt modelId="{8B87723E-4B1C-4238-809D-C7AFC2D42C0C}">
      <dgm:prSet phldrT="[Tekst]" custT="1"/>
      <dgm:spPr/>
      <dgm:t>
        <a:bodyPr/>
        <a:lstStyle/>
        <a:p>
          <a:r>
            <a:rPr lang="pl-PL" sz="1400" b="0" dirty="0" smtClean="0">
              <a:latin typeface="Arial Rounded MT Bold" panose="020F0704030504030204" pitchFamily="34" charset="0"/>
              <a:cs typeface="Arial" panose="020B0604020202020204" pitchFamily="34" charset="0"/>
            </a:rPr>
            <a:t>Łatwość modyfikacji i deformacji</a:t>
          </a:r>
          <a:endParaRPr lang="pl-PL" sz="1400" b="0" dirty="0">
            <a:latin typeface="Arial Rounded MT Bold" panose="020F0704030504030204" pitchFamily="34" charset="0"/>
            <a:cs typeface="Arial" panose="020B0604020202020204" pitchFamily="34" charset="0"/>
          </a:endParaRPr>
        </a:p>
      </dgm:t>
    </dgm:pt>
    <dgm:pt modelId="{2035D516-BDEF-4491-960E-D07394709D43}" type="parTrans" cxnId="{D47E09CE-087B-48E8-8C65-D77CADFE9CBE}">
      <dgm:prSet/>
      <dgm:spPr/>
      <dgm:t>
        <a:bodyPr/>
        <a:lstStyle/>
        <a:p>
          <a:endParaRPr lang="pl-PL"/>
        </a:p>
      </dgm:t>
    </dgm:pt>
    <dgm:pt modelId="{9661D1D7-5A3A-4795-9E31-7A51C4662F3D}" type="sibTrans" cxnId="{D47E09CE-087B-48E8-8C65-D77CADFE9CBE}">
      <dgm:prSet/>
      <dgm:spPr/>
      <dgm:t>
        <a:bodyPr/>
        <a:lstStyle/>
        <a:p>
          <a:endParaRPr lang="pl-PL"/>
        </a:p>
      </dgm:t>
    </dgm:pt>
    <dgm:pt modelId="{70C8BEE4-7186-4860-9CE2-53D9CFDC2BEC}" type="pres">
      <dgm:prSet presAssocID="{56D4C1FB-634F-41FA-A5D7-18E9EE155A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A311D70-0DF0-4992-A170-C847C52AE827}" type="pres">
      <dgm:prSet presAssocID="{2CC23D23-B122-4D7A-9451-5CECF198A1B4}" presName="linNode" presStyleCnt="0"/>
      <dgm:spPr/>
    </dgm:pt>
    <dgm:pt modelId="{7C7CC0BF-9615-46DB-8CF7-FDC1FBA640D3}" type="pres">
      <dgm:prSet presAssocID="{2CC23D23-B122-4D7A-9451-5CECF198A1B4}" presName="parentText" presStyleLbl="node1" presStyleIdx="0" presStyleCnt="3" custScaleX="63743" custLinFactNeighborX="-10197" custLinFactNeighborY="320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40249F2-2808-41DF-8061-0E79F55436D7}" type="pres">
      <dgm:prSet presAssocID="{2CC23D23-B122-4D7A-9451-5CECF198A1B4}" presName="descendantText" presStyleLbl="alignAccFollowNode1" presStyleIdx="0" presStyleCnt="3" custLinFactNeighborX="-17544" custLinFactNeighborY="700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FE1B36-9094-4419-882A-28A1ABDDBB7F}" type="pres">
      <dgm:prSet presAssocID="{C06F14A2-4367-4649-8210-619B0DCCC37C}" presName="sp" presStyleCnt="0"/>
      <dgm:spPr/>
    </dgm:pt>
    <dgm:pt modelId="{96E4EA9B-BC71-4496-A6BA-F830BEAAB3CA}" type="pres">
      <dgm:prSet presAssocID="{7FA44305-BF69-4B49-B492-FD63B7701A55}" presName="linNode" presStyleCnt="0"/>
      <dgm:spPr/>
    </dgm:pt>
    <dgm:pt modelId="{0E85044F-2B13-41C3-93A7-9377CA863A62}" type="pres">
      <dgm:prSet presAssocID="{7FA44305-BF69-4B49-B492-FD63B7701A55}" presName="parentText" presStyleLbl="node1" presStyleIdx="1" presStyleCnt="3" custScaleX="63743" custLinFactNeighborX="-10197" custLinFactNeighborY="320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4CF1421-1FF0-4ABA-AA6D-5A2B7DF29074}" type="pres">
      <dgm:prSet presAssocID="{7FA44305-BF69-4B49-B492-FD63B7701A55}" presName="descendantText" presStyleLbl="alignAccFollowNode1" presStyleIdx="1" presStyleCnt="3" custLinFactNeighborX="-17544" custLinFactNeighborY="382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DAB9FE7-ACB6-4EBA-9740-5FD5C3B8D22A}" type="pres">
      <dgm:prSet presAssocID="{679339F7-41C7-48C5-85D6-5C7F4B0D45AE}" presName="sp" presStyleCnt="0"/>
      <dgm:spPr/>
    </dgm:pt>
    <dgm:pt modelId="{00BB6C28-3B23-45F2-B6B2-7E496A4708A4}" type="pres">
      <dgm:prSet presAssocID="{7BBA3C8E-94AA-4FC1-811A-AA0D3B41C8DF}" presName="linNode" presStyleCnt="0"/>
      <dgm:spPr/>
    </dgm:pt>
    <dgm:pt modelId="{4CEB7E98-1153-4DA2-9E72-3E9E2FC64297}" type="pres">
      <dgm:prSet presAssocID="{7BBA3C8E-94AA-4FC1-811A-AA0D3B41C8DF}" presName="parentText" presStyleLbl="node1" presStyleIdx="2" presStyleCnt="3" custScaleX="63743" custLinFactNeighborX="-10197" custLinFactNeighborY="320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334BC9C-3BFB-4156-8F0F-7382304DBA88}" type="pres">
      <dgm:prSet presAssocID="{7BBA3C8E-94AA-4FC1-811A-AA0D3B41C8DF}" presName="descendantText" presStyleLbl="alignAccFollowNode1" presStyleIdx="2" presStyleCnt="3" custLinFactNeighborX="-17544" custLinFactNeighborY="382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3EFDBB8-7611-4005-8328-CF6473CE5DD7}" type="presOf" srcId="{7BBA3C8E-94AA-4FC1-811A-AA0D3B41C8DF}" destId="{4CEB7E98-1153-4DA2-9E72-3E9E2FC64297}" srcOrd="0" destOrd="0" presId="urn:microsoft.com/office/officeart/2005/8/layout/vList5"/>
    <dgm:cxn modelId="{93A95E03-BEEF-489D-8BEE-FCDCB3F30C5A}" type="presOf" srcId="{2CA5DC7E-4A96-4124-A1BA-E48EF48A4FE5}" destId="{34CF1421-1FF0-4ABA-AA6D-5A2B7DF29074}" srcOrd="0" destOrd="0" presId="urn:microsoft.com/office/officeart/2005/8/layout/vList5"/>
    <dgm:cxn modelId="{B0E92758-6992-47A7-806E-7A6764D86726}" srcId="{7BBA3C8E-94AA-4FC1-811A-AA0D3B41C8DF}" destId="{4487C971-A4D2-46E6-8BDB-5B79358060F6}" srcOrd="1" destOrd="0" parTransId="{FA0F04E4-7482-468F-B88A-12AA45D3B868}" sibTransId="{E9A16078-A5F3-417D-8752-01808A32C582}"/>
    <dgm:cxn modelId="{29B4402D-D7EF-45BC-BABA-8AF3D6D6F02B}" srcId="{7FA44305-BF69-4B49-B492-FD63B7701A55}" destId="{BB67A42B-AD19-4BAE-99BF-62471EA726DC}" srcOrd="1" destOrd="0" parTransId="{03A83340-83B4-4E73-B452-1B7D32727171}" sibTransId="{D64D0857-E8C4-42AF-BE88-65F9DFB5805C}"/>
    <dgm:cxn modelId="{19EC6011-E6D4-491B-898B-9EDC4DA33EB4}" type="presOf" srcId="{56D4C1FB-634F-41FA-A5D7-18E9EE155AAE}" destId="{70C8BEE4-7186-4860-9CE2-53D9CFDC2BEC}" srcOrd="0" destOrd="0" presId="urn:microsoft.com/office/officeart/2005/8/layout/vList5"/>
    <dgm:cxn modelId="{88B4C1A8-AF4A-4D5E-8E18-00BC59CD168F}" srcId="{7BBA3C8E-94AA-4FC1-811A-AA0D3B41C8DF}" destId="{1CB6D548-039B-41FD-B925-E11A64F9AF15}" srcOrd="0" destOrd="0" parTransId="{9BF6216C-C10E-415C-8C10-165F8A836B3B}" sibTransId="{7034DD05-23D2-49B8-BE6C-25CE4785D9F3}"/>
    <dgm:cxn modelId="{ED1D574F-E332-484C-99AC-91214DD3690C}" type="presOf" srcId="{D1204E9D-A90B-4676-A91F-778B5D3961D8}" destId="{C40249F2-2808-41DF-8061-0E79F55436D7}" srcOrd="0" destOrd="0" presId="urn:microsoft.com/office/officeart/2005/8/layout/vList5"/>
    <dgm:cxn modelId="{574A5AA9-9FDA-4A07-BA38-2E1BFD286A64}" srcId="{56D4C1FB-634F-41FA-A5D7-18E9EE155AAE}" destId="{7BBA3C8E-94AA-4FC1-811A-AA0D3B41C8DF}" srcOrd="2" destOrd="0" parTransId="{26B2A033-63D6-4985-95E6-28C959EE9E40}" sibTransId="{9532808B-7E7E-44F4-8025-F47D5900E637}"/>
    <dgm:cxn modelId="{5EF51486-9BB3-4388-84E8-0B5C3E7B2299}" type="presOf" srcId="{BB67A42B-AD19-4BAE-99BF-62471EA726DC}" destId="{34CF1421-1FF0-4ABA-AA6D-5A2B7DF29074}" srcOrd="0" destOrd="1" presId="urn:microsoft.com/office/officeart/2005/8/layout/vList5"/>
    <dgm:cxn modelId="{3946133F-24C4-4D23-B84A-DFF72B28125B}" srcId="{2CC23D23-B122-4D7A-9451-5CECF198A1B4}" destId="{FBB39D08-CF74-4431-B984-CDC763DE66D9}" srcOrd="1" destOrd="0" parTransId="{E44318DD-D5D4-4A8C-AB6A-851F7F702C7A}" sibTransId="{DB1BD59E-E310-4356-B20F-187625C9F040}"/>
    <dgm:cxn modelId="{C5E1560B-1387-44C9-9FCA-2584407167DA}" type="presOf" srcId="{1CB6D548-039B-41FD-B925-E11A64F9AF15}" destId="{6334BC9C-3BFB-4156-8F0F-7382304DBA88}" srcOrd="0" destOrd="0" presId="urn:microsoft.com/office/officeart/2005/8/layout/vList5"/>
    <dgm:cxn modelId="{DAB2EF49-6C91-4872-AF8B-EAFB24143BA3}" type="presOf" srcId="{4487C971-A4D2-46E6-8BDB-5B79358060F6}" destId="{6334BC9C-3BFB-4156-8F0F-7382304DBA88}" srcOrd="0" destOrd="1" presId="urn:microsoft.com/office/officeart/2005/8/layout/vList5"/>
    <dgm:cxn modelId="{B021D07E-B79D-48E8-844D-898F12550F80}" srcId="{2CC23D23-B122-4D7A-9451-5CECF198A1B4}" destId="{D1204E9D-A90B-4676-A91F-778B5D3961D8}" srcOrd="0" destOrd="0" parTransId="{7096728D-06D2-4AAC-8058-1E4296F7632A}" sibTransId="{4C07A9CF-B746-4B88-A3A8-07EC1AB4C9D1}"/>
    <dgm:cxn modelId="{0FF16573-406B-42E5-930F-96DDA5B72667}" srcId="{7FA44305-BF69-4B49-B492-FD63B7701A55}" destId="{2CA5DC7E-4A96-4124-A1BA-E48EF48A4FE5}" srcOrd="0" destOrd="0" parTransId="{20847CFC-2745-4C8F-9B03-B1C347BA31EF}" sibTransId="{BE07B91B-687A-44B8-872D-AE8F537137A1}"/>
    <dgm:cxn modelId="{1A6A35DA-1076-47E0-BDF2-7939B5F20FDD}" type="presOf" srcId="{2CC23D23-B122-4D7A-9451-5CECF198A1B4}" destId="{7C7CC0BF-9615-46DB-8CF7-FDC1FBA640D3}" srcOrd="0" destOrd="0" presId="urn:microsoft.com/office/officeart/2005/8/layout/vList5"/>
    <dgm:cxn modelId="{D47E09CE-087B-48E8-8C65-D77CADFE9CBE}" srcId="{2CC23D23-B122-4D7A-9451-5CECF198A1B4}" destId="{8B87723E-4B1C-4238-809D-C7AFC2D42C0C}" srcOrd="2" destOrd="0" parTransId="{2035D516-BDEF-4491-960E-D07394709D43}" sibTransId="{9661D1D7-5A3A-4795-9E31-7A51C4662F3D}"/>
    <dgm:cxn modelId="{DEACC180-A2E7-4674-8774-2BBC14C31891}" srcId="{56D4C1FB-634F-41FA-A5D7-18E9EE155AAE}" destId="{7FA44305-BF69-4B49-B492-FD63B7701A55}" srcOrd="1" destOrd="0" parTransId="{D65F6757-C16F-4FE2-AC4E-51B7779D55AC}" sibTransId="{679339F7-41C7-48C5-85D6-5C7F4B0D45AE}"/>
    <dgm:cxn modelId="{6E6605D5-2449-4788-8C9E-D735AABFAFE8}" type="presOf" srcId="{8B87723E-4B1C-4238-809D-C7AFC2D42C0C}" destId="{C40249F2-2808-41DF-8061-0E79F55436D7}" srcOrd="0" destOrd="2" presId="urn:microsoft.com/office/officeart/2005/8/layout/vList5"/>
    <dgm:cxn modelId="{FEBAF256-58C9-4C5A-9A94-E9D0F5C6529B}" type="presOf" srcId="{FBB39D08-CF74-4431-B984-CDC763DE66D9}" destId="{C40249F2-2808-41DF-8061-0E79F55436D7}" srcOrd="0" destOrd="1" presId="urn:microsoft.com/office/officeart/2005/8/layout/vList5"/>
    <dgm:cxn modelId="{23A3968A-23DB-4808-BDB1-56095F15495A}" type="presOf" srcId="{7FA44305-BF69-4B49-B492-FD63B7701A55}" destId="{0E85044F-2B13-41C3-93A7-9377CA863A62}" srcOrd="0" destOrd="0" presId="urn:microsoft.com/office/officeart/2005/8/layout/vList5"/>
    <dgm:cxn modelId="{0306718B-4066-4AA6-9980-0599002A4849}" srcId="{56D4C1FB-634F-41FA-A5D7-18E9EE155AAE}" destId="{2CC23D23-B122-4D7A-9451-5CECF198A1B4}" srcOrd="0" destOrd="0" parTransId="{E2F8E15A-0F07-4ADA-8447-85EDECC0EEDE}" sibTransId="{C06F14A2-4367-4649-8210-619B0DCCC37C}"/>
    <dgm:cxn modelId="{F5DAE89B-39BD-4761-B8A3-F353CF8F6129}" type="presParOf" srcId="{70C8BEE4-7186-4860-9CE2-53D9CFDC2BEC}" destId="{CA311D70-0DF0-4992-A170-C847C52AE827}" srcOrd="0" destOrd="0" presId="urn:microsoft.com/office/officeart/2005/8/layout/vList5"/>
    <dgm:cxn modelId="{A5422BAF-384B-4F9A-A145-137AD56896F6}" type="presParOf" srcId="{CA311D70-0DF0-4992-A170-C847C52AE827}" destId="{7C7CC0BF-9615-46DB-8CF7-FDC1FBA640D3}" srcOrd="0" destOrd="0" presId="urn:microsoft.com/office/officeart/2005/8/layout/vList5"/>
    <dgm:cxn modelId="{09F628CA-0EB1-47E1-AAD4-9F3F5337E07C}" type="presParOf" srcId="{CA311D70-0DF0-4992-A170-C847C52AE827}" destId="{C40249F2-2808-41DF-8061-0E79F55436D7}" srcOrd="1" destOrd="0" presId="urn:microsoft.com/office/officeart/2005/8/layout/vList5"/>
    <dgm:cxn modelId="{8904749B-EBDB-412D-80AF-421DA0C21200}" type="presParOf" srcId="{70C8BEE4-7186-4860-9CE2-53D9CFDC2BEC}" destId="{16FE1B36-9094-4419-882A-28A1ABDDBB7F}" srcOrd="1" destOrd="0" presId="urn:microsoft.com/office/officeart/2005/8/layout/vList5"/>
    <dgm:cxn modelId="{E169CFA9-F01B-4E67-A22F-B4F8C8AAACCF}" type="presParOf" srcId="{70C8BEE4-7186-4860-9CE2-53D9CFDC2BEC}" destId="{96E4EA9B-BC71-4496-A6BA-F830BEAAB3CA}" srcOrd="2" destOrd="0" presId="urn:microsoft.com/office/officeart/2005/8/layout/vList5"/>
    <dgm:cxn modelId="{09D9317D-F3F5-49DF-B034-00ACF7F6F981}" type="presParOf" srcId="{96E4EA9B-BC71-4496-A6BA-F830BEAAB3CA}" destId="{0E85044F-2B13-41C3-93A7-9377CA863A62}" srcOrd="0" destOrd="0" presId="urn:microsoft.com/office/officeart/2005/8/layout/vList5"/>
    <dgm:cxn modelId="{1E31FD30-04A7-4FEE-8259-1D7667926933}" type="presParOf" srcId="{96E4EA9B-BC71-4496-A6BA-F830BEAAB3CA}" destId="{34CF1421-1FF0-4ABA-AA6D-5A2B7DF29074}" srcOrd="1" destOrd="0" presId="urn:microsoft.com/office/officeart/2005/8/layout/vList5"/>
    <dgm:cxn modelId="{FCF5FB8A-CC87-44F1-AF18-E47320535B4A}" type="presParOf" srcId="{70C8BEE4-7186-4860-9CE2-53D9CFDC2BEC}" destId="{9DAB9FE7-ACB6-4EBA-9740-5FD5C3B8D22A}" srcOrd="3" destOrd="0" presId="urn:microsoft.com/office/officeart/2005/8/layout/vList5"/>
    <dgm:cxn modelId="{6F2B0DAE-6677-49D6-9CE1-C803BB2ACD29}" type="presParOf" srcId="{70C8BEE4-7186-4860-9CE2-53D9CFDC2BEC}" destId="{00BB6C28-3B23-45F2-B6B2-7E496A4708A4}" srcOrd="4" destOrd="0" presId="urn:microsoft.com/office/officeart/2005/8/layout/vList5"/>
    <dgm:cxn modelId="{2B974804-E1A8-4B3E-989F-E486F2556C98}" type="presParOf" srcId="{00BB6C28-3B23-45F2-B6B2-7E496A4708A4}" destId="{4CEB7E98-1153-4DA2-9E72-3E9E2FC64297}" srcOrd="0" destOrd="0" presId="urn:microsoft.com/office/officeart/2005/8/layout/vList5"/>
    <dgm:cxn modelId="{064102A4-5482-48B1-A8D7-C9293CD29967}" type="presParOf" srcId="{00BB6C28-3B23-45F2-B6B2-7E496A4708A4}" destId="{6334BC9C-3BFB-4156-8F0F-7382304DBA8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F32C8E-BDE0-4401-8CBD-FBB3B36FB996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FF6AD4B-720C-4088-88EE-3133916E14F4}">
      <dgm:prSet phldrT="[Teks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600" b="1" i="1" dirty="0" smtClean="0"/>
            <a:t>Tomografy komputerowe</a:t>
          </a:r>
          <a:endParaRPr lang="pl-PL" sz="1600" b="1" i="1" dirty="0"/>
        </a:p>
      </dgm:t>
    </dgm:pt>
    <dgm:pt modelId="{DCA9562F-DB12-4E0A-ADA0-0586A2934E1B}" type="parTrans" cxnId="{0B1A3ABC-6556-402A-8BA8-32B995836A7A}">
      <dgm:prSet/>
      <dgm:spPr/>
      <dgm:t>
        <a:bodyPr/>
        <a:lstStyle/>
        <a:p>
          <a:endParaRPr lang="pl-PL"/>
        </a:p>
      </dgm:t>
    </dgm:pt>
    <dgm:pt modelId="{A5A3DC28-2452-46B6-A107-4AB0E4B776E9}" type="sibTrans" cxnId="{0B1A3ABC-6556-402A-8BA8-32B995836A7A}">
      <dgm:prSet/>
      <dgm:spPr/>
      <dgm:t>
        <a:bodyPr/>
        <a:lstStyle/>
        <a:p>
          <a:endParaRPr lang="pl-PL"/>
        </a:p>
      </dgm:t>
    </dgm:pt>
    <dgm:pt modelId="{738BDE77-F13F-4D05-A7E3-11A393376775}">
      <dgm:prSet phldrT="[Teks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600" b="1" i="1" dirty="0" smtClean="0"/>
            <a:t>Skanery trójwymiarowe</a:t>
          </a:r>
          <a:endParaRPr lang="pl-PL" sz="1600" b="1" i="1" dirty="0"/>
        </a:p>
      </dgm:t>
    </dgm:pt>
    <dgm:pt modelId="{7ED2994F-4527-4B46-968C-083ED837C3E6}" type="parTrans" cxnId="{DB9C1ED7-8300-4816-B03E-4732588997AC}">
      <dgm:prSet/>
      <dgm:spPr/>
      <dgm:t>
        <a:bodyPr/>
        <a:lstStyle/>
        <a:p>
          <a:endParaRPr lang="pl-PL"/>
        </a:p>
      </dgm:t>
    </dgm:pt>
    <dgm:pt modelId="{95CEF16A-8813-469F-AEEC-06F9A71F2011}" type="sibTrans" cxnId="{DB9C1ED7-8300-4816-B03E-4732588997AC}">
      <dgm:prSet/>
      <dgm:spPr/>
      <dgm:t>
        <a:bodyPr/>
        <a:lstStyle/>
        <a:p>
          <a:endParaRPr lang="pl-PL"/>
        </a:p>
      </dgm:t>
    </dgm:pt>
    <dgm:pt modelId="{67288B07-E0D1-44CC-BE6F-764987F20EAD}">
      <dgm:prSet phldrT="[Teks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600" b="1" i="1" dirty="0" smtClean="0"/>
            <a:t>Zdjęcia satelitarne (topografia terenów)</a:t>
          </a:r>
          <a:endParaRPr lang="pl-PL" sz="1600" b="1" i="1" dirty="0"/>
        </a:p>
      </dgm:t>
    </dgm:pt>
    <dgm:pt modelId="{B444F3DB-655B-4DB5-840F-20073E3DDD45}" type="parTrans" cxnId="{1EEA1A45-EA94-4FCD-B5F9-A68DA522E426}">
      <dgm:prSet/>
      <dgm:spPr/>
      <dgm:t>
        <a:bodyPr/>
        <a:lstStyle/>
        <a:p>
          <a:endParaRPr lang="pl-PL"/>
        </a:p>
      </dgm:t>
    </dgm:pt>
    <dgm:pt modelId="{D8F9138E-D7FE-4341-BC01-4F557124C729}" type="sibTrans" cxnId="{1EEA1A45-EA94-4FCD-B5F9-A68DA522E426}">
      <dgm:prSet/>
      <dgm:spPr/>
      <dgm:t>
        <a:bodyPr/>
        <a:lstStyle/>
        <a:p>
          <a:endParaRPr lang="pl-PL"/>
        </a:p>
      </dgm:t>
    </dgm:pt>
    <dgm:pt modelId="{16F4C8D0-5FA9-4A39-9F6F-DEED6ECCE086}">
      <dgm:prSet phldrT="[Teks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600" b="1" i="1" dirty="0" smtClean="0">
              <a:solidFill>
                <a:srgbClr val="FFFF00"/>
              </a:solidFill>
            </a:rPr>
            <a:t>MOTION CAPTURE</a:t>
          </a:r>
        </a:p>
        <a:p>
          <a:r>
            <a:rPr lang="pl-PL" sz="1600" b="1" i="1" dirty="0" smtClean="0"/>
            <a:t>Przenoszenia ruchów człowieka poprzez czujniki na ciele</a:t>
          </a:r>
          <a:endParaRPr lang="pl-PL" sz="1600" b="1" i="1" dirty="0"/>
        </a:p>
      </dgm:t>
    </dgm:pt>
    <dgm:pt modelId="{45C63A80-4984-4C3D-859D-86E63FA899D8}" type="parTrans" cxnId="{B90DA2CB-C4F4-45B2-BDE6-F30572FF0DB5}">
      <dgm:prSet/>
      <dgm:spPr/>
      <dgm:t>
        <a:bodyPr/>
        <a:lstStyle/>
        <a:p>
          <a:endParaRPr lang="pl-PL"/>
        </a:p>
      </dgm:t>
    </dgm:pt>
    <dgm:pt modelId="{42168D7D-F928-4AE1-80D9-E78C3C355108}" type="sibTrans" cxnId="{B90DA2CB-C4F4-45B2-BDE6-F30572FF0DB5}">
      <dgm:prSet/>
      <dgm:spPr/>
      <dgm:t>
        <a:bodyPr/>
        <a:lstStyle/>
        <a:p>
          <a:endParaRPr lang="pl-PL"/>
        </a:p>
      </dgm:t>
    </dgm:pt>
    <dgm:pt modelId="{6134FACD-C54E-467B-A730-4B56C7E008CD}" type="pres">
      <dgm:prSet presAssocID="{CFF32C8E-BDE0-4401-8CBD-FBB3B36FB99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DBB6489-55B6-4FAF-80D1-601F8608CB3A}" type="pres">
      <dgm:prSet presAssocID="{AFF6AD4B-720C-4088-88EE-3133916E14F4}" presName="composite" presStyleCnt="0"/>
      <dgm:spPr/>
    </dgm:pt>
    <dgm:pt modelId="{2D2DAA7B-DC25-4C9D-936A-A32DAFD5EF2F}" type="pres">
      <dgm:prSet presAssocID="{AFF6AD4B-720C-4088-88EE-3133916E14F4}" presName="rect1" presStyleLbl="trAlignAcc1" presStyleIdx="0" presStyleCnt="4" custScaleX="86713" custScaleY="14086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057A0A5-15A6-4BB1-B6C0-A043842466A2}" type="pres">
      <dgm:prSet presAssocID="{AFF6AD4B-720C-4088-88EE-3133916E14F4}" presName="rect2" presStyleLbl="fgImgPlace1" presStyleIdx="0" presStyleCnt="4"/>
      <dgm:spPr/>
    </dgm:pt>
    <dgm:pt modelId="{B4371818-1B0C-452F-AB8C-8698F87E8792}" type="pres">
      <dgm:prSet presAssocID="{A5A3DC28-2452-46B6-A107-4AB0E4B776E9}" presName="sibTrans" presStyleCnt="0"/>
      <dgm:spPr/>
    </dgm:pt>
    <dgm:pt modelId="{CDC071FF-B40A-4F34-81BB-C4A511D505F6}" type="pres">
      <dgm:prSet presAssocID="{738BDE77-F13F-4D05-A7E3-11A393376775}" presName="composite" presStyleCnt="0"/>
      <dgm:spPr/>
    </dgm:pt>
    <dgm:pt modelId="{E3F85027-CF7C-4294-BD46-8953B3C9FB92}" type="pres">
      <dgm:prSet presAssocID="{738BDE77-F13F-4D05-A7E3-11A393376775}" presName="rect1" presStyleLbl="trAlignAcc1" presStyleIdx="1" presStyleCnt="4" custScaleX="86713" custScaleY="14086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D1E31F3-9F17-40D3-9B5C-D2BAB082137C}" type="pres">
      <dgm:prSet presAssocID="{738BDE77-F13F-4D05-A7E3-11A393376775}" presName="rect2" presStyleLbl="fgImgPlace1" presStyleIdx="1" presStyleCnt="4"/>
      <dgm:spPr/>
    </dgm:pt>
    <dgm:pt modelId="{6B6175AD-69B1-44B8-B3F4-5F97E0BB8E8A}" type="pres">
      <dgm:prSet presAssocID="{95CEF16A-8813-469F-AEEC-06F9A71F2011}" presName="sibTrans" presStyleCnt="0"/>
      <dgm:spPr/>
    </dgm:pt>
    <dgm:pt modelId="{64DC7CA0-67D0-4A1C-A915-E96A76AF7A82}" type="pres">
      <dgm:prSet presAssocID="{16F4C8D0-5FA9-4A39-9F6F-DEED6ECCE086}" presName="composite" presStyleCnt="0"/>
      <dgm:spPr/>
    </dgm:pt>
    <dgm:pt modelId="{633033C9-6FBC-4992-9A99-D111877CFCA9}" type="pres">
      <dgm:prSet presAssocID="{16F4C8D0-5FA9-4A39-9F6F-DEED6ECCE086}" presName="rect1" presStyleLbl="trAlignAcc1" presStyleIdx="2" presStyleCnt="4" custScaleX="86713" custScaleY="14086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5D012F9-ACE1-475B-9E48-19B2287DADD8}" type="pres">
      <dgm:prSet presAssocID="{16F4C8D0-5FA9-4A39-9F6F-DEED6ECCE086}" presName="rect2" presStyleLbl="fgImgPlace1" presStyleIdx="2" presStyleCnt="4"/>
      <dgm:spPr/>
    </dgm:pt>
    <dgm:pt modelId="{B3FF3FFD-2A51-49E3-9AC1-7410C251E710}" type="pres">
      <dgm:prSet presAssocID="{42168D7D-F928-4AE1-80D9-E78C3C355108}" presName="sibTrans" presStyleCnt="0"/>
      <dgm:spPr/>
    </dgm:pt>
    <dgm:pt modelId="{A934E856-907F-4C92-B0D1-B7003BA18DD3}" type="pres">
      <dgm:prSet presAssocID="{67288B07-E0D1-44CC-BE6F-764987F20EAD}" presName="composite" presStyleCnt="0"/>
      <dgm:spPr/>
    </dgm:pt>
    <dgm:pt modelId="{DC51EC7E-CAA2-4152-811B-72A97B035764}" type="pres">
      <dgm:prSet presAssocID="{67288B07-E0D1-44CC-BE6F-764987F20EAD}" presName="rect1" presStyleLbl="trAlignAcc1" presStyleIdx="3" presStyleCnt="4" custScaleX="86713" custScaleY="14086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C51F588-7795-4240-B2C1-FCCAFE5D6D7E}" type="pres">
      <dgm:prSet presAssocID="{67288B07-E0D1-44CC-BE6F-764987F20EAD}" presName="rect2" presStyleLbl="fgImgPlace1" presStyleIdx="3" presStyleCnt="4"/>
      <dgm:spPr/>
    </dgm:pt>
  </dgm:ptLst>
  <dgm:cxnLst>
    <dgm:cxn modelId="{0B1A3ABC-6556-402A-8BA8-32B995836A7A}" srcId="{CFF32C8E-BDE0-4401-8CBD-FBB3B36FB996}" destId="{AFF6AD4B-720C-4088-88EE-3133916E14F4}" srcOrd="0" destOrd="0" parTransId="{DCA9562F-DB12-4E0A-ADA0-0586A2934E1B}" sibTransId="{A5A3DC28-2452-46B6-A107-4AB0E4B776E9}"/>
    <dgm:cxn modelId="{8ED3BFA4-8CF1-4734-B959-C5A7F6C39DFC}" type="presOf" srcId="{738BDE77-F13F-4D05-A7E3-11A393376775}" destId="{E3F85027-CF7C-4294-BD46-8953B3C9FB92}" srcOrd="0" destOrd="0" presId="urn:microsoft.com/office/officeart/2008/layout/PictureStrips"/>
    <dgm:cxn modelId="{6A5785DB-443A-43B8-B0E8-B5EF0898866E}" type="presOf" srcId="{67288B07-E0D1-44CC-BE6F-764987F20EAD}" destId="{DC51EC7E-CAA2-4152-811B-72A97B035764}" srcOrd="0" destOrd="0" presId="urn:microsoft.com/office/officeart/2008/layout/PictureStrips"/>
    <dgm:cxn modelId="{DB9C1ED7-8300-4816-B03E-4732588997AC}" srcId="{CFF32C8E-BDE0-4401-8CBD-FBB3B36FB996}" destId="{738BDE77-F13F-4D05-A7E3-11A393376775}" srcOrd="1" destOrd="0" parTransId="{7ED2994F-4527-4B46-968C-083ED837C3E6}" sibTransId="{95CEF16A-8813-469F-AEEC-06F9A71F2011}"/>
    <dgm:cxn modelId="{E56C8A18-EA1D-43BD-945C-7605DE876D7F}" type="presOf" srcId="{CFF32C8E-BDE0-4401-8CBD-FBB3B36FB996}" destId="{6134FACD-C54E-467B-A730-4B56C7E008CD}" srcOrd="0" destOrd="0" presId="urn:microsoft.com/office/officeart/2008/layout/PictureStrips"/>
    <dgm:cxn modelId="{1EEA1A45-EA94-4FCD-B5F9-A68DA522E426}" srcId="{CFF32C8E-BDE0-4401-8CBD-FBB3B36FB996}" destId="{67288B07-E0D1-44CC-BE6F-764987F20EAD}" srcOrd="3" destOrd="0" parTransId="{B444F3DB-655B-4DB5-840F-20073E3DDD45}" sibTransId="{D8F9138E-D7FE-4341-BC01-4F557124C729}"/>
    <dgm:cxn modelId="{A98ED82D-8A1D-4574-8FD4-DA4637099EB3}" type="presOf" srcId="{AFF6AD4B-720C-4088-88EE-3133916E14F4}" destId="{2D2DAA7B-DC25-4C9D-936A-A32DAFD5EF2F}" srcOrd="0" destOrd="0" presId="urn:microsoft.com/office/officeart/2008/layout/PictureStrips"/>
    <dgm:cxn modelId="{C0F63AC0-F26D-4EC3-BA32-B02B99FAEB6C}" type="presOf" srcId="{16F4C8D0-5FA9-4A39-9F6F-DEED6ECCE086}" destId="{633033C9-6FBC-4992-9A99-D111877CFCA9}" srcOrd="0" destOrd="0" presId="urn:microsoft.com/office/officeart/2008/layout/PictureStrips"/>
    <dgm:cxn modelId="{B90DA2CB-C4F4-45B2-BDE6-F30572FF0DB5}" srcId="{CFF32C8E-BDE0-4401-8CBD-FBB3B36FB996}" destId="{16F4C8D0-5FA9-4A39-9F6F-DEED6ECCE086}" srcOrd="2" destOrd="0" parTransId="{45C63A80-4984-4C3D-859D-86E63FA899D8}" sibTransId="{42168D7D-F928-4AE1-80D9-E78C3C355108}"/>
    <dgm:cxn modelId="{DD2A802A-3569-427A-BBD3-886AA5A98F8F}" type="presParOf" srcId="{6134FACD-C54E-467B-A730-4B56C7E008CD}" destId="{9DBB6489-55B6-4FAF-80D1-601F8608CB3A}" srcOrd="0" destOrd="0" presId="urn:microsoft.com/office/officeart/2008/layout/PictureStrips"/>
    <dgm:cxn modelId="{21D9FC46-D019-4624-9A24-190266FAF694}" type="presParOf" srcId="{9DBB6489-55B6-4FAF-80D1-601F8608CB3A}" destId="{2D2DAA7B-DC25-4C9D-936A-A32DAFD5EF2F}" srcOrd="0" destOrd="0" presId="urn:microsoft.com/office/officeart/2008/layout/PictureStrips"/>
    <dgm:cxn modelId="{069DBB78-8188-4E97-B326-F51D54C99E4E}" type="presParOf" srcId="{9DBB6489-55B6-4FAF-80D1-601F8608CB3A}" destId="{0057A0A5-15A6-4BB1-B6C0-A043842466A2}" srcOrd="1" destOrd="0" presId="urn:microsoft.com/office/officeart/2008/layout/PictureStrips"/>
    <dgm:cxn modelId="{DBA1F95D-97D0-458A-B8A4-80C7E6A4AC20}" type="presParOf" srcId="{6134FACD-C54E-467B-A730-4B56C7E008CD}" destId="{B4371818-1B0C-452F-AB8C-8698F87E8792}" srcOrd="1" destOrd="0" presId="urn:microsoft.com/office/officeart/2008/layout/PictureStrips"/>
    <dgm:cxn modelId="{72D897A6-EFA2-4D23-AAB5-F19AD27336D6}" type="presParOf" srcId="{6134FACD-C54E-467B-A730-4B56C7E008CD}" destId="{CDC071FF-B40A-4F34-81BB-C4A511D505F6}" srcOrd="2" destOrd="0" presId="urn:microsoft.com/office/officeart/2008/layout/PictureStrips"/>
    <dgm:cxn modelId="{15B29A36-58C7-4688-BF1F-457202E3B998}" type="presParOf" srcId="{CDC071FF-B40A-4F34-81BB-C4A511D505F6}" destId="{E3F85027-CF7C-4294-BD46-8953B3C9FB92}" srcOrd="0" destOrd="0" presId="urn:microsoft.com/office/officeart/2008/layout/PictureStrips"/>
    <dgm:cxn modelId="{B4C0E593-F705-4D3E-8EF0-F88EFCB36DE6}" type="presParOf" srcId="{CDC071FF-B40A-4F34-81BB-C4A511D505F6}" destId="{1D1E31F3-9F17-40D3-9B5C-D2BAB082137C}" srcOrd="1" destOrd="0" presId="urn:microsoft.com/office/officeart/2008/layout/PictureStrips"/>
    <dgm:cxn modelId="{228C2AE1-D16E-4A6B-9B9B-3537C0D246C4}" type="presParOf" srcId="{6134FACD-C54E-467B-A730-4B56C7E008CD}" destId="{6B6175AD-69B1-44B8-B3F4-5F97E0BB8E8A}" srcOrd="3" destOrd="0" presId="urn:microsoft.com/office/officeart/2008/layout/PictureStrips"/>
    <dgm:cxn modelId="{F48F1056-97E1-47DB-AD99-BDE936BE68CA}" type="presParOf" srcId="{6134FACD-C54E-467B-A730-4B56C7E008CD}" destId="{64DC7CA0-67D0-4A1C-A915-E96A76AF7A82}" srcOrd="4" destOrd="0" presId="urn:microsoft.com/office/officeart/2008/layout/PictureStrips"/>
    <dgm:cxn modelId="{A7EFA914-DF86-4E41-903C-0A0716DDF199}" type="presParOf" srcId="{64DC7CA0-67D0-4A1C-A915-E96A76AF7A82}" destId="{633033C9-6FBC-4992-9A99-D111877CFCA9}" srcOrd="0" destOrd="0" presId="urn:microsoft.com/office/officeart/2008/layout/PictureStrips"/>
    <dgm:cxn modelId="{C53ACB71-6983-4785-BCF8-5AE6C552792C}" type="presParOf" srcId="{64DC7CA0-67D0-4A1C-A915-E96A76AF7A82}" destId="{A5D012F9-ACE1-475B-9E48-19B2287DADD8}" srcOrd="1" destOrd="0" presId="urn:microsoft.com/office/officeart/2008/layout/PictureStrips"/>
    <dgm:cxn modelId="{8DD3DB3C-2ECE-4F06-82A7-93F4DCF43D2E}" type="presParOf" srcId="{6134FACD-C54E-467B-A730-4B56C7E008CD}" destId="{B3FF3FFD-2A51-49E3-9AC1-7410C251E710}" srcOrd="5" destOrd="0" presId="urn:microsoft.com/office/officeart/2008/layout/PictureStrips"/>
    <dgm:cxn modelId="{1871F733-F9F2-4C06-8AFF-F3660865D1D1}" type="presParOf" srcId="{6134FACD-C54E-467B-A730-4B56C7E008CD}" destId="{A934E856-907F-4C92-B0D1-B7003BA18DD3}" srcOrd="6" destOrd="0" presId="urn:microsoft.com/office/officeart/2008/layout/PictureStrips"/>
    <dgm:cxn modelId="{0D22604D-1CEA-4EDF-9282-517C26E05DBF}" type="presParOf" srcId="{A934E856-907F-4C92-B0D1-B7003BA18DD3}" destId="{DC51EC7E-CAA2-4152-811B-72A97B035764}" srcOrd="0" destOrd="0" presId="urn:microsoft.com/office/officeart/2008/layout/PictureStrips"/>
    <dgm:cxn modelId="{DDD044DA-EB56-444E-890D-59BE59D694FA}" type="presParOf" srcId="{A934E856-907F-4C92-B0D1-B7003BA18DD3}" destId="{7C51F588-7795-4240-B2C1-FCCAFE5D6D7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AA9847-5B35-4D89-B009-1233A6D7EC2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99FBE39-3401-48B4-A8B1-0B61A09E746F}">
      <dgm:prSet phldrT="[Tekst]"/>
      <dgm:spPr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pl-PL" b="1" dirty="0" err="1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rPr>
            <a:t>Vertex</a:t>
          </a:r>
          <a:r>
            <a:rPr lang="pl-PL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rPr>
            <a:t> </a:t>
          </a:r>
          <a:r>
            <a:rPr lang="pl-PL" b="1" dirty="0" err="1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rPr>
            <a:t>Shader</a:t>
          </a:r>
          <a:endParaRPr lang="pl-PL" dirty="0"/>
        </a:p>
      </dgm:t>
    </dgm:pt>
    <dgm:pt modelId="{05A61AD0-7FA0-4A65-A765-7F0940C3DC99}" type="parTrans" cxnId="{0E1AEC02-FCD2-4BFC-A513-84036B0AC438}">
      <dgm:prSet/>
      <dgm:spPr/>
      <dgm:t>
        <a:bodyPr/>
        <a:lstStyle/>
        <a:p>
          <a:endParaRPr lang="pl-PL"/>
        </a:p>
      </dgm:t>
    </dgm:pt>
    <dgm:pt modelId="{5405E3DC-15DD-4304-A245-06FAB0C81409}" type="sibTrans" cxnId="{0E1AEC02-FCD2-4BFC-A513-84036B0AC438}">
      <dgm:prSet/>
      <dgm:spPr/>
      <dgm:t>
        <a:bodyPr/>
        <a:lstStyle/>
        <a:p>
          <a:endParaRPr lang="pl-PL"/>
        </a:p>
      </dgm:t>
    </dgm:pt>
    <dgm:pt modelId="{4947FD31-82CC-472E-BB4D-AF1A6D939DCC}">
      <dgm:prSet phldrT="[Tekst]"/>
      <dgm:spPr/>
      <dgm:t>
        <a:bodyPr/>
        <a:lstStyle/>
        <a:p>
          <a:r>
            <a:rPr lang="pl-PL" altLang="pl-PL" b="1" dirty="0" err="1" smtClean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rPr>
            <a:t>Szader</a:t>
          </a:r>
          <a:r>
            <a:rPr lang="pl-PL" altLang="pl-PL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rPr>
            <a:t> wierzchołkowy </a:t>
          </a:r>
          <a:r>
            <a:rPr lang="pl-PL" altLang="pl-PL" b="1" dirty="0" smtClean="0">
              <a:latin typeface="Calibri" pitchFamily="34" charset="0"/>
            </a:rPr>
            <a:t>- uruchamiany jest raz dla poszczególnych przetwarzanych wierzchołków. Jego zadaniem jest transformacja położenia wierzchołka w wirtualnej przestrzeni 3D na współrzędne 2D na ekranie.</a:t>
          </a:r>
          <a:endParaRPr lang="pl-PL" b="1" dirty="0"/>
        </a:p>
      </dgm:t>
    </dgm:pt>
    <dgm:pt modelId="{054CFCA8-3580-4366-812F-75ADC625DC39}" type="parTrans" cxnId="{10AC8169-56D8-4723-AF81-2CD252F4D5B2}">
      <dgm:prSet/>
      <dgm:spPr/>
      <dgm:t>
        <a:bodyPr/>
        <a:lstStyle/>
        <a:p>
          <a:endParaRPr lang="pl-PL"/>
        </a:p>
      </dgm:t>
    </dgm:pt>
    <dgm:pt modelId="{6A1CD40F-2A51-4FAC-A42D-118E7C793AE6}" type="sibTrans" cxnId="{10AC8169-56D8-4723-AF81-2CD252F4D5B2}">
      <dgm:prSet/>
      <dgm:spPr/>
      <dgm:t>
        <a:bodyPr/>
        <a:lstStyle/>
        <a:p>
          <a:endParaRPr lang="pl-PL"/>
        </a:p>
      </dgm:t>
    </dgm:pt>
    <dgm:pt modelId="{DCF67071-C3E1-47D1-B70D-C81D908C6116}">
      <dgm:prSet phldrT="[Tekst]"/>
      <dgm:spPr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pl-PL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rPr>
            <a:t>Geometry </a:t>
          </a:r>
          <a:r>
            <a:rPr lang="pl-PL" b="1" dirty="0" err="1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rPr>
            <a:t>Shader</a:t>
          </a:r>
          <a:endParaRPr lang="pl-PL" dirty="0"/>
        </a:p>
      </dgm:t>
    </dgm:pt>
    <dgm:pt modelId="{4FD4F153-FE2A-4BC2-9DA0-C8460E363F42}" type="parTrans" cxnId="{99E55C42-1EE6-4724-AD8C-BE127BDAC17C}">
      <dgm:prSet/>
      <dgm:spPr/>
      <dgm:t>
        <a:bodyPr/>
        <a:lstStyle/>
        <a:p>
          <a:endParaRPr lang="pl-PL"/>
        </a:p>
      </dgm:t>
    </dgm:pt>
    <dgm:pt modelId="{669200DF-EF15-4356-9BEE-E418E6645FC5}" type="sibTrans" cxnId="{99E55C42-1EE6-4724-AD8C-BE127BDAC17C}">
      <dgm:prSet/>
      <dgm:spPr/>
      <dgm:t>
        <a:bodyPr/>
        <a:lstStyle/>
        <a:p>
          <a:endParaRPr lang="pl-PL"/>
        </a:p>
      </dgm:t>
    </dgm:pt>
    <dgm:pt modelId="{72279E21-C802-4614-80AF-3DF4BF612030}">
      <dgm:prSet phldrT="[Tekst]"/>
      <dgm:spPr/>
      <dgm:t>
        <a:bodyPr/>
        <a:lstStyle/>
        <a:p>
          <a:r>
            <a:rPr lang="pl-PL" altLang="pl-PL" b="1" dirty="0" err="1" smtClean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rPr>
            <a:t>Szader</a:t>
          </a:r>
          <a:r>
            <a:rPr lang="pl-PL" altLang="pl-PL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rPr>
            <a:t> geometryczny </a:t>
          </a:r>
          <a:r>
            <a:rPr lang="pl-PL" altLang="pl-PL" b="1" dirty="0" smtClean="0">
              <a:latin typeface="Calibri" pitchFamily="34" charset="0"/>
            </a:rPr>
            <a:t>- pozwala na dodawanie lub usuwanie wierzchołków z siatki.  Mogą być używane do  otworzenia obiektów geometrycznych albo do dodawania objętościowych detali istniejących siatek wierzchołków.</a:t>
          </a:r>
          <a:endParaRPr lang="pl-PL" b="1" dirty="0"/>
        </a:p>
      </dgm:t>
    </dgm:pt>
    <dgm:pt modelId="{6D24FE62-24E2-4E23-933B-A257C5993ED4}" type="parTrans" cxnId="{6EE431B7-E679-4924-BD38-50FB19C88491}">
      <dgm:prSet/>
      <dgm:spPr/>
      <dgm:t>
        <a:bodyPr/>
        <a:lstStyle/>
        <a:p>
          <a:endParaRPr lang="pl-PL"/>
        </a:p>
      </dgm:t>
    </dgm:pt>
    <dgm:pt modelId="{5ABBC8D1-7990-4F42-A67F-051E09CB50D1}" type="sibTrans" cxnId="{6EE431B7-E679-4924-BD38-50FB19C88491}">
      <dgm:prSet/>
      <dgm:spPr/>
      <dgm:t>
        <a:bodyPr/>
        <a:lstStyle/>
        <a:p>
          <a:endParaRPr lang="pl-PL"/>
        </a:p>
      </dgm:t>
    </dgm:pt>
    <dgm:pt modelId="{7C099917-60D6-4E40-B033-F77544962C28}">
      <dgm:prSet phldrT="[Tekst]"/>
      <dgm:spPr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pl-PL" b="1" dirty="0" err="1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rPr>
            <a:t>Pixel</a:t>
          </a:r>
          <a:r>
            <a:rPr lang="pl-PL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rPr>
            <a:t> </a:t>
          </a:r>
          <a:r>
            <a:rPr lang="pl-PL" b="1" dirty="0" err="1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rPr>
            <a:t>Shader</a:t>
          </a:r>
          <a:endParaRPr lang="pl-PL" dirty="0"/>
        </a:p>
      </dgm:t>
    </dgm:pt>
    <dgm:pt modelId="{62F67299-7FD9-46FD-9413-71C4C604C923}" type="parTrans" cxnId="{913BA4E0-4004-4971-ADA5-0EB5466B3D5F}">
      <dgm:prSet/>
      <dgm:spPr/>
      <dgm:t>
        <a:bodyPr/>
        <a:lstStyle/>
        <a:p>
          <a:endParaRPr lang="pl-PL"/>
        </a:p>
      </dgm:t>
    </dgm:pt>
    <dgm:pt modelId="{A32D3ADB-716E-4241-BFDD-2B353E9809A3}" type="sibTrans" cxnId="{913BA4E0-4004-4971-ADA5-0EB5466B3D5F}">
      <dgm:prSet/>
      <dgm:spPr/>
      <dgm:t>
        <a:bodyPr/>
        <a:lstStyle/>
        <a:p>
          <a:endParaRPr lang="pl-PL"/>
        </a:p>
      </dgm:t>
    </dgm:pt>
    <dgm:pt modelId="{98327206-9F08-4ABC-89F3-EDE64C5758DB}">
      <dgm:prSet/>
      <dgm:spPr/>
      <dgm:t>
        <a:bodyPr/>
        <a:lstStyle/>
        <a:p>
          <a:r>
            <a:rPr lang="pl-PL" altLang="pl-PL" b="1" dirty="0" err="1" smtClean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rPr>
            <a:t>Szader</a:t>
          </a:r>
          <a:r>
            <a:rPr lang="pl-PL" altLang="pl-PL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rPr>
            <a:t> pikselowy – </a:t>
          </a:r>
          <a:r>
            <a:rPr lang="pl-PL" altLang="pl-PL" b="1" dirty="0" smtClean="0">
              <a:latin typeface="Calibri" pitchFamily="34" charset="0"/>
            </a:rPr>
            <a:t>jest jednostką odpowiadającą za wyliczanie koloru pikseli.</a:t>
          </a:r>
          <a:endParaRPr lang="pl-PL" b="1" dirty="0"/>
        </a:p>
      </dgm:t>
    </dgm:pt>
    <dgm:pt modelId="{E92D3DCF-4B33-41D3-A0F8-816A363DE591}" type="parTrans" cxnId="{EAE23513-287A-49B0-A96A-45DBA97D7007}">
      <dgm:prSet/>
      <dgm:spPr/>
      <dgm:t>
        <a:bodyPr/>
        <a:lstStyle/>
        <a:p>
          <a:endParaRPr lang="pl-PL"/>
        </a:p>
      </dgm:t>
    </dgm:pt>
    <dgm:pt modelId="{2870943E-A0CE-4CE5-BFC0-48D22817FCF8}" type="sibTrans" cxnId="{EAE23513-287A-49B0-A96A-45DBA97D7007}">
      <dgm:prSet/>
      <dgm:spPr/>
      <dgm:t>
        <a:bodyPr/>
        <a:lstStyle/>
        <a:p>
          <a:endParaRPr lang="pl-PL"/>
        </a:p>
      </dgm:t>
    </dgm:pt>
    <dgm:pt modelId="{6DB2F341-34A6-4936-B5F9-90AD12F88C3C}">
      <dgm:prSet/>
      <dgm:spPr/>
      <dgm:t>
        <a:bodyPr/>
        <a:lstStyle/>
        <a:p>
          <a:r>
            <a:rPr lang="pl-PL" altLang="pl-PL" b="1" dirty="0" smtClean="0">
              <a:latin typeface="Calibri" pitchFamily="34" charset="0"/>
            </a:rPr>
            <a:t>są przeważnie używane do oświetlenia sceny i innych powiązanych efektów  lub kolorowania.</a:t>
          </a:r>
          <a:endParaRPr lang="pl-PL" b="1" dirty="0"/>
        </a:p>
      </dgm:t>
    </dgm:pt>
    <dgm:pt modelId="{47368DDB-E059-48B5-A4B5-A141DD5D78CC}" type="parTrans" cxnId="{3BECF5B1-E3F2-449C-A11E-1B246C021862}">
      <dgm:prSet/>
      <dgm:spPr/>
      <dgm:t>
        <a:bodyPr/>
        <a:lstStyle/>
        <a:p>
          <a:endParaRPr lang="pl-PL"/>
        </a:p>
      </dgm:t>
    </dgm:pt>
    <dgm:pt modelId="{778DE055-E46A-47ED-968D-FAF21B5EF260}" type="sibTrans" cxnId="{3BECF5B1-E3F2-449C-A11E-1B246C021862}">
      <dgm:prSet/>
      <dgm:spPr/>
      <dgm:t>
        <a:bodyPr/>
        <a:lstStyle/>
        <a:p>
          <a:endParaRPr lang="pl-PL"/>
        </a:p>
      </dgm:t>
    </dgm:pt>
    <dgm:pt modelId="{26BF6EF8-2A0A-4A9D-AA26-6EA60B2E212F}" type="pres">
      <dgm:prSet presAssocID="{BBAA9847-5B35-4D89-B009-1233A6D7EC2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F8A309EF-66A9-423D-BF69-8659143A6323}" type="pres">
      <dgm:prSet presAssocID="{799FBE39-3401-48B4-A8B1-0B61A09E746F}" presName="linNode" presStyleCnt="0"/>
      <dgm:spPr/>
    </dgm:pt>
    <dgm:pt modelId="{A72ACFE7-4036-482F-92B6-F20B55C5357E}" type="pres">
      <dgm:prSet presAssocID="{799FBE39-3401-48B4-A8B1-0B61A09E746F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509444D-758F-4956-8415-6BA44C93BDAE}" type="pres">
      <dgm:prSet presAssocID="{799FBE39-3401-48B4-A8B1-0B61A09E746F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32632FB-F66C-4363-8FB5-7949491ADDCF}" type="pres">
      <dgm:prSet presAssocID="{5405E3DC-15DD-4304-A245-06FAB0C81409}" presName="spacing" presStyleCnt="0"/>
      <dgm:spPr/>
    </dgm:pt>
    <dgm:pt modelId="{CD51E12A-44EC-4931-A6AB-268F489277B8}" type="pres">
      <dgm:prSet presAssocID="{DCF67071-C3E1-47D1-B70D-C81D908C6116}" presName="linNode" presStyleCnt="0"/>
      <dgm:spPr/>
    </dgm:pt>
    <dgm:pt modelId="{D4682867-DD2C-46ED-B2C1-3284C1D8AAE4}" type="pres">
      <dgm:prSet presAssocID="{DCF67071-C3E1-47D1-B70D-C81D908C6116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6C20F44-6957-4AD4-B8F4-EA7D1C947CB3}" type="pres">
      <dgm:prSet presAssocID="{DCF67071-C3E1-47D1-B70D-C81D908C6116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B30CB35-6893-4FDB-8675-B6370A447FD6}" type="pres">
      <dgm:prSet presAssocID="{669200DF-EF15-4356-9BEE-E418E6645FC5}" presName="spacing" presStyleCnt="0"/>
      <dgm:spPr/>
    </dgm:pt>
    <dgm:pt modelId="{AED2693D-B872-40A8-A304-639F8DE09B16}" type="pres">
      <dgm:prSet presAssocID="{7C099917-60D6-4E40-B033-F77544962C28}" presName="linNode" presStyleCnt="0"/>
      <dgm:spPr/>
    </dgm:pt>
    <dgm:pt modelId="{3E88AA47-6EDA-482B-B4DD-FCFA4658C03C}" type="pres">
      <dgm:prSet presAssocID="{7C099917-60D6-4E40-B033-F77544962C28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08E5481-F9A1-4E14-A6BB-12C8FAEF8CF4}" type="pres">
      <dgm:prSet presAssocID="{7C099917-60D6-4E40-B033-F77544962C28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3E19435-EEF2-441A-81D5-391FACEA9FFC}" type="presOf" srcId="{BBAA9847-5B35-4D89-B009-1233A6D7EC2A}" destId="{26BF6EF8-2A0A-4A9D-AA26-6EA60B2E212F}" srcOrd="0" destOrd="0" presId="urn:microsoft.com/office/officeart/2005/8/layout/vList6"/>
    <dgm:cxn modelId="{34AF60D4-194B-4C3E-8084-432DCC706DFB}" type="presOf" srcId="{6DB2F341-34A6-4936-B5F9-90AD12F88C3C}" destId="{608E5481-F9A1-4E14-A6BB-12C8FAEF8CF4}" srcOrd="0" destOrd="1" presId="urn:microsoft.com/office/officeart/2005/8/layout/vList6"/>
    <dgm:cxn modelId="{913BA4E0-4004-4971-ADA5-0EB5466B3D5F}" srcId="{BBAA9847-5B35-4D89-B009-1233A6D7EC2A}" destId="{7C099917-60D6-4E40-B033-F77544962C28}" srcOrd="2" destOrd="0" parTransId="{62F67299-7FD9-46FD-9413-71C4C604C923}" sibTransId="{A32D3ADB-716E-4241-BFDD-2B353E9809A3}"/>
    <dgm:cxn modelId="{99E55C42-1EE6-4724-AD8C-BE127BDAC17C}" srcId="{BBAA9847-5B35-4D89-B009-1233A6D7EC2A}" destId="{DCF67071-C3E1-47D1-B70D-C81D908C6116}" srcOrd="1" destOrd="0" parTransId="{4FD4F153-FE2A-4BC2-9DA0-C8460E363F42}" sibTransId="{669200DF-EF15-4356-9BEE-E418E6645FC5}"/>
    <dgm:cxn modelId="{913E0D8B-8BF1-4DEA-BCF7-FF68DE382FC8}" type="presOf" srcId="{4947FD31-82CC-472E-BB4D-AF1A6D939DCC}" destId="{3509444D-758F-4956-8415-6BA44C93BDAE}" srcOrd="0" destOrd="0" presId="urn:microsoft.com/office/officeart/2005/8/layout/vList6"/>
    <dgm:cxn modelId="{DF2FD56B-D98E-400F-9A48-2350C237AE52}" type="presOf" srcId="{799FBE39-3401-48B4-A8B1-0B61A09E746F}" destId="{A72ACFE7-4036-482F-92B6-F20B55C5357E}" srcOrd="0" destOrd="0" presId="urn:microsoft.com/office/officeart/2005/8/layout/vList6"/>
    <dgm:cxn modelId="{EAE23513-287A-49B0-A96A-45DBA97D7007}" srcId="{7C099917-60D6-4E40-B033-F77544962C28}" destId="{98327206-9F08-4ABC-89F3-EDE64C5758DB}" srcOrd="0" destOrd="0" parTransId="{E92D3DCF-4B33-41D3-A0F8-816A363DE591}" sibTransId="{2870943E-A0CE-4CE5-BFC0-48D22817FCF8}"/>
    <dgm:cxn modelId="{10AC8169-56D8-4723-AF81-2CD252F4D5B2}" srcId="{799FBE39-3401-48B4-A8B1-0B61A09E746F}" destId="{4947FD31-82CC-472E-BB4D-AF1A6D939DCC}" srcOrd="0" destOrd="0" parTransId="{054CFCA8-3580-4366-812F-75ADC625DC39}" sibTransId="{6A1CD40F-2A51-4FAC-A42D-118E7C793AE6}"/>
    <dgm:cxn modelId="{4B56C3EF-705C-420F-984C-D92D8C51A677}" type="presOf" srcId="{72279E21-C802-4614-80AF-3DF4BF612030}" destId="{E6C20F44-6957-4AD4-B8F4-EA7D1C947CB3}" srcOrd="0" destOrd="0" presId="urn:microsoft.com/office/officeart/2005/8/layout/vList6"/>
    <dgm:cxn modelId="{E1B6021B-3D3F-45F0-B88F-8B6D804996E4}" type="presOf" srcId="{98327206-9F08-4ABC-89F3-EDE64C5758DB}" destId="{608E5481-F9A1-4E14-A6BB-12C8FAEF8CF4}" srcOrd="0" destOrd="0" presId="urn:microsoft.com/office/officeart/2005/8/layout/vList6"/>
    <dgm:cxn modelId="{3BECF5B1-E3F2-449C-A11E-1B246C021862}" srcId="{7C099917-60D6-4E40-B033-F77544962C28}" destId="{6DB2F341-34A6-4936-B5F9-90AD12F88C3C}" srcOrd="1" destOrd="0" parTransId="{47368DDB-E059-48B5-A4B5-A141DD5D78CC}" sibTransId="{778DE055-E46A-47ED-968D-FAF21B5EF260}"/>
    <dgm:cxn modelId="{6EE431B7-E679-4924-BD38-50FB19C88491}" srcId="{DCF67071-C3E1-47D1-B70D-C81D908C6116}" destId="{72279E21-C802-4614-80AF-3DF4BF612030}" srcOrd="0" destOrd="0" parTransId="{6D24FE62-24E2-4E23-933B-A257C5993ED4}" sibTransId="{5ABBC8D1-7990-4F42-A67F-051E09CB50D1}"/>
    <dgm:cxn modelId="{0E1AEC02-FCD2-4BFC-A513-84036B0AC438}" srcId="{BBAA9847-5B35-4D89-B009-1233A6D7EC2A}" destId="{799FBE39-3401-48B4-A8B1-0B61A09E746F}" srcOrd="0" destOrd="0" parTransId="{05A61AD0-7FA0-4A65-A765-7F0940C3DC99}" sibTransId="{5405E3DC-15DD-4304-A245-06FAB0C81409}"/>
    <dgm:cxn modelId="{A94549E6-626D-4E63-9D21-2FE1C552198F}" type="presOf" srcId="{DCF67071-C3E1-47D1-B70D-C81D908C6116}" destId="{D4682867-DD2C-46ED-B2C1-3284C1D8AAE4}" srcOrd="0" destOrd="0" presId="urn:microsoft.com/office/officeart/2005/8/layout/vList6"/>
    <dgm:cxn modelId="{8469447E-791F-4CD1-B2FE-75FA46859868}" type="presOf" srcId="{7C099917-60D6-4E40-B033-F77544962C28}" destId="{3E88AA47-6EDA-482B-B4DD-FCFA4658C03C}" srcOrd="0" destOrd="0" presId="urn:microsoft.com/office/officeart/2005/8/layout/vList6"/>
    <dgm:cxn modelId="{B430DF91-2144-4B42-BCF0-D82DAF132541}" type="presParOf" srcId="{26BF6EF8-2A0A-4A9D-AA26-6EA60B2E212F}" destId="{F8A309EF-66A9-423D-BF69-8659143A6323}" srcOrd="0" destOrd="0" presId="urn:microsoft.com/office/officeart/2005/8/layout/vList6"/>
    <dgm:cxn modelId="{30CB7282-C3CC-4F41-8594-DB7836B74DA3}" type="presParOf" srcId="{F8A309EF-66A9-423D-BF69-8659143A6323}" destId="{A72ACFE7-4036-482F-92B6-F20B55C5357E}" srcOrd="0" destOrd="0" presId="urn:microsoft.com/office/officeart/2005/8/layout/vList6"/>
    <dgm:cxn modelId="{8B37ABC5-BF31-417C-9A95-F18D5A60D512}" type="presParOf" srcId="{F8A309EF-66A9-423D-BF69-8659143A6323}" destId="{3509444D-758F-4956-8415-6BA44C93BDAE}" srcOrd="1" destOrd="0" presId="urn:microsoft.com/office/officeart/2005/8/layout/vList6"/>
    <dgm:cxn modelId="{84D4D437-FAB7-44E4-A26C-2919C622CC87}" type="presParOf" srcId="{26BF6EF8-2A0A-4A9D-AA26-6EA60B2E212F}" destId="{132632FB-F66C-4363-8FB5-7949491ADDCF}" srcOrd="1" destOrd="0" presId="urn:microsoft.com/office/officeart/2005/8/layout/vList6"/>
    <dgm:cxn modelId="{D86EC373-2346-4A0D-AC51-6510FCDBBCD5}" type="presParOf" srcId="{26BF6EF8-2A0A-4A9D-AA26-6EA60B2E212F}" destId="{CD51E12A-44EC-4931-A6AB-268F489277B8}" srcOrd="2" destOrd="0" presId="urn:microsoft.com/office/officeart/2005/8/layout/vList6"/>
    <dgm:cxn modelId="{F480A52A-670C-4B87-B1C1-7E3AACE2C6EA}" type="presParOf" srcId="{CD51E12A-44EC-4931-A6AB-268F489277B8}" destId="{D4682867-DD2C-46ED-B2C1-3284C1D8AAE4}" srcOrd="0" destOrd="0" presId="urn:microsoft.com/office/officeart/2005/8/layout/vList6"/>
    <dgm:cxn modelId="{7285627A-1D80-4DC7-84C1-59868633E968}" type="presParOf" srcId="{CD51E12A-44EC-4931-A6AB-268F489277B8}" destId="{E6C20F44-6957-4AD4-B8F4-EA7D1C947CB3}" srcOrd="1" destOrd="0" presId="urn:microsoft.com/office/officeart/2005/8/layout/vList6"/>
    <dgm:cxn modelId="{CCBD5457-A0F8-4C0A-819D-19C23A1DEFED}" type="presParOf" srcId="{26BF6EF8-2A0A-4A9D-AA26-6EA60B2E212F}" destId="{CB30CB35-6893-4FDB-8675-B6370A447FD6}" srcOrd="3" destOrd="0" presId="urn:microsoft.com/office/officeart/2005/8/layout/vList6"/>
    <dgm:cxn modelId="{A0E65306-456B-453B-9440-0D36C1AAF90D}" type="presParOf" srcId="{26BF6EF8-2A0A-4A9D-AA26-6EA60B2E212F}" destId="{AED2693D-B872-40A8-A304-639F8DE09B16}" srcOrd="4" destOrd="0" presId="urn:microsoft.com/office/officeart/2005/8/layout/vList6"/>
    <dgm:cxn modelId="{74BC5E46-D83F-45BE-BDA3-AB44616FBE05}" type="presParOf" srcId="{AED2693D-B872-40A8-A304-639F8DE09B16}" destId="{3E88AA47-6EDA-482B-B4DD-FCFA4658C03C}" srcOrd="0" destOrd="0" presId="urn:microsoft.com/office/officeart/2005/8/layout/vList6"/>
    <dgm:cxn modelId="{74164B42-4E4A-4445-9D70-FA8594D9A280}" type="presParOf" srcId="{AED2693D-B872-40A8-A304-639F8DE09B16}" destId="{608E5481-F9A1-4E14-A6BB-12C8FAEF8CF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249F2-2808-41DF-8061-0E79F55436D7}">
      <dsp:nvSpPr>
        <dsp:cNvPr id="0" name=""/>
        <dsp:cNvSpPr/>
      </dsp:nvSpPr>
      <dsp:spPr>
        <a:xfrm rot="5400000">
          <a:off x="3658359" y="-1608730"/>
          <a:ext cx="1262390" cy="497719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kern="1200" dirty="0" smtClean="0">
              <a:latin typeface="Arial Rounded MT Bold" panose="020F0704030504030204" pitchFamily="34" charset="0"/>
              <a:cs typeface="Arial" panose="020B0604020202020204" pitchFamily="34" charset="0"/>
            </a:rPr>
            <a:t>Zbiory połączonych krawędziami trójkątów lub czworoboków </a:t>
          </a:r>
          <a:endParaRPr lang="pl-PL" sz="1400" b="0" kern="1200" dirty="0">
            <a:latin typeface="Arial Rounded MT Bold" panose="020F070403050403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kern="1200" dirty="0" smtClean="0">
              <a:latin typeface="Arial Rounded MT Bold" panose="020F0704030504030204" pitchFamily="34" charset="0"/>
              <a:cs typeface="Arial" panose="020B0604020202020204" pitchFamily="34" charset="0"/>
            </a:rPr>
            <a:t>Do tworzenia prostych brył</a:t>
          </a:r>
          <a:endParaRPr lang="pl-PL" sz="1400" b="0" kern="1200" dirty="0">
            <a:latin typeface="Arial Rounded MT Bold" panose="020F070403050403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kern="1200" dirty="0" smtClean="0">
              <a:latin typeface="Arial Rounded MT Bold" panose="020F0704030504030204" pitchFamily="34" charset="0"/>
              <a:cs typeface="Arial" panose="020B0604020202020204" pitchFamily="34" charset="0"/>
            </a:rPr>
            <a:t>Łatwość modyfikacji i deformacji</a:t>
          </a:r>
          <a:endParaRPr lang="pl-PL" sz="1400" b="0" kern="1200" dirty="0">
            <a:latin typeface="Arial Rounded MT Bold" panose="020F0704030504030204" pitchFamily="34" charset="0"/>
            <a:cs typeface="Arial" panose="020B0604020202020204" pitchFamily="34" charset="0"/>
          </a:endParaRPr>
        </a:p>
      </dsp:txBody>
      <dsp:txXfrm rot="-5400000">
        <a:off x="1800959" y="310295"/>
        <a:ext cx="4915567" cy="1139140"/>
      </dsp:txXfrm>
    </dsp:sp>
    <dsp:sp modelId="{7C7CC0BF-9615-46DB-8CF7-FDC1FBA640D3}">
      <dsp:nvSpPr>
        <dsp:cNvPr id="0" name=""/>
        <dsp:cNvSpPr/>
      </dsp:nvSpPr>
      <dsp:spPr>
        <a:xfrm>
          <a:off x="13" y="53012"/>
          <a:ext cx="1784594" cy="157798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Siatka wielokątów</a:t>
          </a:r>
          <a:endParaRPr lang="pl-PL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7044" y="130043"/>
        <a:ext cx="1630532" cy="1423925"/>
      </dsp:txXfrm>
    </dsp:sp>
    <dsp:sp modelId="{34CF1421-1FF0-4ABA-AA6D-5A2B7DF29074}">
      <dsp:nvSpPr>
        <dsp:cNvPr id="0" name=""/>
        <dsp:cNvSpPr/>
      </dsp:nvSpPr>
      <dsp:spPr>
        <a:xfrm rot="5400000">
          <a:off x="3658359" y="7949"/>
          <a:ext cx="1262390" cy="4977192"/>
        </a:xfrm>
        <a:prstGeom prst="round2SameRect">
          <a:avLst/>
        </a:prstGeom>
        <a:solidFill>
          <a:schemeClr val="accent5">
            <a:tint val="40000"/>
            <a:alpha val="90000"/>
            <a:hueOff val="125271"/>
            <a:satOff val="-14368"/>
            <a:lumOff val="-1552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125271"/>
              <a:satOff val="-14368"/>
              <a:lumOff val="-15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altLang="pl-PL" sz="1400" b="0" kern="1200" dirty="0" smtClean="0">
              <a:latin typeface="Arial Rounded MT Bold" panose="020F0704030504030204" pitchFamily="34" charset="0"/>
            </a:rPr>
            <a:t>obiekt jest budowany z elementarnych sześcianów</a:t>
          </a:r>
          <a:endParaRPr lang="pl-PL" sz="1400" b="0" kern="1200" dirty="0">
            <a:latin typeface="Arial Rounded MT Bold" panose="020F07040305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altLang="pl-PL" sz="1400" b="0" kern="1200" dirty="0" smtClean="0">
              <a:latin typeface="Arial Rounded MT Bold" panose="020F0704030504030204" pitchFamily="34" charset="0"/>
            </a:rPr>
            <a:t>Stosowana w  diagnostyce medycznej, gdzie uzyskuje się szereg przekrojów</a:t>
          </a:r>
          <a:endParaRPr lang="pl-PL" sz="1400" b="0" kern="1200" dirty="0">
            <a:latin typeface="Arial Rounded MT Bold" panose="020F0704030504030204" pitchFamily="34" charset="0"/>
          </a:endParaRPr>
        </a:p>
      </dsp:txBody>
      <dsp:txXfrm rot="-5400000">
        <a:off x="1800959" y="1926975"/>
        <a:ext cx="4915567" cy="1139140"/>
      </dsp:txXfrm>
    </dsp:sp>
    <dsp:sp modelId="{0E85044F-2B13-41C3-93A7-9377CA863A62}">
      <dsp:nvSpPr>
        <dsp:cNvPr id="0" name=""/>
        <dsp:cNvSpPr/>
      </dsp:nvSpPr>
      <dsp:spPr>
        <a:xfrm>
          <a:off x="13" y="1709899"/>
          <a:ext cx="1784594" cy="1577987"/>
        </a:xfrm>
        <a:prstGeom prst="roundRect">
          <a:avLst/>
        </a:prstGeom>
        <a:solidFill>
          <a:schemeClr val="accent5">
            <a:hueOff val="183903"/>
            <a:satOff val="0"/>
            <a:lumOff val="-5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woksele</a:t>
          </a:r>
          <a:endParaRPr lang="pl-PL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7044" y="1786930"/>
        <a:ext cx="1630532" cy="1423925"/>
      </dsp:txXfrm>
    </dsp:sp>
    <dsp:sp modelId="{6334BC9C-3BFB-4156-8F0F-7382304DBA88}">
      <dsp:nvSpPr>
        <dsp:cNvPr id="0" name=""/>
        <dsp:cNvSpPr/>
      </dsp:nvSpPr>
      <dsp:spPr>
        <a:xfrm rot="5400000">
          <a:off x="3658359" y="1664836"/>
          <a:ext cx="1262390" cy="4977192"/>
        </a:xfrm>
        <a:prstGeom prst="round2SameRect">
          <a:avLst/>
        </a:prstGeom>
        <a:solidFill>
          <a:schemeClr val="accent5">
            <a:tint val="40000"/>
            <a:alpha val="90000"/>
            <a:hueOff val="250541"/>
            <a:satOff val="-28736"/>
            <a:lumOff val="-3105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250541"/>
              <a:satOff val="-28736"/>
              <a:lumOff val="-31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altLang="pl-PL" sz="1400" b="0" kern="1200" dirty="0" smtClean="0">
              <a:latin typeface="Arial Rounded MT Bold" panose="020F0704030504030204" pitchFamily="34" charset="0"/>
            </a:rPr>
            <a:t>obiekty są określone równaniami</a:t>
          </a:r>
          <a:endParaRPr lang="pl-PL" sz="1400" b="0" kern="1200" dirty="0">
            <a:latin typeface="Arial Rounded MT Bold" panose="020F07040305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altLang="pl-PL" sz="1400" b="0" kern="1200" dirty="0" smtClean="0">
              <a:latin typeface="Arial Rounded MT Bold" panose="020F0704030504030204" pitchFamily="34" charset="0"/>
            </a:rPr>
            <a:t>kule, płaszczyzny, oraz szczególnie użyteczne i powszechnie stosowane powierzchnie parametryczne (</a:t>
          </a:r>
          <a:r>
            <a:rPr lang="pl-PL" altLang="pl-PL" sz="1400" b="0" i="1" kern="1200" dirty="0" smtClean="0">
              <a:latin typeface="Arial Rounded MT Bold" panose="020F0704030504030204" pitchFamily="34" charset="0"/>
            </a:rPr>
            <a:t>płaty powierzchni</a:t>
          </a:r>
          <a:r>
            <a:rPr lang="pl-PL" altLang="pl-PL" sz="1400" b="0" kern="1200" dirty="0" smtClean="0">
              <a:latin typeface="Arial Rounded MT Bold" panose="020F0704030504030204" pitchFamily="34" charset="0"/>
            </a:rPr>
            <a:t>)</a:t>
          </a:r>
          <a:endParaRPr lang="pl-PL" sz="1400" b="0" kern="1200" dirty="0">
            <a:latin typeface="Arial Rounded MT Bold" panose="020F0704030504030204" pitchFamily="34" charset="0"/>
          </a:endParaRPr>
        </a:p>
      </dsp:txBody>
      <dsp:txXfrm rot="-5400000">
        <a:off x="1800959" y="3583862"/>
        <a:ext cx="4915567" cy="1139140"/>
      </dsp:txXfrm>
    </dsp:sp>
    <dsp:sp modelId="{4CEB7E98-1153-4DA2-9E72-3E9E2FC64297}">
      <dsp:nvSpPr>
        <dsp:cNvPr id="0" name=""/>
        <dsp:cNvSpPr/>
      </dsp:nvSpPr>
      <dsp:spPr>
        <a:xfrm>
          <a:off x="13" y="3318556"/>
          <a:ext cx="1784594" cy="1577987"/>
        </a:xfrm>
        <a:prstGeom prst="roundRect">
          <a:avLst/>
        </a:prstGeom>
        <a:solidFill>
          <a:schemeClr val="accent5">
            <a:hueOff val="367807"/>
            <a:satOff val="0"/>
            <a:lumOff val="-103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Opis matematyczny</a:t>
          </a:r>
          <a:endParaRPr lang="pl-PL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7044" y="3395587"/>
        <a:ext cx="1630532" cy="14239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DAA7B-DC25-4C9D-936A-A32DAFD5EF2F}">
      <dsp:nvSpPr>
        <dsp:cNvPr id="0" name=""/>
        <dsp:cNvSpPr/>
      </dsp:nvSpPr>
      <dsp:spPr>
        <a:xfrm>
          <a:off x="380842" y="761979"/>
          <a:ext cx="3002530" cy="1524250"/>
        </a:xfrm>
        <a:prstGeom prst="rect">
          <a:avLst/>
        </a:prstGeom>
        <a:gradFill rotWithShape="1">
          <a:gsLst>
            <a:gs pos="0">
              <a:schemeClr val="accent5">
                <a:tint val="60000"/>
                <a:satMod val="160000"/>
              </a:schemeClr>
            </a:gs>
            <a:gs pos="46000">
              <a:schemeClr val="accent5">
                <a:tint val="86000"/>
                <a:satMod val="160000"/>
              </a:schemeClr>
            </a:gs>
            <a:gs pos="100000">
              <a:schemeClr val="accent5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5">
              <a:satMod val="120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732919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i="1" kern="1200" dirty="0" smtClean="0"/>
            <a:t>Tomografy komputerowe</a:t>
          </a:r>
          <a:endParaRPr lang="pl-PL" sz="1600" b="1" i="1" kern="1200" dirty="0"/>
        </a:p>
      </dsp:txBody>
      <dsp:txXfrm>
        <a:off x="380842" y="761979"/>
        <a:ext cx="3002530" cy="1524250"/>
      </dsp:txXfrm>
    </dsp:sp>
    <dsp:sp modelId="{0057A0A5-15A6-4BB1-B6C0-A043842466A2}">
      <dsp:nvSpPr>
        <dsp:cNvPr id="0" name=""/>
        <dsp:cNvSpPr/>
      </dsp:nvSpPr>
      <dsp:spPr>
        <a:xfrm>
          <a:off x="6528" y="826773"/>
          <a:ext cx="757445" cy="113616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85027-CF7C-4294-BD46-8953B3C9FB92}">
      <dsp:nvSpPr>
        <dsp:cNvPr id="0" name=""/>
        <dsp:cNvSpPr/>
      </dsp:nvSpPr>
      <dsp:spPr>
        <a:xfrm>
          <a:off x="3999380" y="761979"/>
          <a:ext cx="3002530" cy="1524250"/>
        </a:xfrm>
        <a:prstGeom prst="rect">
          <a:avLst/>
        </a:prstGeom>
        <a:gradFill rotWithShape="1">
          <a:gsLst>
            <a:gs pos="0">
              <a:schemeClr val="accent5">
                <a:tint val="60000"/>
                <a:satMod val="160000"/>
              </a:schemeClr>
            </a:gs>
            <a:gs pos="46000">
              <a:schemeClr val="accent5">
                <a:tint val="86000"/>
                <a:satMod val="160000"/>
              </a:schemeClr>
            </a:gs>
            <a:gs pos="100000">
              <a:schemeClr val="accent5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5">
              <a:satMod val="120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732919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i="1" kern="1200" dirty="0" smtClean="0"/>
            <a:t>Skanery trójwymiarowe</a:t>
          </a:r>
          <a:endParaRPr lang="pl-PL" sz="1600" b="1" i="1" kern="1200" dirty="0"/>
        </a:p>
      </dsp:txBody>
      <dsp:txXfrm>
        <a:off x="3999380" y="761979"/>
        <a:ext cx="3002530" cy="1524250"/>
      </dsp:txXfrm>
    </dsp:sp>
    <dsp:sp modelId="{1D1E31F3-9F17-40D3-9B5C-D2BAB082137C}">
      <dsp:nvSpPr>
        <dsp:cNvPr id="0" name=""/>
        <dsp:cNvSpPr/>
      </dsp:nvSpPr>
      <dsp:spPr>
        <a:xfrm>
          <a:off x="3625067" y="826773"/>
          <a:ext cx="757445" cy="113616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3033C9-6FBC-4992-9A99-D111877CFCA9}">
      <dsp:nvSpPr>
        <dsp:cNvPr id="0" name=""/>
        <dsp:cNvSpPr/>
      </dsp:nvSpPr>
      <dsp:spPr>
        <a:xfrm>
          <a:off x="380842" y="2410066"/>
          <a:ext cx="3002530" cy="1524250"/>
        </a:xfrm>
        <a:prstGeom prst="rect">
          <a:avLst/>
        </a:prstGeom>
        <a:gradFill rotWithShape="1">
          <a:gsLst>
            <a:gs pos="0">
              <a:schemeClr val="accent5">
                <a:tint val="60000"/>
                <a:satMod val="160000"/>
              </a:schemeClr>
            </a:gs>
            <a:gs pos="46000">
              <a:schemeClr val="accent5">
                <a:tint val="86000"/>
                <a:satMod val="160000"/>
              </a:schemeClr>
            </a:gs>
            <a:gs pos="100000">
              <a:schemeClr val="accent5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5">
              <a:satMod val="120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732919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i="1" kern="1200" dirty="0" smtClean="0">
              <a:solidFill>
                <a:srgbClr val="FFFF00"/>
              </a:solidFill>
            </a:rPr>
            <a:t>MOTION CAPTURE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i="1" kern="1200" dirty="0" smtClean="0"/>
            <a:t>Przenoszenia ruchów człowieka poprzez czujniki na ciele</a:t>
          </a:r>
          <a:endParaRPr lang="pl-PL" sz="1600" b="1" i="1" kern="1200" dirty="0"/>
        </a:p>
      </dsp:txBody>
      <dsp:txXfrm>
        <a:off x="380842" y="2410066"/>
        <a:ext cx="3002530" cy="1524250"/>
      </dsp:txXfrm>
    </dsp:sp>
    <dsp:sp modelId="{A5D012F9-ACE1-475B-9E48-19B2287DADD8}">
      <dsp:nvSpPr>
        <dsp:cNvPr id="0" name=""/>
        <dsp:cNvSpPr/>
      </dsp:nvSpPr>
      <dsp:spPr>
        <a:xfrm>
          <a:off x="6528" y="2474860"/>
          <a:ext cx="757445" cy="113616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1EC7E-CAA2-4152-811B-72A97B035764}">
      <dsp:nvSpPr>
        <dsp:cNvPr id="0" name=""/>
        <dsp:cNvSpPr/>
      </dsp:nvSpPr>
      <dsp:spPr>
        <a:xfrm>
          <a:off x="3999380" y="2410066"/>
          <a:ext cx="3002530" cy="1524250"/>
        </a:xfrm>
        <a:prstGeom prst="rect">
          <a:avLst/>
        </a:prstGeom>
        <a:gradFill rotWithShape="1">
          <a:gsLst>
            <a:gs pos="0">
              <a:schemeClr val="accent5">
                <a:tint val="60000"/>
                <a:satMod val="160000"/>
              </a:schemeClr>
            </a:gs>
            <a:gs pos="46000">
              <a:schemeClr val="accent5">
                <a:tint val="86000"/>
                <a:satMod val="160000"/>
              </a:schemeClr>
            </a:gs>
            <a:gs pos="100000">
              <a:schemeClr val="accent5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5">
              <a:satMod val="120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732919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i="1" kern="1200" dirty="0" smtClean="0"/>
            <a:t>Zdjęcia satelitarne (topografia terenów)</a:t>
          </a:r>
          <a:endParaRPr lang="pl-PL" sz="1600" b="1" i="1" kern="1200" dirty="0"/>
        </a:p>
      </dsp:txBody>
      <dsp:txXfrm>
        <a:off x="3999380" y="2410066"/>
        <a:ext cx="3002530" cy="1524250"/>
      </dsp:txXfrm>
    </dsp:sp>
    <dsp:sp modelId="{7C51F588-7795-4240-B2C1-FCCAFE5D6D7E}">
      <dsp:nvSpPr>
        <dsp:cNvPr id="0" name=""/>
        <dsp:cNvSpPr/>
      </dsp:nvSpPr>
      <dsp:spPr>
        <a:xfrm>
          <a:off x="3625067" y="2474860"/>
          <a:ext cx="757445" cy="113616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9444D-758F-4956-8415-6BA44C93BDAE}">
      <dsp:nvSpPr>
        <dsp:cNvPr id="0" name=""/>
        <dsp:cNvSpPr/>
      </dsp:nvSpPr>
      <dsp:spPr>
        <a:xfrm>
          <a:off x="3053139" y="0"/>
          <a:ext cx="4579708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altLang="pl-PL" sz="1300" b="1" kern="1200" dirty="0" err="1" smtClean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rPr>
            <a:t>Szader</a:t>
          </a:r>
          <a:r>
            <a:rPr lang="pl-PL" altLang="pl-PL" sz="1300" b="1" kern="1200" dirty="0" smtClean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rPr>
            <a:t> wierzchołkowy </a:t>
          </a:r>
          <a:r>
            <a:rPr lang="pl-PL" altLang="pl-PL" sz="1300" b="1" kern="1200" dirty="0" smtClean="0">
              <a:latin typeface="Calibri" pitchFamily="34" charset="0"/>
            </a:rPr>
            <a:t>- uruchamiany jest raz dla poszczególnych przetwarzanych wierzchołków. Jego zadaniem jest transformacja położenia wierzchołka w wirtualnej przestrzeni 3D na współrzędne 2D na ekranie.</a:t>
          </a:r>
          <a:endParaRPr lang="pl-PL" sz="1300" b="1" kern="1200" dirty="0"/>
        </a:p>
      </dsp:txBody>
      <dsp:txXfrm>
        <a:off x="3053139" y="158750"/>
        <a:ext cx="4103458" cy="952499"/>
      </dsp:txXfrm>
    </dsp:sp>
    <dsp:sp modelId="{A72ACFE7-4036-482F-92B6-F20B55C5357E}">
      <dsp:nvSpPr>
        <dsp:cNvPr id="0" name=""/>
        <dsp:cNvSpPr/>
      </dsp:nvSpPr>
      <dsp:spPr>
        <a:xfrm>
          <a:off x="0" y="0"/>
          <a:ext cx="3053139" cy="1269999"/>
        </a:xfrm>
        <a:prstGeom prst="roundRect">
          <a:avLst/>
        </a:prstGeom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b="1" kern="1200" dirty="0" err="1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rPr>
            <a:t>Vertex</a:t>
          </a:r>
          <a:r>
            <a:rPr lang="pl-PL" sz="3500" b="1" kern="12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rPr>
            <a:t> </a:t>
          </a:r>
          <a:r>
            <a:rPr lang="pl-PL" sz="3500" b="1" kern="1200" dirty="0" err="1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rPr>
            <a:t>Shader</a:t>
          </a:r>
          <a:endParaRPr lang="pl-PL" sz="3500" kern="1200" dirty="0"/>
        </a:p>
      </dsp:txBody>
      <dsp:txXfrm>
        <a:off x="61996" y="61996"/>
        <a:ext cx="2929147" cy="1146007"/>
      </dsp:txXfrm>
    </dsp:sp>
    <dsp:sp modelId="{E6C20F44-6957-4AD4-B8F4-EA7D1C947CB3}">
      <dsp:nvSpPr>
        <dsp:cNvPr id="0" name=""/>
        <dsp:cNvSpPr/>
      </dsp:nvSpPr>
      <dsp:spPr>
        <a:xfrm>
          <a:off x="3053139" y="1397000"/>
          <a:ext cx="4579708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altLang="pl-PL" sz="1300" b="1" kern="1200" dirty="0" err="1" smtClean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rPr>
            <a:t>Szader</a:t>
          </a:r>
          <a:r>
            <a:rPr lang="pl-PL" altLang="pl-PL" sz="1300" b="1" kern="1200" dirty="0" smtClean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rPr>
            <a:t> geometryczny </a:t>
          </a:r>
          <a:r>
            <a:rPr lang="pl-PL" altLang="pl-PL" sz="1300" b="1" kern="1200" dirty="0" smtClean="0">
              <a:latin typeface="Calibri" pitchFamily="34" charset="0"/>
            </a:rPr>
            <a:t>- pozwala na dodawanie lub usuwanie wierzchołków z siatki.  Mogą być używane do  otworzenia obiektów geometrycznych albo do dodawania objętościowych detali istniejących siatek wierzchołków.</a:t>
          </a:r>
          <a:endParaRPr lang="pl-PL" sz="1300" b="1" kern="1200" dirty="0"/>
        </a:p>
      </dsp:txBody>
      <dsp:txXfrm>
        <a:off x="3053139" y="1555750"/>
        <a:ext cx="4103458" cy="952499"/>
      </dsp:txXfrm>
    </dsp:sp>
    <dsp:sp modelId="{D4682867-DD2C-46ED-B2C1-3284C1D8AAE4}">
      <dsp:nvSpPr>
        <dsp:cNvPr id="0" name=""/>
        <dsp:cNvSpPr/>
      </dsp:nvSpPr>
      <dsp:spPr>
        <a:xfrm>
          <a:off x="0" y="1397000"/>
          <a:ext cx="3053139" cy="1269999"/>
        </a:xfrm>
        <a:prstGeom prst="roundRect">
          <a:avLst/>
        </a:prstGeom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b="1" kern="12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rPr>
            <a:t>Geometry </a:t>
          </a:r>
          <a:r>
            <a:rPr lang="pl-PL" sz="3500" b="1" kern="1200" dirty="0" err="1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rPr>
            <a:t>Shader</a:t>
          </a:r>
          <a:endParaRPr lang="pl-PL" sz="3500" kern="1200" dirty="0"/>
        </a:p>
      </dsp:txBody>
      <dsp:txXfrm>
        <a:off x="61996" y="1458996"/>
        <a:ext cx="2929147" cy="1146007"/>
      </dsp:txXfrm>
    </dsp:sp>
    <dsp:sp modelId="{608E5481-F9A1-4E14-A6BB-12C8FAEF8CF4}">
      <dsp:nvSpPr>
        <dsp:cNvPr id="0" name=""/>
        <dsp:cNvSpPr/>
      </dsp:nvSpPr>
      <dsp:spPr>
        <a:xfrm>
          <a:off x="3053139" y="2793999"/>
          <a:ext cx="4579708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altLang="pl-PL" sz="1300" b="1" kern="1200" dirty="0" err="1" smtClean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rPr>
            <a:t>Szader</a:t>
          </a:r>
          <a:r>
            <a:rPr lang="pl-PL" altLang="pl-PL" sz="1300" b="1" kern="1200" dirty="0" smtClean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rPr>
            <a:t> pikselowy – </a:t>
          </a:r>
          <a:r>
            <a:rPr lang="pl-PL" altLang="pl-PL" sz="1300" b="1" kern="1200" dirty="0" smtClean="0">
              <a:latin typeface="Calibri" pitchFamily="34" charset="0"/>
            </a:rPr>
            <a:t>jest jednostką odpowiadającą za wyliczanie koloru pikseli.</a:t>
          </a:r>
          <a:endParaRPr lang="pl-PL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altLang="pl-PL" sz="1300" b="1" kern="1200" dirty="0" smtClean="0">
              <a:latin typeface="Calibri" pitchFamily="34" charset="0"/>
            </a:rPr>
            <a:t>są przeważnie używane do oświetlenia sceny i innych powiązanych efektów  lub kolorowania.</a:t>
          </a:r>
          <a:endParaRPr lang="pl-PL" sz="1300" b="1" kern="1200" dirty="0"/>
        </a:p>
      </dsp:txBody>
      <dsp:txXfrm>
        <a:off x="3053139" y="2952749"/>
        <a:ext cx="4103458" cy="952499"/>
      </dsp:txXfrm>
    </dsp:sp>
    <dsp:sp modelId="{3E88AA47-6EDA-482B-B4DD-FCFA4658C03C}">
      <dsp:nvSpPr>
        <dsp:cNvPr id="0" name=""/>
        <dsp:cNvSpPr/>
      </dsp:nvSpPr>
      <dsp:spPr>
        <a:xfrm>
          <a:off x="0" y="2793999"/>
          <a:ext cx="3053139" cy="1269999"/>
        </a:xfrm>
        <a:prstGeom prst="roundRect">
          <a:avLst/>
        </a:prstGeom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b="1" kern="1200" dirty="0" err="1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rPr>
            <a:t>Pixel</a:t>
          </a:r>
          <a:r>
            <a:rPr lang="pl-PL" sz="3500" b="1" kern="12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rPr>
            <a:t> </a:t>
          </a:r>
          <a:r>
            <a:rPr lang="pl-PL" sz="3500" b="1" kern="1200" dirty="0" err="1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rPr>
            <a:t>Shader</a:t>
          </a:r>
          <a:endParaRPr lang="pl-PL" sz="3500" kern="1200" dirty="0"/>
        </a:p>
      </dsp:txBody>
      <dsp:txXfrm>
        <a:off x="61996" y="2855995"/>
        <a:ext cx="2929147" cy="1146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60F9082-8E10-4F90-A1B1-E9DF1EBA3E22}" type="datetimeFigureOut">
              <a:rPr lang="pl-PL"/>
              <a:pPr>
                <a:defRPr/>
              </a:pPr>
              <a:t>2016-03-20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545741-173F-408F-A414-065B24DD9F4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2496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ójkąt równoramienny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5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E6F9D4F0-6BBC-4AF3-BDF2-618485202B5E}" type="datetimeFigureOut">
              <a:rPr lang="pl-PL"/>
              <a:pPr>
                <a:defRPr/>
              </a:pPr>
              <a:t>2016-03-20</a:t>
            </a:fld>
            <a:endParaRPr lang="pl-PL"/>
          </a:p>
        </p:txBody>
      </p:sp>
      <p:sp>
        <p:nvSpPr>
          <p:cNvPr id="6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DFE6BB6-629B-4342-AEAB-1561E8D62DA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499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651E6-9B71-47E2-AB4A-4F09C571B9A0}" type="datetimeFigureOut">
              <a:rPr lang="pl-PL"/>
              <a:pPr>
                <a:defRPr/>
              </a:pPr>
              <a:t>2016-03-20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BD156-762C-4E5C-B5F4-9826857B35A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3195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57814-2D6C-462C-A005-67460DF2BA81}" type="datetimeFigureOut">
              <a:rPr lang="pl-PL"/>
              <a:pPr>
                <a:defRPr/>
              </a:pPr>
              <a:t>2016-03-20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6423C-5CD0-4D3D-99CE-0AC6877CB9D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3454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87830-A244-4B74-BC62-746BA445D975}" type="datetimeFigureOut">
              <a:rPr lang="pl-PL"/>
              <a:pPr>
                <a:defRPr/>
              </a:pPr>
              <a:t>2016-03-20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F56D1-6AB6-4A47-AAD8-882BCEEE22C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1239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ójkąt prostokątny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rójkąt równoramienny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Łącznik prostoliniowy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E70CA-9DD9-4A18-8107-9E18CA296DE8}" type="datetimeFigureOut">
              <a:rPr lang="pl-PL"/>
              <a:pPr>
                <a:defRPr/>
              </a:pPr>
              <a:t>2016-03-20</a:t>
            </a:fld>
            <a:endParaRPr lang="pl-PL"/>
          </a:p>
        </p:txBody>
      </p:sp>
      <p:sp>
        <p:nvSpPr>
          <p:cNvPr id="9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30E2E-04E3-466B-98AA-7338FBBD91B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3290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71EE3-6FA8-405F-ADED-B70ABFD1A6B0}" type="datetimeFigureOut">
              <a:rPr lang="pl-PL"/>
              <a:pPr>
                <a:defRPr/>
              </a:pPr>
              <a:t>2016-03-20</a:t>
            </a:fld>
            <a:endParaRPr lang="pl-PL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31099-9A72-4AC8-8290-497E84D0563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7780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D105C-36F8-458B-AD9D-2A743CBCA462}" type="datetimeFigureOut">
              <a:rPr lang="pl-PL"/>
              <a:pPr>
                <a:defRPr/>
              </a:pPr>
              <a:t>2016-03-20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CB4E172-22BA-48FC-896A-7DE87CDE17A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237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BE028-6648-4D71-93C9-B5447AF93738}" type="datetimeFigureOut">
              <a:rPr lang="pl-PL"/>
              <a:pPr>
                <a:defRPr/>
              </a:pPr>
              <a:t>2016-03-20</a:t>
            </a:fld>
            <a:endParaRPr lang="pl-PL"/>
          </a:p>
        </p:txBody>
      </p:sp>
      <p:sp>
        <p:nvSpPr>
          <p:cNvPr id="4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5EA00-9809-4671-8819-B9452FE71AA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40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CC2F8-CD95-406A-A6A3-1A1664CE8FB0}" type="datetimeFigureOut">
              <a:rPr lang="pl-PL"/>
              <a:pPr>
                <a:defRPr/>
              </a:pPr>
              <a:t>2016-03-20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02F50-3A07-4854-A512-455C52A50EB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8563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8FEBBA3C-28BB-448E-A5C4-F47F60D52341}" type="datetimeFigureOut">
              <a:rPr lang="pl-PL"/>
              <a:pPr>
                <a:defRPr/>
              </a:pPr>
              <a:t>2016-03-20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59F99754-7B15-4BD2-A1E0-4837D7E166A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1328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CAB9669E-6CB6-440F-8092-B1BCF291F1E0}" type="datetimeFigureOut">
              <a:rPr lang="pl-PL"/>
              <a:pPr>
                <a:defRPr/>
              </a:pPr>
              <a:t>2016-03-20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14A77FE7-0735-4087-B066-374D757931A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7111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30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5068891-C297-44CE-999A-2C441D7DABD2}" type="datetimeFigureOut">
              <a:rPr lang="pl-PL"/>
              <a:pPr>
                <a:defRPr/>
              </a:pPr>
              <a:t>2016-03-20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7CFA407-9097-4D94-A48B-6854168B3EF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49" r:id="rId4"/>
    <p:sldLayoutId id="2147483757" r:id="rId5"/>
    <p:sldLayoutId id="2147483750" r:id="rId6"/>
    <p:sldLayoutId id="2147483751" r:id="rId7"/>
    <p:sldLayoutId id="2147483758" r:id="rId8"/>
    <p:sldLayoutId id="2147483759" r:id="rId9"/>
    <p:sldLayoutId id="2147483752" r:id="rId10"/>
    <p:sldLayoutId id="2147483753" r:id="rId11"/>
  </p:sldLayoutIdLst>
  <p:txStyles>
    <p:titleStyle>
      <a:lvl1pPr marL="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pl.wikipedia.org/wiki/Grafika:3d-art-of-illusion-global-illumination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l.wikipedia.org/wiki/J%C4%99zyk_grecki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-ecbyBaX1A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stereomarket7.ru/wp-content/uploads/2015/06/%D0%BE%D0%B1%D1%8A%D1%91%D0%BC%D1%8B-volu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71488"/>
            <a:ext cx="91440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95536" y="1700808"/>
            <a:ext cx="7818124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Grafika</a:t>
            </a:r>
            <a:r>
              <a:rPr lang="en-US" sz="9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3D</a:t>
            </a:r>
            <a:endParaRPr lang="pl-PL" sz="9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5700713"/>
            <a:ext cx="433387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07950" y="5184775"/>
            <a:ext cx="3360738" cy="750888"/>
          </a:xfrm>
        </p:spPr>
        <p:txBody>
          <a:bodyPr/>
          <a:lstStyle/>
          <a:p>
            <a:pPr algn="l">
              <a:defRPr/>
            </a:pPr>
            <a:r>
              <a:rPr lang="pl-PL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Informatyka </a:t>
            </a:r>
          </a:p>
          <a:p>
            <a:pPr>
              <a:defRPr/>
            </a:pPr>
            <a:r>
              <a:rPr lang="pl-PL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Zakres rozszerzony</a:t>
            </a:r>
            <a:endParaRPr lang="en-US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423249" y="357166"/>
            <a:ext cx="360226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Modelowanie</a:t>
            </a:r>
          </a:p>
        </p:txBody>
      </p:sp>
      <p:sp>
        <p:nvSpPr>
          <p:cNvPr id="17411" name="Prostokąt 2"/>
          <p:cNvSpPr>
            <a:spLocks noChangeArrowheads="1"/>
          </p:cNvSpPr>
          <p:nvPr/>
        </p:nvSpPr>
        <p:spPr bwMode="auto">
          <a:xfrm>
            <a:off x="285750" y="1114425"/>
            <a:ext cx="85010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>
                <a:solidFill>
                  <a:srgbClr val="FFFF00"/>
                </a:solidFill>
                <a:latin typeface="Calibri" pitchFamily="34" charset="0"/>
              </a:rPr>
              <a:t>Modelowanie</a:t>
            </a:r>
            <a:r>
              <a:rPr lang="pl-PL" altLang="pl-PL" sz="2400">
                <a:latin typeface="Calibri" pitchFamily="34" charset="0"/>
              </a:rPr>
              <a:t> — w grafice 3D proces tworzenia i modyfikacji obiektów trójwymiarowych za pomocą specjalizowanego programu komputerowego, zwanego </a:t>
            </a:r>
            <a:r>
              <a:rPr lang="pl-PL" altLang="pl-PL" sz="2400" i="1">
                <a:solidFill>
                  <a:srgbClr val="FFFF00"/>
                </a:solidFill>
                <a:latin typeface="Calibri" pitchFamily="34" charset="0"/>
              </a:rPr>
              <a:t>modelerem</a:t>
            </a:r>
            <a:r>
              <a:rPr lang="pl-PL" altLang="pl-PL" sz="2400">
                <a:latin typeface="Calibri" pitchFamily="34" charset="0"/>
              </a:rPr>
              <a:t>. Modeler dostarcza zestawu niezbędnych narzędzi, a także często zbioru podstawowych figur   np. prostopadłościanów, kul, torusów i innych, które można wykorzystać od razu przy budowaniu obiektów.</a:t>
            </a:r>
          </a:p>
        </p:txBody>
      </p:sp>
      <p:pic>
        <p:nvPicPr>
          <p:cNvPr id="16388" name="Obraz 4" descr="spearmenandbannermw1qg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3113" y="3422650"/>
            <a:ext cx="4986337" cy="32686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37558" y="357166"/>
            <a:ext cx="797365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Techniki  modelowania</a:t>
            </a:r>
          </a:p>
        </p:txBody>
      </p:sp>
      <p:sp>
        <p:nvSpPr>
          <p:cNvPr id="18435" name="pole tekstowe 4"/>
          <p:cNvSpPr txBox="1">
            <a:spLocks noChangeArrowheads="1"/>
          </p:cNvSpPr>
          <p:nvPr/>
        </p:nvSpPr>
        <p:spPr bwMode="auto">
          <a:xfrm>
            <a:off x="714375" y="1500188"/>
            <a:ext cx="807243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pl-PL" altLang="pl-PL" sz="2400">
                <a:solidFill>
                  <a:srgbClr val="FFFF00"/>
                </a:solidFill>
                <a:latin typeface="Calibri" pitchFamily="34" charset="0"/>
              </a:rPr>
              <a:t>Nadawanie dwuwymiarowym przekrojom głębokości, poprzez przesuwanie przekrojów wzdłuż ścieżki (tj. odcinka, bądź krzywej); w niektórych programach możliwe są dodatkowe działania na przekrojach, np. obroty, skalowanie, czy nawet zmiana przekroju na poszczególnych odcinkach ścieżki</a:t>
            </a:r>
          </a:p>
        </p:txBody>
      </p:sp>
      <p:pic>
        <p:nvPicPr>
          <p:cNvPr id="17412" name="Obraz 5" descr="3d-extrud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3786188"/>
            <a:ext cx="6232525" cy="25717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rostokąt 4"/>
          <p:cNvSpPr>
            <a:spLocks noChangeArrowheads="1"/>
          </p:cNvSpPr>
          <p:nvPr/>
        </p:nvSpPr>
        <p:spPr bwMode="auto">
          <a:xfrm>
            <a:off x="642938" y="692150"/>
            <a:ext cx="76438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pl-PL" altLang="pl-PL" sz="2400">
                <a:solidFill>
                  <a:srgbClr val="FFFF00"/>
                </a:solidFill>
                <a:latin typeface="Calibri" pitchFamily="34" charset="0"/>
              </a:rPr>
              <a:t>Tworzenie brył obrotowych, poprzez obrót dwuwymiarowych przekrojów wokół osi.</a:t>
            </a:r>
          </a:p>
        </p:txBody>
      </p:sp>
      <p:pic>
        <p:nvPicPr>
          <p:cNvPr id="18435" name="Obraz 5" descr="3d-lath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114550"/>
            <a:ext cx="8183562" cy="33766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Prostokąt 4"/>
          <p:cNvSpPr>
            <a:spLocks noChangeArrowheads="1"/>
          </p:cNvSpPr>
          <p:nvPr/>
        </p:nvSpPr>
        <p:spPr bwMode="auto">
          <a:xfrm>
            <a:off x="433388" y="558800"/>
            <a:ext cx="72866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pl-PL" altLang="pl-PL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itchFamily="34" charset="0"/>
              </a:rPr>
              <a:t>CGS</a:t>
            </a:r>
            <a:r>
              <a:rPr lang="pl-PL" altLang="pl-PL" sz="2400" dirty="0" smtClean="0">
                <a:solidFill>
                  <a:srgbClr val="FFFF00"/>
                </a:solidFill>
                <a:latin typeface="Calibri" pitchFamily="34" charset="0"/>
              </a:rPr>
              <a:t> - definiowanie brył przez operacje boolowskie (suma, różnica, iloczyn) na innych bryłach.</a:t>
            </a:r>
          </a:p>
        </p:txBody>
      </p:sp>
      <p:pic>
        <p:nvPicPr>
          <p:cNvPr id="19459" name="Obraz 5" descr="677px-Csg_tre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3900" y="2133600"/>
            <a:ext cx="4468813" cy="39592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Prostokąt 4"/>
          <p:cNvSpPr>
            <a:spLocks noChangeArrowheads="1"/>
          </p:cNvSpPr>
          <p:nvPr/>
        </p:nvSpPr>
        <p:spPr bwMode="auto">
          <a:xfrm>
            <a:off x="500063" y="346075"/>
            <a:ext cx="73580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pl-PL" altLang="pl-PL" sz="2400" dirty="0" smtClean="0">
                <a:latin typeface="Calibri" pitchFamily="34" charset="0"/>
              </a:rPr>
              <a:t> </a:t>
            </a:r>
            <a:r>
              <a:rPr lang="pl-PL" altLang="pl-PL" sz="2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itchFamily="34" charset="0"/>
              </a:rPr>
              <a:t>subdivision</a:t>
            </a:r>
            <a:r>
              <a:rPr lang="pl-PL" altLang="pl-PL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itchFamily="34" charset="0"/>
              </a:rPr>
              <a:t> </a:t>
            </a:r>
            <a:r>
              <a:rPr lang="pl-PL" altLang="pl-PL" sz="2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itchFamily="34" charset="0"/>
              </a:rPr>
              <a:t>surfaces</a:t>
            </a:r>
            <a:r>
              <a:rPr lang="pl-PL" altLang="pl-PL" sz="2400" dirty="0" smtClean="0">
                <a:solidFill>
                  <a:srgbClr val="FFFF00"/>
                </a:solidFill>
                <a:latin typeface="Calibri" pitchFamily="34" charset="0"/>
              </a:rPr>
              <a:t> – nieskomplikowana bryła tworzy „zarys” obiektu, natomiast algorytm nadaje jej bardziej obły, organiczny kształt  </a:t>
            </a:r>
          </a:p>
        </p:txBody>
      </p:sp>
      <p:pic>
        <p:nvPicPr>
          <p:cNvPr id="21507" name="Obraz 5" descr="414px-Catmull-Clark_subdivision_of_a_cube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844675"/>
            <a:ext cx="2786062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Prostokąt 4"/>
          <p:cNvSpPr>
            <a:spLocks noChangeArrowheads="1"/>
          </p:cNvSpPr>
          <p:nvPr/>
        </p:nvSpPr>
        <p:spPr bwMode="auto">
          <a:xfrm>
            <a:off x="714375" y="906463"/>
            <a:ext cx="7786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pl-PL" altLang="pl-PL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itchFamily="34" charset="0"/>
              </a:rPr>
              <a:t>mapy wysokości </a:t>
            </a:r>
            <a:r>
              <a:rPr lang="pl-PL" altLang="pl-PL" sz="2400" dirty="0" smtClean="0">
                <a:solidFill>
                  <a:srgbClr val="FFFF00"/>
                </a:solidFill>
                <a:latin typeface="Calibri" pitchFamily="34" charset="0"/>
              </a:rPr>
              <a:t>— technika modelowania terenów, w której wysokość punktu jest powiązana z kolorem (jasnością) pikseli na bitmapie</a:t>
            </a:r>
          </a:p>
        </p:txBody>
      </p:sp>
      <p:pic>
        <p:nvPicPr>
          <p:cNvPr id="21507" name="Obraz 5" descr="Heightma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000375"/>
            <a:ext cx="3263900" cy="32639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Obraz 6" descr="Heightmap_render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3214688"/>
            <a:ext cx="4778375" cy="30718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http://pl.wikipedia.org/skins-1.5/common/images/magnify-clip.png">
            <a:hlinkClick r:id="rId2" tooltip="Powiększ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30225"/>
            <a:ext cx="1428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6"/>
          <p:cNvSpPr/>
          <p:nvPr/>
        </p:nvSpPr>
        <p:spPr>
          <a:xfrm>
            <a:off x="394818" y="635000"/>
            <a:ext cx="371447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Teksturowanie</a:t>
            </a:r>
          </a:p>
        </p:txBody>
      </p:sp>
      <p:sp>
        <p:nvSpPr>
          <p:cNvPr id="23556" name="Prostokąt 7"/>
          <p:cNvSpPr>
            <a:spLocks noChangeArrowheads="1"/>
          </p:cNvSpPr>
          <p:nvPr/>
        </p:nvSpPr>
        <p:spPr bwMode="auto">
          <a:xfrm>
            <a:off x="500063" y="1557338"/>
            <a:ext cx="77152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>
                <a:solidFill>
                  <a:srgbClr val="FFFF00"/>
                </a:solidFill>
                <a:latin typeface="Calibri" pitchFamily="34" charset="0"/>
              </a:rPr>
              <a:t>To proces nakładania na względnie obiekty trójwymiarowe obrazów (</a:t>
            </a:r>
            <a:r>
              <a:rPr lang="pl-PL" altLang="pl-PL" sz="2400" i="1">
                <a:solidFill>
                  <a:srgbClr val="FFFF00"/>
                </a:solidFill>
                <a:latin typeface="Calibri" pitchFamily="34" charset="0"/>
              </a:rPr>
              <a:t>tekstur</a:t>
            </a:r>
            <a:r>
              <a:rPr lang="pl-PL" altLang="pl-PL" sz="2400">
                <a:solidFill>
                  <a:srgbClr val="FFFF00"/>
                </a:solidFill>
                <a:latin typeface="Calibri" pitchFamily="34" charset="0"/>
              </a:rPr>
              <a:t>).</a:t>
            </a: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2997200"/>
            <a:ext cx="5715000" cy="30003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23528" y="574000"/>
            <a:ext cx="496802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Klasyfikacja tekstur</a:t>
            </a:r>
          </a:p>
        </p:txBody>
      </p:sp>
      <p:sp>
        <p:nvSpPr>
          <p:cNvPr id="27651" name="Prostokąt 4"/>
          <p:cNvSpPr>
            <a:spLocks noChangeArrowheads="1"/>
          </p:cNvSpPr>
          <p:nvPr/>
        </p:nvSpPr>
        <p:spPr bwMode="auto">
          <a:xfrm>
            <a:off x="966788" y="1473200"/>
            <a:ext cx="61214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pl-PL" altLang="pl-PL" sz="1800" b="1" i="1" dirty="0" smtClean="0">
              <a:latin typeface="Calibri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pl-PL" altLang="pl-PL" sz="18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Bitmapowe</a:t>
            </a:r>
            <a:r>
              <a:rPr lang="pl-PL" altLang="pl-PL" sz="1800" b="1" i="1" dirty="0" smtClean="0">
                <a:latin typeface="Calibri" pitchFamily="34" charset="0"/>
              </a:rPr>
              <a:t> </a:t>
            </a:r>
            <a:r>
              <a:rPr lang="pl-PL" altLang="pl-PL" sz="1800" b="1" i="1" dirty="0" smtClean="0">
                <a:solidFill>
                  <a:srgbClr val="FFFF00"/>
                </a:solidFill>
                <a:latin typeface="Calibri" pitchFamily="34" charset="0"/>
              </a:rPr>
              <a:t>— są to na ogół zdjęcia powierzchni rzeczywistych przedmiotów :</a:t>
            </a:r>
          </a:p>
          <a:p>
            <a:pPr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endParaRPr lang="pl-PL" altLang="pl-PL" sz="1800" b="1" i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 marL="285750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pl-PL" altLang="pl-PL" sz="1800" b="1" i="1" dirty="0" smtClean="0">
                <a:solidFill>
                  <a:srgbClr val="FFFF00"/>
                </a:solidFill>
                <a:latin typeface="Calibri" pitchFamily="34" charset="0"/>
              </a:rPr>
              <a:t>ścian</a:t>
            </a:r>
          </a:p>
          <a:p>
            <a:pPr marL="285750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pl-PL" altLang="pl-PL" sz="1800" b="1" i="1" dirty="0" smtClean="0">
                <a:solidFill>
                  <a:srgbClr val="FFFF00"/>
                </a:solidFill>
                <a:latin typeface="Calibri" pitchFamily="34" charset="0"/>
              </a:rPr>
              <a:t>tkanin</a:t>
            </a:r>
          </a:p>
          <a:p>
            <a:pPr marL="285750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pl-PL" altLang="pl-PL" sz="1800" b="1" i="1" dirty="0" smtClean="0">
                <a:solidFill>
                  <a:srgbClr val="FFFF00"/>
                </a:solidFill>
                <a:latin typeface="Calibri" pitchFamily="34" charset="0"/>
              </a:rPr>
              <a:t>kory drzew </a:t>
            </a:r>
          </a:p>
          <a:p>
            <a:pPr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endParaRPr lang="pl-PL" altLang="pl-PL" sz="1800" b="1" i="1" dirty="0" smtClean="0">
              <a:latin typeface="Calibri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endParaRPr lang="pl-PL" altLang="pl-PL" sz="1800" b="1" i="1" dirty="0" smtClean="0">
              <a:latin typeface="Calibri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pl-PL" altLang="pl-PL" sz="18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Proceduralne</a:t>
            </a:r>
            <a:r>
              <a:rPr lang="pl-PL" altLang="pl-PL" sz="1800" b="1" i="1" dirty="0" smtClean="0">
                <a:latin typeface="Calibri" pitchFamily="34" charset="0"/>
              </a:rPr>
              <a:t> </a:t>
            </a:r>
            <a:r>
              <a:rPr lang="pl-PL" altLang="pl-PL" sz="1800" b="1" i="1" dirty="0" smtClean="0">
                <a:solidFill>
                  <a:srgbClr val="FFFF00"/>
                </a:solidFill>
                <a:latin typeface="Calibri" pitchFamily="34" charset="0"/>
              </a:rPr>
              <a:t>— obrazy generowane programowo, np.: </a:t>
            </a:r>
          </a:p>
          <a:p>
            <a:pPr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endParaRPr lang="pl-PL" altLang="pl-PL" sz="1800" b="1" i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 marL="742950" lvl="1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pl-PL" altLang="pl-PL" sz="1800" b="1" i="1" dirty="0" smtClean="0">
                <a:solidFill>
                  <a:srgbClr val="FFFF00"/>
                </a:solidFill>
                <a:latin typeface="Calibri" pitchFamily="34" charset="0"/>
              </a:rPr>
              <a:t>szachownica,</a:t>
            </a:r>
          </a:p>
          <a:p>
            <a:pPr marL="742950" lvl="1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pl-PL" altLang="pl-PL" sz="1800" b="1" i="1" dirty="0" smtClean="0">
                <a:solidFill>
                  <a:srgbClr val="FFFF00"/>
                </a:solidFill>
                <a:latin typeface="Calibri" pitchFamily="34" charset="0"/>
              </a:rPr>
              <a:t>marmur,</a:t>
            </a:r>
          </a:p>
          <a:p>
            <a:pPr marL="742950" lvl="1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pl-PL" altLang="pl-PL" sz="1800" b="1" i="1" dirty="0" smtClean="0">
                <a:solidFill>
                  <a:srgbClr val="FFFF00"/>
                </a:solidFill>
                <a:latin typeface="Calibri" pitchFamily="34" charset="0"/>
              </a:rPr>
              <a:t>drewno,</a:t>
            </a:r>
          </a:p>
          <a:p>
            <a:pPr marL="742950" lvl="1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pl-PL" altLang="pl-PL" sz="1800" b="1" i="1" dirty="0" smtClean="0">
                <a:solidFill>
                  <a:srgbClr val="FFFF00"/>
                </a:solidFill>
                <a:latin typeface="Calibri" pitchFamily="34" charset="0"/>
              </a:rPr>
              <a:t> granit,</a:t>
            </a:r>
          </a:p>
          <a:p>
            <a:pPr marL="742950" lvl="1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pl-PL" altLang="pl-PL" sz="1800" b="1" i="1" dirty="0" smtClean="0">
                <a:solidFill>
                  <a:srgbClr val="FFFF00"/>
                </a:solidFill>
                <a:latin typeface="Calibri" pitchFamily="34" charset="0"/>
              </a:rPr>
              <a:t>chmury.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pl-PL" altLang="pl-PL" sz="1800" b="1" i="1" dirty="0" smtClean="0">
              <a:latin typeface="Calibri" pitchFamily="34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8" y="2368550"/>
            <a:ext cx="1585912" cy="11239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2250" y="2698750"/>
            <a:ext cx="1785938" cy="11239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8675" y="4724400"/>
            <a:ext cx="1581150" cy="11303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07013" y="5084763"/>
            <a:ext cx="1781175" cy="11334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00063" y="428604"/>
            <a:ext cx="315983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Mapowanie</a:t>
            </a:r>
          </a:p>
        </p:txBody>
      </p:sp>
      <p:sp>
        <p:nvSpPr>
          <p:cNvPr id="5" name="Prostokąt 4"/>
          <p:cNvSpPr/>
          <p:nvPr/>
        </p:nvSpPr>
        <p:spPr>
          <a:xfrm>
            <a:off x="517525" y="1268413"/>
            <a:ext cx="792956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Odwzorowanie</a:t>
            </a:r>
            <a:r>
              <a:rPr lang="pl-PL" sz="2000" b="1" dirty="0">
                <a:solidFill>
                  <a:srgbClr val="FFFF00"/>
                </a:solidFill>
                <a:latin typeface="+mn-lt"/>
              </a:rPr>
              <a:t> współrzędnych dwuwymiarowej tekstury na współrzędne obiektu trójwymiarowego nazywane jest </a:t>
            </a:r>
            <a:r>
              <a:rPr lang="pl-PL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mapowaniem</a:t>
            </a:r>
            <a:r>
              <a:rPr lang="pl-PL" sz="2000" b="1" dirty="0">
                <a:solidFill>
                  <a:srgbClr val="FFFF00"/>
                </a:solidFill>
                <a:latin typeface="+mn-lt"/>
              </a:rPr>
              <a:t> </a:t>
            </a:r>
          </a:p>
        </p:txBody>
      </p:sp>
      <p:sp>
        <p:nvSpPr>
          <p:cNvPr id="6" name="Prostokąt 5"/>
          <p:cNvSpPr/>
          <p:nvPr/>
        </p:nvSpPr>
        <p:spPr>
          <a:xfrm>
            <a:off x="517511" y="2527826"/>
            <a:ext cx="192713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Shader</a:t>
            </a:r>
            <a:endParaRPr lang="pl-PL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25605" name="pole tekstowe 4"/>
          <p:cNvSpPr txBox="1">
            <a:spLocks noChangeArrowheads="1"/>
          </p:cNvSpPr>
          <p:nvPr/>
        </p:nvSpPr>
        <p:spPr bwMode="auto">
          <a:xfrm>
            <a:off x="520700" y="3357563"/>
            <a:ext cx="828675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000" b="1">
                <a:solidFill>
                  <a:srgbClr val="FFFF00"/>
                </a:solidFill>
                <a:latin typeface="Arial" charset="0"/>
                <a:cs typeface="Arial" charset="0"/>
              </a:rPr>
              <a:t>Shader : krótki program komputerowy, często napisany w specjalnym języku (</a:t>
            </a:r>
            <a:r>
              <a:rPr lang="pl-PL" altLang="pl-PL" sz="2000" b="1" i="1">
                <a:solidFill>
                  <a:srgbClr val="FFFF00"/>
                </a:solidFill>
                <a:latin typeface="Arial" charset="0"/>
                <a:cs typeface="Arial" charset="0"/>
              </a:rPr>
              <a:t>shader language</a:t>
            </a:r>
            <a:r>
              <a:rPr lang="pl-PL" altLang="pl-PL" sz="2000" b="1">
                <a:solidFill>
                  <a:srgbClr val="FFFF00"/>
                </a:solidFill>
                <a:latin typeface="Arial" charset="0"/>
                <a:cs typeface="Arial" charset="0"/>
              </a:rPr>
              <a:t>), który w grafice trójwymiarowej odpowiada za cieniowanie obiektów 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000" b="1">
                <a:solidFill>
                  <a:srgbClr val="FFFF00"/>
                </a:solidFill>
                <a:latin typeface="Arial" charset="0"/>
                <a:cs typeface="Arial" charset="0"/>
              </a:rPr>
              <a:t>Shadery pozwalają na dużo bardziej skomplikowane modelowanie oświetlenia i materiału na obiekcie niż standardowe modele oświetlenia i teksturowanie. Są jednak dużo bardziej wymagające  obliczenioweo.</a:t>
            </a:r>
            <a:endParaRPr lang="pl-PL" altLang="pl-PL" sz="1600" b="1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539552" y="1628800"/>
          <a:ext cx="76328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rostokąt 4"/>
          <p:cNvSpPr/>
          <p:nvPr/>
        </p:nvSpPr>
        <p:spPr>
          <a:xfrm>
            <a:off x="539552" y="485984"/>
            <a:ext cx="333617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Klasyfikacja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pole tekstowe 4"/>
          <p:cNvSpPr txBox="1">
            <a:spLocks noChangeArrowheads="1"/>
          </p:cNvSpPr>
          <p:nvPr/>
        </p:nvSpPr>
        <p:spPr bwMode="auto">
          <a:xfrm>
            <a:off x="393700" y="549275"/>
            <a:ext cx="814387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buFont typeface="Wingdings 2" pitchFamily="18" charset="2"/>
              <a:buNone/>
              <a:defRPr/>
            </a:pPr>
            <a:r>
              <a:rPr lang="pl-PL" altLang="pl-PL" sz="2800" b="1" dirty="0" smtClean="0">
                <a:solidFill>
                  <a:srgbClr val="FFFF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GEOMETRIA -</a:t>
            </a:r>
            <a:r>
              <a:rPr lang="pl-PL" altLang="pl-PL" sz="2000" b="1" dirty="0" smtClean="0">
                <a:solidFill>
                  <a:srgbClr val="FFFF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>
                <a:latin typeface="Calibri Light" panose="020F0302020204030204" pitchFamily="34" charset="0"/>
                <a:cs typeface="Arial" panose="020B0604020202020204" pitchFamily="34" charset="0"/>
              </a:rPr>
              <a:t>(</a:t>
            </a:r>
            <a:r>
              <a:rPr lang="pl-PL" sz="2000" b="1" dirty="0">
                <a:latin typeface="Calibri Light" panose="020F0302020204030204" pitchFamily="34" charset="0"/>
                <a:cs typeface="Arial" panose="020B0604020202020204" pitchFamily="34" charset="0"/>
                <a:hlinkClick r:id="rId2" tooltip="Język grecki"/>
              </a:rPr>
              <a:t>gr.</a:t>
            </a:r>
            <a:r>
              <a:rPr lang="pl-PL" sz="2000" b="1" dirty="0"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latin typeface="Calibri Light" panose="020F0302020204030204" pitchFamily="34" charset="0"/>
                <a:cs typeface="Arial" panose="020B0604020202020204" pitchFamily="34" charset="0"/>
              </a:rPr>
              <a:t>γεωμετρί</a:t>
            </a:r>
            <a:r>
              <a:rPr lang="pl-PL" sz="2000" b="1" dirty="0">
                <a:latin typeface="Calibri Light" panose="020F0302020204030204" pitchFamily="34" charset="0"/>
                <a:cs typeface="Arial" panose="020B0604020202020204" pitchFamily="34" charset="0"/>
              </a:rPr>
              <a:t>α; </a:t>
            </a:r>
            <a:r>
              <a:rPr lang="pl-PL" sz="2000" b="1" i="1" dirty="0">
                <a:latin typeface="Calibri Light" panose="020F0302020204030204" pitchFamily="34" charset="0"/>
                <a:cs typeface="Arial" panose="020B0604020202020204" pitchFamily="34" charset="0"/>
              </a:rPr>
              <a:t>geo</a:t>
            </a:r>
            <a:r>
              <a:rPr lang="pl-PL" sz="2000" b="1" dirty="0">
                <a:latin typeface="Calibri Light" panose="020F0302020204030204" pitchFamily="34" charset="0"/>
                <a:cs typeface="Arial" panose="020B0604020202020204" pitchFamily="34" charset="0"/>
              </a:rPr>
              <a:t> – </a:t>
            </a:r>
            <a:r>
              <a:rPr lang="pl-PL" sz="20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ziemia</a:t>
            </a:r>
            <a:r>
              <a:rPr lang="pl-PL" sz="2000" b="1" dirty="0">
                <a:latin typeface="Calibri Light" panose="020F0302020204030204" pitchFamily="34" charset="0"/>
                <a:cs typeface="Arial" panose="020B0604020202020204" pitchFamily="34" charset="0"/>
              </a:rPr>
              <a:t>, </a:t>
            </a:r>
            <a:r>
              <a:rPr lang="pl-PL" sz="2000" b="1" i="1" dirty="0">
                <a:latin typeface="Calibri Light" panose="020F0302020204030204" pitchFamily="34" charset="0"/>
                <a:cs typeface="Arial" panose="020B0604020202020204" pitchFamily="34" charset="0"/>
              </a:rPr>
              <a:t>metria</a:t>
            </a:r>
            <a:r>
              <a:rPr lang="pl-PL" sz="2000" b="1" dirty="0">
                <a:latin typeface="Calibri Light" panose="020F0302020204030204" pitchFamily="34" charset="0"/>
                <a:cs typeface="Arial" panose="020B0604020202020204" pitchFamily="34" charset="0"/>
              </a:rPr>
              <a:t> – </a:t>
            </a:r>
            <a:r>
              <a:rPr lang="pl-PL" sz="20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miara</a:t>
            </a:r>
            <a:r>
              <a:rPr lang="pl-PL" sz="2000" b="1" dirty="0">
                <a:latin typeface="Calibri Light" panose="020F0302020204030204" pitchFamily="34" charset="0"/>
                <a:cs typeface="Arial" panose="020B0604020202020204" pitchFamily="34" charset="0"/>
              </a:rPr>
              <a:t>)  </a:t>
            </a:r>
            <a:r>
              <a:rPr lang="pl-PL" sz="2000" b="1" dirty="0" smtClean="0">
                <a:latin typeface="Calibri Light" panose="020F0302020204030204" pitchFamily="34" charset="0"/>
                <a:cs typeface="Arial" panose="020B0604020202020204" pitchFamily="34" charset="0"/>
              </a:rPr>
              <a:t>dział matematyki badający figury i </a:t>
            </a:r>
            <a:r>
              <a:rPr lang="pl-PL" sz="2000" b="1" dirty="0">
                <a:latin typeface="Calibri Light" panose="020F0302020204030204" pitchFamily="34" charset="0"/>
                <a:cs typeface="Arial" panose="020B0604020202020204" pitchFamily="34" charset="0"/>
              </a:rPr>
              <a:t>zależności między nimi. </a:t>
            </a:r>
            <a:r>
              <a:rPr lang="pl-PL" sz="2000" b="1" dirty="0" smtClean="0"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endParaRPr lang="pl-PL" sz="2000" b="1" dirty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>
              <a:buFont typeface="Wingdings 2" pitchFamily="18" charset="2"/>
              <a:buNone/>
              <a:defRPr/>
            </a:pPr>
            <a:endParaRPr lang="pl-PL" sz="2000" b="1" dirty="0" smtClean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algn="just">
              <a:buFont typeface="Wingdings 2" pitchFamily="18" charset="2"/>
              <a:buNone/>
              <a:defRPr/>
            </a:pPr>
            <a:r>
              <a:rPr lang="pl-PL" sz="2000" b="1" dirty="0" smtClean="0">
                <a:latin typeface="Calibri Light" panose="020F0302020204030204" pitchFamily="34" charset="0"/>
                <a:cs typeface="Arial" panose="020B0604020202020204" pitchFamily="34" charset="0"/>
              </a:rPr>
              <a:t>Z </a:t>
            </a:r>
            <a:r>
              <a:rPr lang="pl-PL" sz="2000" b="1" dirty="0">
                <a:latin typeface="Calibri Light" panose="020F0302020204030204" pitchFamily="34" charset="0"/>
                <a:cs typeface="Arial" panose="020B0604020202020204" pitchFamily="34" charset="0"/>
              </a:rPr>
              <a:t>rozwojem geometrii związane jest nazwisko greckiego matematyka </a:t>
            </a:r>
            <a:r>
              <a:rPr lang="pl-PL" sz="2000" b="1" dirty="0">
                <a:solidFill>
                  <a:srgbClr val="FFFF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Euklidesa.</a:t>
            </a:r>
            <a:r>
              <a:rPr lang="pl-PL" sz="2000" b="1" dirty="0">
                <a:latin typeface="Calibri Light" panose="020F0302020204030204" pitchFamily="34" charset="0"/>
                <a:cs typeface="Arial" panose="020B0604020202020204" pitchFamily="34" charset="0"/>
              </a:rPr>
              <a:t> Dzięki Euklidesowi geometria przedstawiana jest jako nauka uporządkowana, </a:t>
            </a:r>
            <a:r>
              <a:rPr lang="pl-PL" sz="2000" b="1" dirty="0" smtClean="0">
                <a:latin typeface="Calibri Light" panose="020F0302020204030204" pitchFamily="34" charset="0"/>
                <a:cs typeface="Arial" panose="020B0604020202020204" pitchFamily="34" charset="0"/>
              </a:rPr>
              <a:t>to </a:t>
            </a:r>
            <a:r>
              <a:rPr lang="pl-PL" sz="2000" b="1" dirty="0">
                <a:latin typeface="Calibri Light" panose="020F0302020204030204" pitchFamily="34" charset="0"/>
                <a:cs typeface="Arial" panose="020B0604020202020204" pitchFamily="34" charset="0"/>
              </a:rPr>
              <a:t>przykład teorii dedukcyjnej zaczynającej się od kilku </a:t>
            </a:r>
            <a:r>
              <a:rPr lang="pl-PL" sz="2000" b="1" dirty="0" smtClean="0">
                <a:latin typeface="Calibri Light" panose="020F0302020204030204" pitchFamily="34" charset="0"/>
                <a:cs typeface="Arial" panose="020B0604020202020204" pitchFamily="34" charset="0"/>
              </a:rPr>
              <a:t>pojęć, </a:t>
            </a:r>
            <a:r>
              <a:rPr lang="pl-PL" sz="2000" b="1" dirty="0">
                <a:latin typeface="Calibri Light" panose="020F0302020204030204" pitchFamily="34" charset="0"/>
                <a:cs typeface="Arial" panose="020B0604020202020204" pitchFamily="34" charset="0"/>
              </a:rPr>
              <a:t>z których za pomocą </a:t>
            </a:r>
            <a:r>
              <a:rPr lang="pl-PL" sz="2000" b="1" dirty="0">
                <a:solidFill>
                  <a:srgbClr val="FFC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aksjomatów</a:t>
            </a:r>
            <a:r>
              <a:rPr lang="pl-PL" sz="2000" b="1" dirty="0">
                <a:latin typeface="Calibri Light" panose="020F0302020204030204" pitchFamily="34" charset="0"/>
                <a:cs typeface="Arial" panose="020B0604020202020204" pitchFamily="34" charset="0"/>
              </a:rPr>
              <a:t> i definicji wyprowadza się twierdzenia.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76263" y="3933825"/>
            <a:ext cx="8099425" cy="2676525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l-PL" sz="1400" dirty="0"/>
              <a:t>1. Dowolne dwa punkty można połączyć odcinkiem.</a:t>
            </a:r>
          </a:p>
          <a:p>
            <a:pPr>
              <a:lnSpc>
                <a:spcPct val="150000"/>
              </a:lnSpc>
              <a:defRPr/>
            </a:pPr>
            <a:r>
              <a:rPr lang="pl-PL" sz="1400" dirty="0"/>
              <a:t>2. Dowolny odcinek można przedłużyć nieograniczenie (uzyskując </a:t>
            </a:r>
            <a:r>
              <a:rPr lang="pl-PL" sz="1400" i="1" dirty="0"/>
              <a:t>prostą</a:t>
            </a:r>
            <a:r>
              <a:rPr lang="pl-PL" sz="1400" dirty="0"/>
              <a:t>).</a:t>
            </a:r>
          </a:p>
          <a:p>
            <a:pPr>
              <a:lnSpc>
                <a:spcPct val="150000"/>
              </a:lnSpc>
              <a:defRPr/>
            </a:pPr>
            <a:r>
              <a:rPr lang="pl-PL" sz="1400" dirty="0"/>
              <a:t>3. Dla danego odcinka można zaznaczyć okrąg o środku w jednym z jego  </a:t>
            </a:r>
          </a:p>
          <a:p>
            <a:pPr>
              <a:lnSpc>
                <a:spcPct val="150000"/>
              </a:lnSpc>
              <a:defRPr/>
            </a:pPr>
            <a:r>
              <a:rPr lang="pl-PL" sz="1400" dirty="0"/>
              <a:t>    końcowych punktów i promieniu równym jego długości.</a:t>
            </a:r>
          </a:p>
          <a:p>
            <a:pPr>
              <a:lnSpc>
                <a:spcPct val="150000"/>
              </a:lnSpc>
              <a:defRPr/>
            </a:pPr>
            <a:r>
              <a:rPr lang="pl-PL" sz="1400" dirty="0"/>
              <a:t>4. Wszystkie kąty proste są przystające.</a:t>
            </a:r>
          </a:p>
          <a:p>
            <a:pPr>
              <a:lnSpc>
                <a:spcPct val="150000"/>
              </a:lnSpc>
              <a:defRPr/>
            </a:pPr>
            <a:r>
              <a:rPr lang="pl-PL" sz="1400" dirty="0"/>
              <a:t>5. Dwie proste, które przecinają trzecią w taki sposób, że suma kątów  	   </a:t>
            </a:r>
            <a:r>
              <a:rPr lang="pl-PL" sz="12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365 </a:t>
            </a:r>
            <a:r>
              <a:rPr lang="pl-PL" sz="1200" b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pne</a:t>
            </a:r>
            <a:r>
              <a:rPr lang="pl-PL" sz="12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– 300 </a:t>
            </a:r>
            <a:r>
              <a:rPr lang="pl-PL" sz="1200" b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pne</a:t>
            </a:r>
            <a:endParaRPr lang="pl-PL" sz="12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pl-PL" sz="1400" dirty="0"/>
              <a:t>    wewnętrznych po jednej stronie jest mniejsza od dwóch kątów prostych, przetną </a:t>
            </a:r>
          </a:p>
          <a:p>
            <a:pPr>
              <a:lnSpc>
                <a:spcPct val="150000"/>
              </a:lnSpc>
              <a:defRPr/>
            </a:pPr>
            <a:r>
              <a:rPr lang="pl-PL" sz="1400" dirty="0"/>
              <a:t>    się z tej właśnie strony.</a:t>
            </a:r>
          </a:p>
        </p:txBody>
      </p:sp>
      <p:sp>
        <p:nvSpPr>
          <p:cNvPr id="9" name="Strzałka w dół 8"/>
          <p:cNvSpPr/>
          <p:nvPr/>
        </p:nvSpPr>
        <p:spPr>
          <a:xfrm>
            <a:off x="971550" y="3141663"/>
            <a:ext cx="504825" cy="574675"/>
          </a:xfrm>
          <a:prstGeom prst="downArrow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5025" y="4005263"/>
            <a:ext cx="1336675" cy="15843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Prostokąt 3"/>
          <p:cNvSpPr>
            <a:spLocks noChangeArrowheads="1"/>
          </p:cNvSpPr>
          <p:nvPr/>
        </p:nvSpPr>
        <p:spPr bwMode="auto">
          <a:xfrm>
            <a:off x="450850" y="333375"/>
            <a:ext cx="8281988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altLang="pl-PL" sz="2400" b="1">
                <a:solidFill>
                  <a:srgbClr val="FFFF00"/>
                </a:solidFill>
              </a:rPr>
              <a:t>Antyaliasing</a:t>
            </a:r>
            <a:r>
              <a:rPr lang="pl-PL" altLang="pl-PL" sz="2400">
                <a:solidFill>
                  <a:srgbClr val="FFFF00"/>
                </a:solidFill>
              </a:rPr>
              <a:t> </a:t>
            </a:r>
            <a:r>
              <a:rPr lang="pl-PL" altLang="pl-PL"/>
              <a:t> – zespół technik służących zmniejszeniu liczby błędów zniekształceniowych  lub schodkowania obrazu, powstających przy reprezentacji obrazu lub sygnału o wysokiej rozdzielczości w rozdzielczości mniejszej.</a:t>
            </a:r>
          </a:p>
          <a:p>
            <a:pPr eaLnBrk="1" hangingPunct="1"/>
            <a:r>
              <a:rPr lang="pl-PL" altLang="pl-PL"/>
              <a:t>W grafice komputerowej rezultatem antyaliasingu jest tworzenie wrażenia wygładzenia krawędzi obiektów wyświetlanych na ekranie komputera.</a:t>
            </a:r>
          </a:p>
        </p:txBody>
      </p:sp>
      <p:pic>
        <p:nvPicPr>
          <p:cNvPr id="38914" name="Picture 2" descr="http://g1.pcworld.pl/news/thumbnails/202762_resize_588x1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2420938"/>
            <a:ext cx="3600450" cy="32099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pole tekstowe 5">
            <a:hlinkClick r:id="rId3" tooltip="https://www.youtube.com/watch?v=V-ecbyBaX1A"/>
          </p:cNvPr>
          <p:cNvSpPr txBox="1">
            <a:spLocks noChangeArrowheads="1"/>
          </p:cNvSpPr>
          <p:nvPr/>
        </p:nvSpPr>
        <p:spPr bwMode="auto">
          <a:xfrm>
            <a:off x="1692275" y="5837238"/>
            <a:ext cx="5472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altLang="pl-PL">
                <a:hlinkClick r:id="rId3"/>
              </a:rPr>
              <a:t>Antyaliasing </a:t>
            </a:r>
            <a:r>
              <a:rPr lang="pl-PL" altLang="pl-PL"/>
              <a:t>: YouTube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50653" y="332656"/>
            <a:ext cx="781976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Grafika trójwymiarowa</a:t>
            </a:r>
          </a:p>
        </p:txBody>
      </p:sp>
      <p:sp>
        <p:nvSpPr>
          <p:cNvPr id="10243" name="pole tekstowe 4"/>
          <p:cNvSpPr txBox="1">
            <a:spLocks noChangeArrowheads="1"/>
          </p:cNvSpPr>
          <p:nvPr/>
        </p:nvSpPr>
        <p:spPr bwMode="auto">
          <a:xfrm>
            <a:off x="550863" y="1412875"/>
            <a:ext cx="81438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l-PL" altLang="pl-PL" sz="2400" b="1" dirty="0" smtClean="0">
                <a:solidFill>
                  <a:srgbClr val="FFFF00"/>
                </a:solidFill>
                <a:latin typeface="Calibri" pitchFamily="34" charset="0"/>
              </a:rPr>
              <a:t>Grafika 3D</a:t>
            </a:r>
            <a:r>
              <a:rPr lang="pl-PL" altLang="pl-PL" sz="24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pl-PL" altLang="pl-PL" sz="2400" dirty="0" smtClean="0">
                <a:latin typeface="Calibri" pitchFamily="34" charset="0"/>
              </a:rPr>
              <a:t>– nazwa jednej z dziedzin grafiki komputerowej, zajmującej się głównie wizualizacją obiektów trójwymiarowych. Nazwa pochodzi od angielskiego sformułowania </a:t>
            </a:r>
            <a:r>
              <a:rPr lang="pl-PL" altLang="pl-PL" sz="2400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Three-</a:t>
            </a:r>
            <a:r>
              <a:rPr lang="pl-PL" altLang="pl-PL" sz="2400" i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Dimensional</a:t>
            </a:r>
            <a:r>
              <a:rPr lang="pl-PL" altLang="pl-PL" sz="2400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Graphics</a:t>
            </a:r>
            <a:r>
              <a:rPr lang="pl-PL" altLang="pl-PL" sz="2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2781300"/>
            <a:ext cx="4762500" cy="36290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pole tekstowe 1"/>
          <p:cNvSpPr txBox="1">
            <a:spLocks noChangeArrowheads="1"/>
          </p:cNvSpPr>
          <p:nvPr/>
        </p:nvSpPr>
        <p:spPr bwMode="auto">
          <a:xfrm>
            <a:off x="3929063" y="6411913"/>
            <a:ext cx="46085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pl-PL" sz="14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BLENDER – program do tworzenia grafiki 3D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755576" y="332656"/>
            <a:ext cx="611738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Geometria w grafice 3D</a:t>
            </a:r>
            <a:endParaRPr lang="pl-PL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755576" y="1340768"/>
          <a:ext cx="777686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3375"/>
            <a:ext cx="4464050" cy="24034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2997200"/>
            <a:ext cx="5364162" cy="3352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476250"/>
            <a:ext cx="3743325" cy="37449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3919538"/>
            <a:ext cx="5619750" cy="28098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908050"/>
            <a:ext cx="4367213" cy="23145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438" y="579438"/>
            <a:ext cx="5616575" cy="50673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2636838"/>
            <a:ext cx="4608512" cy="4032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8478" y="260648"/>
            <a:ext cx="888416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Wstawianie obiektów trójwymiarowych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DO KOMPUTERA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1187624" y="1844824"/>
          <a:ext cx="7008440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844666" y="285728"/>
            <a:ext cx="559480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Wstawianie obiektów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trójwymiarowych</a:t>
            </a:r>
          </a:p>
        </p:txBody>
      </p:sp>
      <p:sp>
        <p:nvSpPr>
          <p:cNvPr id="16387" name="Prostokąt 4"/>
          <p:cNvSpPr>
            <a:spLocks noChangeArrowheads="1"/>
          </p:cNvSpPr>
          <p:nvPr/>
        </p:nvSpPr>
        <p:spPr bwMode="auto">
          <a:xfrm>
            <a:off x="427038" y="1773238"/>
            <a:ext cx="84296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>
                <a:solidFill>
                  <a:srgbClr val="FFFF00"/>
                </a:solidFill>
                <a:latin typeface="Calibri" pitchFamily="34" charset="0"/>
              </a:rPr>
              <a:t>Obiekty trójwymiarowe mogą również zostać stworzone przez człowieka w procesie modelowania.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>
                <a:solidFill>
                  <a:srgbClr val="FFFF00"/>
                </a:solidFill>
                <a:latin typeface="Calibri" pitchFamily="34" charset="0"/>
              </a:rPr>
              <a:t>Duże znaczenie mają też techniki komputerowe, które automatycznie modelują skomplikowane efekty (takie jak dym, ogień, śnieg, deszcz) i obiekty (chmury, góry, drzewa).</a:t>
            </a:r>
          </a:p>
        </p:txBody>
      </p:sp>
      <p:pic>
        <p:nvPicPr>
          <p:cNvPr id="16388" name="Obraz 5" descr="galeria_galeria_duze_189291648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5" y="3892550"/>
            <a:ext cx="5070475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923</TotalTime>
  <Words>708</Words>
  <Application>Microsoft Office PowerPoint</Application>
  <PresentationFormat>Pokaz na ekranie (4:3)</PresentationFormat>
  <Paragraphs>81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9" baseType="lpstr">
      <vt:lpstr>Arial</vt:lpstr>
      <vt:lpstr>Century Gothic</vt:lpstr>
      <vt:lpstr>Wingdings 2</vt:lpstr>
      <vt:lpstr>Verdana</vt:lpstr>
      <vt:lpstr>Calibri</vt:lpstr>
      <vt:lpstr>Arial Black</vt:lpstr>
      <vt:lpstr>Calibri Light</vt:lpstr>
      <vt:lpstr>Wingdings</vt:lpstr>
      <vt:lpstr>Energetyczny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Balcerek</dc:creator>
  <cp:lastModifiedBy>Balcerek</cp:lastModifiedBy>
  <cp:revision>63</cp:revision>
  <dcterms:modified xsi:type="dcterms:W3CDTF">2016-03-20T18:00:22Z</dcterms:modified>
</cp:coreProperties>
</file>