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150" d="100"/>
          <a:sy n="150" d="100"/>
        </p:scale>
        <p:origin x="-2424" y="-4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8C431-4A22-4BFB-9296-9897B774F499}" type="datetimeFigureOut">
              <a:rPr lang="pl-PL" smtClean="0"/>
              <a:t>19.12.2023</a:t>
            </a:fld>
            <a:endParaRPr lang="pl-PL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882890-74C5-41FC-BAD8-D3EEF476A117}" type="slidenum">
              <a:rPr lang="pl-PL" smtClean="0"/>
              <a:t>‹#›</a:t>
            </a:fld>
            <a:endParaRPr lang="pl-P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8C431-4A22-4BFB-9296-9897B774F499}" type="datetimeFigureOut">
              <a:rPr lang="pl-PL" smtClean="0"/>
              <a:t>19.12.2023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2890-74C5-41FC-BAD8-D3EEF476A11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8C431-4A22-4BFB-9296-9897B774F499}" type="datetimeFigureOut">
              <a:rPr lang="pl-PL" smtClean="0"/>
              <a:t>19.12.2023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2890-74C5-41FC-BAD8-D3EEF476A11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8C431-4A22-4BFB-9296-9897B774F499}" type="datetimeFigureOut">
              <a:rPr lang="pl-PL" smtClean="0"/>
              <a:t>19.12.2023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2890-74C5-41FC-BAD8-D3EEF476A11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8C431-4A22-4BFB-9296-9897B774F499}" type="datetimeFigureOut">
              <a:rPr lang="pl-PL" smtClean="0"/>
              <a:t>19.12.2023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2890-74C5-41FC-BAD8-D3EEF476A11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8C431-4A22-4BFB-9296-9897B774F499}" type="datetimeFigureOut">
              <a:rPr lang="pl-PL" smtClean="0"/>
              <a:t>19.12.2023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2890-74C5-41FC-BAD8-D3EEF476A117}" type="slidenum">
              <a:rPr lang="pl-PL" smtClean="0"/>
              <a:t>‹#›</a:t>
            </a:fld>
            <a:endParaRPr lang="pl-PL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8C431-4A22-4BFB-9296-9897B774F499}" type="datetimeFigureOut">
              <a:rPr lang="pl-PL" smtClean="0"/>
              <a:t>19.12.2023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2890-74C5-41FC-BAD8-D3EEF476A117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8C431-4A22-4BFB-9296-9897B774F499}" type="datetimeFigureOut">
              <a:rPr lang="pl-PL" smtClean="0"/>
              <a:t>19.12.2023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2890-74C5-41FC-BAD8-D3EEF476A11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8C431-4A22-4BFB-9296-9897B774F499}" type="datetimeFigureOut">
              <a:rPr lang="pl-PL" smtClean="0"/>
              <a:t>19.12.2023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2890-74C5-41FC-BAD8-D3EEF476A11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8C431-4A22-4BFB-9296-9897B774F499}" type="datetimeFigureOut">
              <a:rPr lang="pl-PL" smtClean="0"/>
              <a:t>19.12.2023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2890-74C5-41FC-BAD8-D3EEF476A11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8C431-4A22-4BFB-9296-9897B774F499}" type="datetimeFigureOut">
              <a:rPr lang="pl-PL" smtClean="0"/>
              <a:t>19.12.2023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2890-74C5-41FC-BAD8-D3EEF476A11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CD98C431-4A22-4BFB-9296-9897B774F499}" type="datetimeFigureOut">
              <a:rPr lang="pl-PL" smtClean="0"/>
              <a:t>19.12.2023</a:t>
            </a:fld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E882890-74C5-41FC-BAD8-D3EEF476A117}" type="slidenum">
              <a:rPr lang="pl-PL" smtClean="0"/>
              <a:t>‹#›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724128" y="6400155"/>
            <a:ext cx="2514600" cy="2746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sz="1200" b="1" i="1" dirty="0">
                <a:solidFill>
                  <a:srgbClr val="FFFF00"/>
                </a:solidFill>
                <a:latin typeface="Arial Narrow" pitchFamily="34" charset="0"/>
              </a:rPr>
              <a:t>Zebrał i opracował : Maciej Belcarz</a:t>
            </a:r>
          </a:p>
        </p:txBody>
      </p:sp>
      <p:pic>
        <p:nvPicPr>
          <p:cNvPr id="10" name="Picture 10" descr="smoczek do join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344" y="6346974"/>
            <a:ext cx="381000" cy="3810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660"/>
            <a:ext cx="9144000" cy="609662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149080"/>
            <a:ext cx="3419872" cy="1923678"/>
          </a:xfrm>
          <a:prstGeom prst="rect">
            <a:avLst/>
          </a:prstGeom>
        </p:spPr>
      </p:pic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15156" y="6281284"/>
            <a:ext cx="3816345" cy="4856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pl-PL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Technik   lotniskowych </a:t>
            </a:r>
            <a:r>
              <a:rPr lang="pl-PL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służb operacyjnych</a:t>
            </a:r>
            <a:endParaRPr lang="en-US" sz="16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95836" y="620688"/>
            <a:ext cx="4824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rgbClr val="FFFF00"/>
                </a:solidFill>
                <a:latin typeface="Arial Black" pitchFamily="34" charset="0"/>
              </a:rPr>
              <a:t>Boeing 737-800</a:t>
            </a:r>
            <a:endParaRPr lang="pl-PL" sz="40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80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49412" y="44624"/>
            <a:ext cx="7993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FF00"/>
                </a:solidFill>
                <a:latin typeface="Arial Black" pitchFamily="34" charset="0"/>
              </a:rPr>
              <a:t>Plan samolotu</a:t>
            </a:r>
            <a:endParaRPr lang="pl-PL" sz="24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49586" y="1493049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149080"/>
            <a:ext cx="8640960" cy="24901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37260"/>
            <a:ext cx="8640960" cy="34224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5660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59632" y="117043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FF00"/>
                </a:solidFill>
                <a:latin typeface="Arial Black" pitchFamily="34" charset="0"/>
              </a:rPr>
              <a:t>Dane techniczne</a:t>
            </a:r>
            <a:endParaRPr lang="pl-PL" sz="24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49586" y="1493049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2987824" y="1052736"/>
            <a:ext cx="590465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rgbClr val="00B0F0"/>
                </a:solidFill>
              </a:rPr>
              <a:t>Ilość </a:t>
            </a:r>
            <a:r>
              <a:rPr lang="pl-PL" b="1" dirty="0">
                <a:solidFill>
                  <a:srgbClr val="00B0F0"/>
                </a:solidFill>
              </a:rPr>
              <a:t>miejsc</a:t>
            </a:r>
            <a:r>
              <a:rPr lang="pl-PL" dirty="0">
                <a:solidFill>
                  <a:srgbClr val="00B0F0"/>
                </a:solidFill>
              </a:rPr>
              <a:t>: </a:t>
            </a:r>
            <a:r>
              <a:rPr lang="pl-PL" dirty="0"/>
              <a:t>Najczęściej wykorzystywane konfiguracje: </a:t>
            </a:r>
            <a:r>
              <a:rPr lang="pl-PL" b="1" dirty="0" smtClean="0"/>
              <a:t>189</a:t>
            </a:r>
            <a:r>
              <a:rPr lang="pl-PL" dirty="0" smtClean="0"/>
              <a:t> klasa ekonomiczna</a:t>
            </a:r>
            <a:r>
              <a:rPr lang="pl-PL" dirty="0"/>
              <a:t>, </a:t>
            </a:r>
            <a:r>
              <a:rPr lang="pl-PL" sz="2000" b="1" dirty="0" smtClean="0"/>
              <a:t>150 + 18 </a:t>
            </a:r>
            <a:r>
              <a:rPr lang="pl-PL" dirty="0" smtClean="0"/>
              <a:t>business </a:t>
            </a:r>
            <a:r>
              <a:rPr lang="pl-PL" dirty="0" err="1" smtClean="0"/>
              <a:t>class</a:t>
            </a:r>
            <a:r>
              <a:rPr lang="pl-PL" dirty="0" smtClean="0"/>
              <a:t>.</a:t>
            </a:r>
          </a:p>
          <a:p>
            <a:endParaRPr lang="pl-PL" b="1" dirty="0" smtClean="0">
              <a:solidFill>
                <a:srgbClr val="00B0F0"/>
              </a:solidFill>
            </a:endParaRPr>
          </a:p>
          <a:p>
            <a:endParaRPr lang="pl-PL" b="1" dirty="0" smtClean="0">
              <a:solidFill>
                <a:srgbClr val="00B0F0"/>
              </a:solidFill>
            </a:endParaRPr>
          </a:p>
          <a:p>
            <a:endParaRPr lang="pl-PL" b="1" dirty="0" smtClean="0">
              <a:solidFill>
                <a:srgbClr val="00B0F0"/>
              </a:solidFill>
            </a:endParaRPr>
          </a:p>
          <a:p>
            <a:r>
              <a:rPr lang="pl-PL" b="1" dirty="0" smtClean="0">
                <a:solidFill>
                  <a:srgbClr val="00B0F0"/>
                </a:solidFill>
              </a:rPr>
              <a:t>Maksymalny </a:t>
            </a:r>
            <a:r>
              <a:rPr lang="pl-PL" b="1" dirty="0">
                <a:solidFill>
                  <a:srgbClr val="00B0F0"/>
                </a:solidFill>
              </a:rPr>
              <a:t>pułap</a:t>
            </a:r>
            <a:r>
              <a:rPr lang="pl-PL" dirty="0"/>
              <a:t>: </a:t>
            </a:r>
            <a:r>
              <a:rPr lang="pl-PL" b="1" dirty="0"/>
              <a:t>41 000 </a:t>
            </a:r>
            <a:r>
              <a:rPr lang="pl-PL" b="1" dirty="0" err="1"/>
              <a:t>ft</a:t>
            </a:r>
            <a:r>
              <a:rPr lang="pl-PL" b="1" dirty="0"/>
              <a:t> (12 500 m)</a:t>
            </a:r>
          </a:p>
          <a:p>
            <a:endParaRPr lang="pl-PL" b="1" dirty="0" smtClean="0">
              <a:solidFill>
                <a:srgbClr val="00B0F0"/>
              </a:solidFill>
            </a:endParaRPr>
          </a:p>
          <a:p>
            <a:endParaRPr lang="pl-PL" b="1" dirty="0">
              <a:solidFill>
                <a:srgbClr val="00B0F0"/>
              </a:solidFill>
            </a:endParaRPr>
          </a:p>
          <a:p>
            <a:endParaRPr lang="pl-PL" b="1" dirty="0" smtClean="0">
              <a:solidFill>
                <a:srgbClr val="00B0F0"/>
              </a:solidFill>
            </a:endParaRPr>
          </a:p>
          <a:p>
            <a:r>
              <a:rPr lang="pl-PL" b="1" dirty="0" smtClean="0">
                <a:solidFill>
                  <a:srgbClr val="00B0F0"/>
                </a:solidFill>
              </a:rPr>
              <a:t>Maksymalna </a:t>
            </a:r>
            <a:r>
              <a:rPr lang="pl-PL" b="1" dirty="0">
                <a:solidFill>
                  <a:srgbClr val="00B0F0"/>
                </a:solidFill>
              </a:rPr>
              <a:t>prędkość</a:t>
            </a:r>
            <a:r>
              <a:rPr lang="pl-PL" dirty="0">
                <a:solidFill>
                  <a:srgbClr val="00B0F0"/>
                </a:solidFill>
              </a:rPr>
              <a:t>: </a:t>
            </a:r>
            <a:r>
              <a:rPr lang="pl-PL" sz="2400" b="1" dirty="0" smtClean="0"/>
              <a:t>838 km/h</a:t>
            </a:r>
          </a:p>
          <a:p>
            <a:endParaRPr lang="pl-PL" dirty="0"/>
          </a:p>
          <a:p>
            <a:endParaRPr lang="pl-PL" b="1" dirty="0" smtClean="0">
              <a:solidFill>
                <a:srgbClr val="00B0F0"/>
              </a:solidFill>
            </a:endParaRPr>
          </a:p>
          <a:p>
            <a:endParaRPr lang="pl-PL" b="1" dirty="0" smtClean="0">
              <a:solidFill>
                <a:srgbClr val="00B0F0"/>
              </a:solidFill>
            </a:endParaRPr>
          </a:p>
          <a:p>
            <a:r>
              <a:rPr lang="pl-PL" b="1" dirty="0" smtClean="0">
                <a:solidFill>
                  <a:srgbClr val="00B0F0"/>
                </a:solidFill>
              </a:rPr>
              <a:t>Zasięg</a:t>
            </a:r>
            <a:r>
              <a:rPr lang="pl-PL" dirty="0">
                <a:solidFill>
                  <a:srgbClr val="00B0F0"/>
                </a:solidFill>
              </a:rPr>
              <a:t>: </a:t>
            </a:r>
            <a:r>
              <a:rPr lang="pl-PL" sz="2400" b="1" dirty="0"/>
              <a:t>5 769 </a:t>
            </a:r>
            <a:r>
              <a:rPr lang="pl-PL" sz="2400" b="1" dirty="0" smtClean="0"/>
              <a:t>km</a:t>
            </a:r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r>
              <a:rPr lang="pl-PL" b="1" dirty="0">
                <a:solidFill>
                  <a:srgbClr val="00B0F0"/>
                </a:solidFill>
              </a:rPr>
              <a:t>Pojemność zbiorników na paliwo </a:t>
            </a:r>
            <a:r>
              <a:rPr lang="pl-PL" sz="2000" b="1" dirty="0"/>
              <a:t>(</a:t>
            </a:r>
            <a:r>
              <a:rPr lang="pl-PL" sz="2000" b="1" dirty="0" smtClean="0"/>
              <a:t>skrzydła + kadłub</a:t>
            </a:r>
            <a:r>
              <a:rPr lang="pl-PL" sz="2000" b="1" dirty="0"/>
              <a:t>): 7,8 t + 13,1 t</a:t>
            </a:r>
            <a:endParaRPr lang="pl-PL" sz="1600" b="1" dirty="0"/>
          </a:p>
        </p:txBody>
      </p:sp>
      <p:pic>
        <p:nvPicPr>
          <p:cNvPr id="1026" name="Picture 2" descr="C:\Users\Balcerek\AppData\Local\Microsoft\Windows\INetCache\IE\UA5A23AN\istockphoto-1178905545-170x170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3259708"/>
            <a:ext cx="1401266" cy="104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49" y="2060848"/>
            <a:ext cx="1401266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C:\Users\Balcerek\AppData\Local\Microsoft\Windows\INetCache\IE\5LICM5BJ\morph-adjustable-seats-660x440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34" y="895039"/>
            <a:ext cx="1451013" cy="96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Balcerek\AppData\Local\Microsoft\Windows\INetCache\IE\NBDS0FPC\bombawodorowa2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4509120"/>
            <a:ext cx="1446808" cy="99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805264"/>
            <a:ext cx="1446808" cy="837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1224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59341"/>
            <a:ext cx="3343467" cy="2006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trzałka w dół 1"/>
          <p:cNvSpPr/>
          <p:nvPr/>
        </p:nvSpPr>
        <p:spPr>
          <a:xfrm>
            <a:off x="4860032" y="569144"/>
            <a:ext cx="432048" cy="5904656"/>
          </a:xfrm>
          <a:prstGeom prst="downArrow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TextBox 5"/>
          <p:cNvSpPr txBox="1"/>
          <p:nvPr/>
        </p:nvSpPr>
        <p:spPr>
          <a:xfrm>
            <a:off x="1115616" y="188640"/>
            <a:ext cx="3624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FF00"/>
                </a:solidFill>
                <a:latin typeface="Arial Black" pitchFamily="34" charset="0"/>
              </a:rPr>
              <a:t>HISTORIA WERSJI</a:t>
            </a:r>
            <a:endParaRPr lang="pl-PL" sz="24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5349225" y="417984"/>
            <a:ext cx="2471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kwietnia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1967 USA 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5508104" y="5683696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2024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1115616" y="2996952"/>
            <a:ext cx="3108543" cy="36933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 737</a:t>
            </a:r>
          </a:p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 737 100</a:t>
            </a:r>
          </a:p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 737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 737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300 : </a:t>
            </a:r>
            <a:r>
              <a:rPr lang="pl-PL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samolotów</a:t>
            </a:r>
            <a:endParaRPr lang="pl-PL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 737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400 : </a:t>
            </a:r>
            <a:r>
              <a:rPr lang="pl-PL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 </a:t>
            </a:r>
            <a:r>
              <a:rPr lang="pl-PL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samolotów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 737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500 : </a:t>
            </a:r>
            <a:r>
              <a:rPr lang="pl-PL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  samolotów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 737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  : </a:t>
            </a:r>
            <a:r>
              <a:rPr lang="pl-PL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 samolotów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 737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600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 737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700 : </a:t>
            </a:r>
            <a:r>
              <a:rPr lang="pl-PL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samolot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 737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800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 737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900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 737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MAX :</a:t>
            </a:r>
            <a:r>
              <a:rPr lang="pl-PL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 </a:t>
            </a:r>
            <a:r>
              <a:rPr lang="pl-PL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samolotów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225" y="1862381"/>
            <a:ext cx="3614340" cy="271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Prostokąt 11"/>
          <p:cNvSpPr/>
          <p:nvPr/>
        </p:nvSpPr>
        <p:spPr>
          <a:xfrm>
            <a:off x="6363037" y="4641115"/>
            <a:ext cx="1586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Renton</a:t>
            </a:r>
            <a:r>
              <a:rPr lang="pl-PL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USA </a:t>
            </a:r>
            <a:endParaRPr lang="pl-PL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1417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95" y="908720"/>
            <a:ext cx="8108409" cy="4450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517794" y="5589240"/>
            <a:ext cx="8108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Boeingi 737-800 </a:t>
            </a:r>
            <a:r>
              <a:rPr lang="pl-PL" dirty="0" smtClean="0"/>
              <a:t>w Polsce operują </a:t>
            </a:r>
            <a:r>
              <a:rPr lang="pl-PL" dirty="0"/>
              <a:t>na trasach m. in. do </a:t>
            </a:r>
            <a:r>
              <a:rPr lang="pl-PL" dirty="0">
                <a:solidFill>
                  <a:srgbClr val="FFFF00"/>
                </a:solidFill>
              </a:rPr>
              <a:t>Barcelony, Brukseli, Erywania, Frankfurtu, Madrytu </a:t>
            </a:r>
            <a:r>
              <a:rPr lang="pl-PL" dirty="0"/>
              <a:t>i</a:t>
            </a:r>
            <a:r>
              <a:rPr lang="pl-PL" dirty="0" smtClean="0">
                <a:solidFill>
                  <a:srgbClr val="FFFF00"/>
                </a:solidFill>
              </a:rPr>
              <a:t> </a:t>
            </a:r>
            <a:r>
              <a:rPr lang="pl-PL" dirty="0">
                <a:solidFill>
                  <a:srgbClr val="FFFF00"/>
                </a:solidFill>
              </a:rPr>
              <a:t>Tel Awiwu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0866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ile:737 Max Cockpit.jpg - Wikiped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0688"/>
            <a:ext cx="7128792" cy="534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667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7632848" cy="5090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5"/>
          <p:cNvSpPr txBox="1"/>
          <p:nvPr/>
        </p:nvSpPr>
        <p:spPr>
          <a:xfrm>
            <a:off x="755576" y="5805264"/>
            <a:ext cx="3624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FF00"/>
                </a:solidFill>
                <a:latin typeface="Arial Black" pitchFamily="34" charset="0"/>
              </a:rPr>
              <a:t>Klasa ekonomiczna</a:t>
            </a:r>
            <a:endParaRPr lang="pl-PL" sz="24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633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7200800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5"/>
          <p:cNvSpPr txBox="1"/>
          <p:nvPr/>
        </p:nvSpPr>
        <p:spPr>
          <a:xfrm>
            <a:off x="755576" y="5805264"/>
            <a:ext cx="3624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FF00"/>
                </a:solidFill>
                <a:latin typeface="Arial Black" pitchFamily="34" charset="0"/>
              </a:rPr>
              <a:t>Klasa pierwsza</a:t>
            </a:r>
            <a:endParaRPr lang="pl-PL" sz="24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851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404664"/>
            <a:ext cx="7884875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5"/>
          <p:cNvSpPr txBox="1"/>
          <p:nvPr/>
        </p:nvSpPr>
        <p:spPr>
          <a:xfrm>
            <a:off x="755576" y="5805264"/>
            <a:ext cx="3624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FF00"/>
                </a:solidFill>
                <a:latin typeface="Arial Black" pitchFamily="34" charset="0"/>
              </a:rPr>
              <a:t>Klasa biznes</a:t>
            </a:r>
            <a:endParaRPr lang="pl-PL" sz="24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68898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erspective">
  <a:themeElements>
    <a:clrScheme name="Perspective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</Template>
  <TotalTime>1119</TotalTime>
  <Words>161</Words>
  <Application>Microsoft Office PowerPoint</Application>
  <PresentationFormat>Pokaz na ekranie (4:3)</PresentationFormat>
  <Paragraphs>42</Paragraphs>
  <Slides>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0" baseType="lpstr">
      <vt:lpstr>Perspective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Maciek</dc:creator>
  <cp:lastModifiedBy>Balcerek</cp:lastModifiedBy>
  <cp:revision>92</cp:revision>
  <dcterms:created xsi:type="dcterms:W3CDTF">2015-07-23T09:06:52Z</dcterms:created>
  <dcterms:modified xsi:type="dcterms:W3CDTF">2023-12-19T17:19:20Z</dcterms:modified>
</cp:coreProperties>
</file>