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24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23.08.2024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168" y="4797152"/>
            <a:ext cx="66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FF00"/>
                </a:solidFill>
                <a:latin typeface="Arial Black" pitchFamily="34" charset="0"/>
              </a:rPr>
              <a:t>DRONY</a:t>
            </a:r>
            <a:endParaRPr lang="pl-PL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24128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91" y="548680"/>
            <a:ext cx="3816345" cy="1243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  lotniskowych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 operacyjnych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107504" y="3356992"/>
            <a:ext cx="4032448" cy="445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tx1">
                    <a:lumMod val="95000"/>
                  </a:schemeClr>
                </a:solidFill>
              </a:rPr>
              <a:t>Pracownia programów użytkowych</a:t>
            </a:r>
            <a:endParaRPr lang="en-US" sz="1800" b="1" i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19" y="620688"/>
            <a:ext cx="558868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/>
          <p:cNvSpPr txBox="1"/>
          <p:nvPr/>
        </p:nvSpPr>
        <p:spPr>
          <a:xfrm>
            <a:off x="287337" y="476672"/>
            <a:ext cx="856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RQ-4 </a:t>
            </a:r>
            <a:r>
              <a:rPr lang="pl-PL" b="1" dirty="0" smtClean="0">
                <a:solidFill>
                  <a:srgbClr val="FFFF00"/>
                </a:solidFill>
              </a:rPr>
              <a:t>GLOBAL HAWK – DRON O ZASIĘGU GLOBALNYM</a:t>
            </a:r>
            <a:endParaRPr lang="pl-PL" b="1" dirty="0">
              <a:solidFill>
                <a:srgbClr val="FFFF00"/>
              </a:solidFill>
            </a:endParaRPr>
          </a:p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5" name="pole tekstowe 5"/>
          <p:cNvSpPr txBox="1"/>
          <p:nvPr/>
        </p:nvSpPr>
        <p:spPr>
          <a:xfrm>
            <a:off x="317822" y="4869160"/>
            <a:ext cx="856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Może </a:t>
            </a:r>
            <a:r>
              <a:rPr lang="pl-PL" dirty="0"/>
              <a:t>dotrzeć do </a:t>
            </a:r>
            <a:r>
              <a:rPr lang="pl-PL" b="1" dirty="0"/>
              <a:t>dowolnego miejsca na Ziemi</a:t>
            </a:r>
            <a:r>
              <a:rPr lang="pl-PL" dirty="0"/>
              <a:t> i przeprowadzić </a:t>
            </a:r>
            <a:r>
              <a:rPr lang="pl-PL" dirty="0" smtClean="0"/>
              <a:t>rozpoznanie przez 24h bez </a:t>
            </a:r>
            <a:r>
              <a:rPr lang="pl-PL" dirty="0"/>
              <a:t>przerwy </a:t>
            </a:r>
            <a:r>
              <a:rPr lang="pl-PL" dirty="0" smtClean="0"/>
              <a:t>z pułapu </a:t>
            </a:r>
            <a:r>
              <a:rPr lang="pl-PL" dirty="0"/>
              <a:t>20 </a:t>
            </a:r>
            <a:r>
              <a:rPr lang="pl-PL" dirty="0" smtClean="0"/>
              <a:t>km. Całkowicie </a:t>
            </a:r>
            <a:r>
              <a:rPr lang="pl-PL" dirty="0"/>
              <a:t>autonomiczny i po odpowiednim zaprogramowaniu </a:t>
            </a:r>
            <a:r>
              <a:rPr lang="pl-PL" dirty="0" smtClean="0"/>
              <a:t>wykonuje zadania </a:t>
            </a:r>
            <a:r>
              <a:rPr lang="pl-PL" dirty="0"/>
              <a:t>bez udziału </a:t>
            </a:r>
            <a:r>
              <a:rPr lang="pl-PL" dirty="0" smtClean="0"/>
              <a:t>operatora. Posiada pasywne i </a:t>
            </a:r>
            <a:r>
              <a:rPr lang="pl-PL" dirty="0"/>
              <a:t>aktywne systemy </a:t>
            </a:r>
            <a:r>
              <a:rPr lang="pl-PL" dirty="0" smtClean="0"/>
              <a:t>zakłócające, </a:t>
            </a:r>
            <a:r>
              <a:rPr lang="pl-PL" dirty="0"/>
              <a:t>wyrzutnię flar termicznych oraz holowany pozorny cel. </a:t>
            </a:r>
            <a:r>
              <a:rPr lang="pl-PL" dirty="0" smtClean="0"/>
              <a:t>Na pokład zabiera do </a:t>
            </a:r>
            <a:r>
              <a:rPr lang="pl-PL" dirty="0"/>
              <a:t>1500 </a:t>
            </a:r>
            <a:r>
              <a:rPr lang="pl-PL" dirty="0" smtClean="0"/>
              <a:t>kg specjalistycznego </a:t>
            </a:r>
            <a:r>
              <a:rPr lang="pl-PL" dirty="0"/>
              <a:t>sprzętu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5" y="816555"/>
            <a:ext cx="6948603" cy="390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8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93" y="1412776"/>
            <a:ext cx="6022975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383182" y="377652"/>
            <a:ext cx="5473303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pl-PL" sz="3200" b="1" dirty="0" smtClean="0">
                <a:solidFill>
                  <a:srgbClr val="FFFF00"/>
                </a:solidFill>
              </a:rPr>
              <a:t>ZASTOSOWANIA CYWILNE</a:t>
            </a:r>
            <a:endParaRPr lang="pl-PL" sz="3200" b="1" dirty="0">
              <a:solidFill>
                <a:srgbClr val="FFFF00"/>
              </a:solidFill>
            </a:endParaRPr>
          </a:p>
        </p:txBody>
      </p:sp>
      <p:sp>
        <p:nvSpPr>
          <p:cNvPr id="4" name="pole tekstowe 1"/>
          <p:cNvSpPr txBox="1"/>
          <p:nvPr/>
        </p:nvSpPr>
        <p:spPr>
          <a:xfrm>
            <a:off x="539552" y="1167110"/>
            <a:ext cx="3601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Drony</a:t>
            </a:r>
            <a:r>
              <a:rPr lang="pl-PL" dirty="0"/>
              <a:t> </a:t>
            </a:r>
            <a:r>
              <a:rPr lang="pl-PL" dirty="0" smtClean="0"/>
              <a:t>znalazły szerokie zastosowanie w </a:t>
            </a:r>
            <a:r>
              <a:rPr lang="pl-PL" dirty="0"/>
              <a:t>badaniach naukowych. Szczególnie przydatne są w monitorowaniu obszarów podbiegunowych. </a:t>
            </a:r>
          </a:p>
        </p:txBody>
      </p:sp>
      <p:sp>
        <p:nvSpPr>
          <p:cNvPr id="5" name="pole tekstowe 2"/>
          <p:cNvSpPr txBox="1"/>
          <p:nvPr/>
        </p:nvSpPr>
        <p:spPr>
          <a:xfrm>
            <a:off x="539552" y="3827184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Wykonują </a:t>
            </a:r>
            <a:r>
              <a:rPr lang="pl-P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pomiary:</a:t>
            </a:r>
          </a:p>
          <a:p>
            <a:endParaRPr lang="pl-PL" dirty="0" smtClean="0"/>
          </a:p>
          <a:p>
            <a:r>
              <a:rPr lang="pl-PL" dirty="0" smtClean="0"/>
              <a:t>grubości </a:t>
            </a:r>
            <a:r>
              <a:rPr lang="pl-PL" dirty="0"/>
              <a:t>warstwy ozonowej </a:t>
            </a:r>
            <a:endParaRPr lang="pl-PL" dirty="0" smtClean="0"/>
          </a:p>
          <a:p>
            <a:r>
              <a:rPr lang="pl-PL" dirty="0" smtClean="0"/>
              <a:t>zliczają </a:t>
            </a:r>
            <a:r>
              <a:rPr lang="pl-PL" dirty="0"/>
              <a:t>populacje fok</a:t>
            </a:r>
            <a:r>
              <a:rPr lang="pl-PL" dirty="0" smtClean="0"/>
              <a:t>,</a:t>
            </a:r>
          </a:p>
          <a:p>
            <a:r>
              <a:rPr lang="pl-PL" dirty="0" smtClean="0"/>
              <a:t>tworzą </a:t>
            </a:r>
            <a:r>
              <a:rPr lang="pl-PL" dirty="0"/>
              <a:t>mapy zbiorników wody spływającej podczas </a:t>
            </a:r>
            <a:r>
              <a:rPr lang="pl-PL" dirty="0" smtClean="0"/>
              <a:t>roztopów</a:t>
            </a:r>
          </a:p>
          <a:p>
            <a:r>
              <a:rPr lang="pl-PL" dirty="0" smtClean="0"/>
              <a:t>mierzą </a:t>
            </a:r>
            <a:r>
              <a:rPr lang="pl-PL" dirty="0"/>
              <a:t>grubość </a:t>
            </a:r>
            <a:r>
              <a:rPr lang="pl-PL" dirty="0" smtClean="0"/>
              <a:t>lodu</a:t>
            </a:r>
          </a:p>
          <a:p>
            <a:r>
              <a:rPr lang="pl-PL" dirty="0" smtClean="0"/>
              <a:t>badają </a:t>
            </a:r>
            <a:r>
              <a:rPr lang="pl-PL" dirty="0"/>
              <a:t>zanieczyszczenia atmosfery.</a:t>
            </a:r>
          </a:p>
        </p:txBody>
      </p:sp>
    </p:spTree>
    <p:extLst>
      <p:ext uri="{BB962C8B-B14F-4D97-AF65-F5344CB8AC3E}">
        <p14:creationId xmlns:p14="http://schemas.microsoft.com/office/powerpoint/2010/main" val="215160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4"/>
          <p:cNvSpPr txBox="1"/>
          <p:nvPr/>
        </p:nvSpPr>
        <p:spPr>
          <a:xfrm>
            <a:off x="446399" y="1492672"/>
            <a:ext cx="4620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Firma Amazon od dłuższego czasu zapowiada już chęć dostarczania swoich przesyłek poprzez </a:t>
            </a:r>
            <a:r>
              <a:rPr lang="pl-PL" dirty="0" err="1"/>
              <a:t>drony</a:t>
            </a:r>
            <a:r>
              <a:rPr lang="pl-PL" dirty="0"/>
              <a:t>,  podobnie jak </a:t>
            </a:r>
            <a:r>
              <a:rPr lang="pl-PL" dirty="0" err="1"/>
              <a:t>Dominos</a:t>
            </a:r>
            <a:r>
              <a:rPr lang="pl-PL" dirty="0"/>
              <a:t> Pizza przewiduje ich zastosowanie przy dostawie pizzy. </a:t>
            </a:r>
          </a:p>
        </p:txBody>
      </p:sp>
      <p:sp>
        <p:nvSpPr>
          <p:cNvPr id="3" name="pole tekstowe 5"/>
          <p:cNvSpPr txBox="1"/>
          <p:nvPr/>
        </p:nvSpPr>
        <p:spPr>
          <a:xfrm>
            <a:off x="446400" y="4300959"/>
            <a:ext cx="4620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Prowadzone są testy zastosowania </a:t>
            </a:r>
            <a:r>
              <a:rPr lang="pl-PL" dirty="0" err="1"/>
              <a:t>dronów</a:t>
            </a:r>
            <a:r>
              <a:rPr lang="pl-PL" dirty="0"/>
              <a:t> do szybkiego dostarczania defibrylatora  typu AED </a:t>
            </a:r>
            <a:r>
              <a:rPr lang="pl-PL" i="1" dirty="0"/>
              <a:t>(</a:t>
            </a:r>
            <a:r>
              <a:rPr lang="pl-PL" i="1" dirty="0" err="1"/>
              <a:t>automated</a:t>
            </a:r>
            <a:r>
              <a:rPr lang="pl-PL" i="1" dirty="0"/>
              <a:t> </a:t>
            </a:r>
            <a:r>
              <a:rPr lang="pl-PL" i="1" dirty="0" err="1"/>
              <a:t>external</a:t>
            </a:r>
            <a:r>
              <a:rPr lang="pl-PL" i="1" dirty="0"/>
              <a:t> </a:t>
            </a:r>
            <a:r>
              <a:rPr lang="pl-PL" i="1" dirty="0" err="1"/>
              <a:t>defibrillator</a:t>
            </a:r>
            <a:r>
              <a:rPr lang="pl-PL" i="1" dirty="0"/>
              <a:t>)</a:t>
            </a:r>
            <a:r>
              <a:rPr lang="pl-PL" dirty="0"/>
              <a:t> do pacjenta z nagłym zatrzymaniem akcji serca.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85" y="753163"/>
            <a:ext cx="3054315" cy="2827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285" y="3554669"/>
            <a:ext cx="3034697" cy="2809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509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5"/>
          <p:cNvSpPr txBox="1"/>
          <p:nvPr/>
        </p:nvSpPr>
        <p:spPr>
          <a:xfrm>
            <a:off x="287846" y="5266922"/>
            <a:ext cx="856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Technicznie </a:t>
            </a:r>
            <a:r>
              <a:rPr lang="pl-PL" dirty="0"/>
              <a:t>rzecz ujmując, </a:t>
            </a:r>
            <a:r>
              <a:rPr lang="pl-PL" dirty="0" err="1"/>
              <a:t>drony</a:t>
            </a:r>
            <a:r>
              <a:rPr lang="pl-PL" dirty="0"/>
              <a:t> wylatują poza zasięg wzroku i mają możliwość działania autonomicznego (autopilot</a:t>
            </a:r>
            <a:r>
              <a:rPr lang="pl-PL" dirty="0" smtClean="0"/>
              <a:t>). Za</a:t>
            </a:r>
            <a:r>
              <a:rPr lang="pl-PL" dirty="0"/>
              <a:t> pomocą </a:t>
            </a:r>
            <a:r>
              <a:rPr lang="pl-PL" dirty="0" smtClean="0"/>
              <a:t>odpowiedniego </a:t>
            </a:r>
            <a:r>
              <a:rPr lang="pl-PL" dirty="0"/>
              <a:t>wyposażenia </a:t>
            </a:r>
            <a:r>
              <a:rPr lang="pl-PL" dirty="0" smtClean="0"/>
              <a:t>można przekształcić </a:t>
            </a:r>
            <a:r>
              <a:rPr lang="pl-PL" dirty="0"/>
              <a:t>swój </a:t>
            </a:r>
            <a:r>
              <a:rPr lang="pl-PL" dirty="0" err="1"/>
              <a:t>multikopter</a:t>
            </a:r>
            <a:r>
              <a:rPr lang="pl-PL" dirty="0"/>
              <a:t> w pełni autonomicznego </a:t>
            </a:r>
            <a:r>
              <a:rPr lang="pl-PL" dirty="0" err="1"/>
              <a:t>drona</a:t>
            </a:r>
            <a:r>
              <a:rPr lang="pl-PL" dirty="0"/>
              <a:t>. 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86828" y="667747"/>
            <a:ext cx="5473303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pl-PL" sz="3200" b="1" dirty="0" smtClean="0">
                <a:solidFill>
                  <a:srgbClr val="FFFF00"/>
                </a:solidFill>
              </a:rPr>
              <a:t>DRONY PRYWATNE</a:t>
            </a:r>
            <a:endParaRPr lang="pl-PL" sz="3200" b="1" dirty="0">
              <a:solidFill>
                <a:srgbClr val="FFFF00"/>
              </a:solidFill>
            </a:endParaRPr>
          </a:p>
        </p:txBody>
      </p:sp>
      <p:sp>
        <p:nvSpPr>
          <p:cNvPr id="4" name="pole tekstowe 2"/>
          <p:cNvSpPr txBox="1"/>
          <p:nvPr/>
        </p:nvSpPr>
        <p:spPr>
          <a:xfrm>
            <a:off x="287846" y="1666472"/>
            <a:ext cx="856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Najbardziej popularne w użytku prywatnym są różnego rodzaju </a:t>
            </a:r>
            <a:r>
              <a:rPr lang="pl-PL" dirty="0" err="1"/>
              <a:t>multikoptery</a:t>
            </a:r>
            <a:r>
              <a:rPr lang="pl-PL" dirty="0"/>
              <a:t> (</a:t>
            </a:r>
            <a:r>
              <a:rPr lang="pl-PL" dirty="0" err="1"/>
              <a:t>quadricoptery</a:t>
            </a:r>
            <a:r>
              <a:rPr lang="pl-PL" dirty="0"/>
              <a:t>, </a:t>
            </a:r>
            <a:r>
              <a:rPr lang="pl-PL" i="1" dirty="0" err="1"/>
              <a:t>hexacoptery</a:t>
            </a:r>
            <a:r>
              <a:rPr lang="pl-PL" dirty="0"/>
              <a:t> i </a:t>
            </a:r>
            <a:r>
              <a:rPr lang="pl-PL" dirty="0" err="1"/>
              <a:t>octocoptery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sp>
        <p:nvSpPr>
          <p:cNvPr id="5" name="pole tekstowe 8"/>
          <p:cNvSpPr txBox="1"/>
          <p:nvPr/>
        </p:nvSpPr>
        <p:spPr>
          <a:xfrm>
            <a:off x="287846" y="2327665"/>
            <a:ext cx="856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Amerykańska Federalna Administracja Lotnictwa definiuje </a:t>
            </a:r>
            <a:r>
              <a:rPr lang="pl-PL" dirty="0" err="1"/>
              <a:t>multikopter</a:t>
            </a:r>
            <a:r>
              <a:rPr lang="pl-PL" dirty="0"/>
              <a:t> jako bezzałogowy system latający (UAS).  Większość </a:t>
            </a:r>
            <a:r>
              <a:rPr lang="pl-PL" dirty="0" err="1"/>
              <a:t>multikopterów</a:t>
            </a:r>
            <a:r>
              <a:rPr lang="pl-PL" dirty="0"/>
              <a:t> jest pilotowana w zasięgu wzroku i tego rodzaju urządzenia nie są uważane za </a:t>
            </a:r>
            <a:r>
              <a:rPr lang="pl-PL" dirty="0" err="1"/>
              <a:t>drony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4" y="2890955"/>
            <a:ext cx="819291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7" y="2704400"/>
            <a:ext cx="4001864" cy="2161006"/>
          </a:xfrm>
          <a:prstGeom prst="rect">
            <a:avLst/>
          </a:prstGeom>
        </p:spPr>
      </p:pic>
      <p:sp>
        <p:nvSpPr>
          <p:cNvPr id="8" name="pole tekstowe 6"/>
          <p:cNvSpPr txBox="1"/>
          <p:nvPr/>
        </p:nvSpPr>
        <p:spPr>
          <a:xfrm>
            <a:off x="250824" y="1187801"/>
            <a:ext cx="856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Obecnie polecanymi dla osób pragnących półprofesjonalnie zajmować się </a:t>
            </a:r>
            <a:r>
              <a:rPr lang="pl-PL" dirty="0" err="1" smtClean="0"/>
              <a:t>dronami</a:t>
            </a:r>
            <a:r>
              <a:rPr lang="pl-PL" dirty="0" smtClean="0"/>
              <a:t> są produkty dwóch chińskich firm.</a:t>
            </a:r>
            <a:endParaRPr lang="pl-PL" dirty="0"/>
          </a:p>
        </p:txBody>
      </p:sp>
      <p:sp>
        <p:nvSpPr>
          <p:cNvPr id="9" name="pole tekstowe 7"/>
          <p:cNvSpPr txBox="1"/>
          <p:nvPr/>
        </p:nvSpPr>
        <p:spPr>
          <a:xfrm>
            <a:off x="5076825" y="5085184"/>
            <a:ext cx="381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Firmy </a:t>
            </a:r>
            <a:r>
              <a:rPr lang="pl-PL" dirty="0" err="1" smtClean="0"/>
              <a:t>Yuneec</a:t>
            </a:r>
            <a:r>
              <a:rPr lang="pl-PL" dirty="0" smtClean="0"/>
              <a:t> </a:t>
            </a:r>
            <a:r>
              <a:rPr lang="pl-PL" dirty="0"/>
              <a:t>International </a:t>
            </a:r>
            <a:r>
              <a:rPr lang="pl-PL" dirty="0" err="1" smtClean="0"/>
              <a:t>Co.Ltd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FF00"/>
                </a:solidFill>
              </a:rPr>
              <a:t>Yuneec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 err="1">
                <a:solidFill>
                  <a:srgbClr val="FFFF00"/>
                </a:solidFill>
              </a:rPr>
              <a:t>Typhoon</a:t>
            </a:r>
            <a:r>
              <a:rPr lang="pl-PL" b="1" dirty="0">
                <a:solidFill>
                  <a:srgbClr val="FFFF00"/>
                </a:solidFill>
              </a:rPr>
              <a:t> H </a:t>
            </a:r>
            <a:r>
              <a:rPr lang="pl-PL" b="1" dirty="0" smtClean="0">
                <a:solidFill>
                  <a:srgbClr val="FFFF00"/>
                </a:solidFill>
              </a:rPr>
              <a:t>Pro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10" name="pole tekstowe 8"/>
          <p:cNvSpPr txBox="1"/>
          <p:nvPr/>
        </p:nvSpPr>
        <p:spPr>
          <a:xfrm>
            <a:off x="255126" y="5157192"/>
            <a:ext cx="428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Firmy </a:t>
            </a:r>
            <a:r>
              <a:rPr lang="en-US" dirty="0" err="1"/>
              <a:t>Dà-Jiāng</a:t>
            </a:r>
            <a:r>
              <a:rPr lang="en-US" dirty="0"/>
              <a:t> Innovations Science and Technology Co</a:t>
            </a:r>
            <a:r>
              <a:rPr lang="en-US" dirty="0" smtClean="0"/>
              <a:t>. Ltd</a:t>
            </a:r>
            <a:r>
              <a:rPr lang="pl-PL" dirty="0" smtClean="0"/>
              <a:t>. </a:t>
            </a:r>
          </a:p>
          <a:p>
            <a:r>
              <a:rPr lang="pl-PL" dirty="0" smtClean="0"/>
              <a:t> </a:t>
            </a:r>
            <a:r>
              <a:rPr lang="pl-PL" b="1" dirty="0" smtClean="0">
                <a:solidFill>
                  <a:srgbClr val="FFFF00"/>
                </a:solidFill>
              </a:rPr>
              <a:t>MAVIC PRO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395536" y="467721"/>
            <a:ext cx="5473303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pl-PL" sz="3200" b="1" dirty="0" smtClean="0">
                <a:solidFill>
                  <a:srgbClr val="FFFF00"/>
                </a:solidFill>
              </a:rPr>
              <a:t>DRONY PRYWATNE</a:t>
            </a:r>
            <a:endParaRPr lang="pl-PL" sz="3200" b="1" dirty="0">
              <a:solidFill>
                <a:srgbClr val="FFFF0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22" y="1920446"/>
            <a:ext cx="1224136" cy="677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11" y="2019265"/>
            <a:ext cx="1554178" cy="35053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90873"/>
            <a:ext cx="4752528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19865" y="5013176"/>
            <a:ext cx="5792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https://ulc.gov.pl/pl/drony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4" y="476670"/>
            <a:ext cx="8064896" cy="393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79512" y="476670"/>
            <a:ext cx="6552728" cy="16145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pl-PL" sz="4400" b="1" dirty="0" smtClean="0">
                <a:solidFill>
                  <a:srgbClr val="FFFF00"/>
                </a:solidFill>
              </a:rPr>
              <a:t>DRONY I PRAWO</a:t>
            </a:r>
            <a:endParaRPr lang="pl-PL" sz="4400" b="1" dirty="0">
              <a:solidFill>
                <a:srgbClr val="FFFF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292080" y="6401910"/>
            <a:ext cx="3738736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</a:t>
            </a:r>
            <a:r>
              <a:rPr lang="pl-PL" sz="1200" b="1" i="1" dirty="0" smtClean="0">
                <a:solidFill>
                  <a:srgbClr val="FFFF00"/>
                </a:solidFill>
                <a:latin typeface="Arial Narrow" pitchFamily="34" charset="0"/>
              </a:rPr>
              <a:t> Jakub Zając   Maciej </a:t>
            </a: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Belcarz</a:t>
            </a:r>
          </a:p>
        </p:txBody>
      </p:sp>
    </p:spTree>
    <p:extLst>
      <p:ext uri="{BB962C8B-B14F-4D97-AF65-F5344CB8AC3E}">
        <p14:creationId xmlns:p14="http://schemas.microsoft.com/office/powerpoint/2010/main" val="41189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3326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DRON</a:t>
            </a:r>
            <a:r>
              <a:rPr lang="pl-PL" dirty="0"/>
              <a:t> (</a:t>
            </a:r>
            <a:r>
              <a:rPr lang="pl-PL" dirty="0" err="1"/>
              <a:t>unmanned</a:t>
            </a:r>
            <a:r>
              <a:rPr lang="pl-PL" dirty="0"/>
              <a:t> </a:t>
            </a:r>
            <a:r>
              <a:rPr lang="pl-PL" dirty="0" err="1"/>
              <a:t>aerial</a:t>
            </a:r>
            <a:r>
              <a:rPr lang="pl-PL" dirty="0"/>
              <a:t> </a:t>
            </a:r>
            <a:r>
              <a:rPr lang="pl-PL" dirty="0" err="1"/>
              <a:t>vehicle</a:t>
            </a:r>
            <a:r>
              <a:rPr lang="pl-PL" dirty="0"/>
              <a:t> UAV) to bezzałogowy statek powietrzny nie posiadający załogi oraz nie zabierający pasażerów, pilotowany zdalnie lub wykonujący lot </a:t>
            </a:r>
            <a:r>
              <a:rPr lang="pl-PL" b="1" dirty="0">
                <a:solidFill>
                  <a:srgbClr val="FFFF00"/>
                </a:solidFill>
              </a:rPr>
              <a:t>AUTONOMICZNIE</a:t>
            </a:r>
            <a:r>
              <a:rPr lang="pl-PL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5"/>
            <a:ext cx="6460976" cy="430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8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77" y="1355254"/>
            <a:ext cx="44021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>
            <a:spLocks noGrp="1"/>
          </p:cNvSpPr>
          <p:nvPr/>
        </p:nvSpPr>
        <p:spPr>
          <a:xfrm>
            <a:off x="755576" y="281261"/>
            <a:ext cx="252028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3200" dirty="0" smtClean="0"/>
              <a:t>HISTORIA</a:t>
            </a:r>
            <a:endParaRPr lang="pl-PL" sz="3200" dirty="0"/>
          </a:p>
        </p:txBody>
      </p:sp>
      <p:sp>
        <p:nvSpPr>
          <p:cNvPr id="6" name="Symbol zastępczy zawartości 2"/>
          <p:cNvSpPr>
            <a:spLocks noGrp="1"/>
          </p:cNvSpPr>
          <p:nvPr/>
        </p:nvSpPr>
        <p:spPr>
          <a:xfrm>
            <a:off x="467544" y="1124744"/>
            <a:ext cx="511256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Już w </a:t>
            </a:r>
            <a:r>
              <a:rPr lang="pl-PL" sz="2000" dirty="0" smtClean="0">
                <a:solidFill>
                  <a:srgbClr val="FFFF00"/>
                </a:solidFill>
              </a:rPr>
              <a:t>1848 r</a:t>
            </a:r>
            <a:r>
              <a:rPr lang="pl-PL" sz="2000" dirty="0" smtClean="0"/>
              <a:t>. </a:t>
            </a:r>
            <a:r>
              <a:rPr lang="pl-PL" sz="2000" dirty="0"/>
              <a:t>Austriacy postanowili </a:t>
            </a:r>
            <a:r>
              <a:rPr lang="pl-PL" sz="1800" dirty="0" smtClean="0"/>
              <a:t>wykorzystać</a:t>
            </a:r>
            <a:r>
              <a:rPr lang="pl-PL" sz="2000" dirty="0" smtClean="0"/>
              <a:t> </a:t>
            </a:r>
            <a:r>
              <a:rPr lang="pl-PL" sz="2000" dirty="0"/>
              <a:t>bezzałogowe balony </a:t>
            </a:r>
            <a:r>
              <a:rPr lang="pl-PL" sz="2000" dirty="0" smtClean="0"/>
              <a:t>z pociskami i mechanizmem zegarowym wypuszczone </a:t>
            </a:r>
            <a:r>
              <a:rPr lang="pl-PL" sz="2000" dirty="0"/>
              <a:t>z okrętu </a:t>
            </a:r>
            <a:r>
              <a:rPr lang="pl-PL" sz="2000" dirty="0" err="1"/>
              <a:t>Vulcano</a:t>
            </a:r>
            <a:r>
              <a:rPr lang="pl-PL" sz="2000" dirty="0"/>
              <a:t> do </a:t>
            </a:r>
            <a:r>
              <a:rPr lang="pl-PL" sz="2000" dirty="0" smtClean="0"/>
              <a:t>zaatakowania zbuntowanej Wenecji. Jednak </a:t>
            </a:r>
            <a:r>
              <a:rPr lang="pl-PL" sz="2000" dirty="0"/>
              <a:t>niepomyślny wiatr skierował je na pozycje Austriackie powodując panikę a nawet straty wśród oblegających.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7" name="pole tekstowe 4"/>
          <p:cNvSpPr txBox="1"/>
          <p:nvPr/>
        </p:nvSpPr>
        <p:spPr>
          <a:xfrm>
            <a:off x="287336" y="5536729"/>
            <a:ext cx="856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/>
              <a:t>Niezrażeni niepowodzeniem Austriacy ponowili atak. Choć nie przyniósł on większych szkód to jednak odniósł efekt psychologiczny. Dwa dni później powstańcy poprosili o rozejm.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1765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9" y="397669"/>
            <a:ext cx="437673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33875" cy="319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4"/>
          <p:cNvSpPr txBox="1"/>
          <p:nvPr/>
        </p:nvSpPr>
        <p:spPr>
          <a:xfrm>
            <a:off x="323528" y="620275"/>
            <a:ext cx="4608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 </a:t>
            </a:r>
            <a:r>
              <a:rPr lang="pl-PL" b="1" dirty="0" smtClean="0">
                <a:solidFill>
                  <a:srgbClr val="FFFF00"/>
                </a:solidFill>
              </a:rPr>
              <a:t>1907</a:t>
            </a:r>
            <a:r>
              <a:rPr lang="pl-PL" dirty="0" smtClean="0"/>
              <a:t> r. Niemiecki aptekarz Julius </a:t>
            </a:r>
            <a:r>
              <a:rPr lang="pl-PL" dirty="0" err="1" smtClean="0"/>
              <a:t>Neubronner</a:t>
            </a:r>
            <a:r>
              <a:rPr lang="pl-PL" dirty="0" smtClean="0"/>
              <a:t> opracował technikę fotografii lotniczej, używając do tego celu gołębi pocztowych. </a:t>
            </a:r>
            <a:r>
              <a:rPr lang="pl-PL" dirty="0" err="1" smtClean="0"/>
              <a:t>Neubronner</a:t>
            </a:r>
            <a:r>
              <a:rPr lang="pl-PL" dirty="0" smtClean="0"/>
              <a:t> opracował lekką miniaturową kamerę, którą można było przymocować do piersi gołębia za pomocą szelek i aluminiowego pancerza.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pole tekstowe 4"/>
          <p:cNvSpPr txBox="1"/>
          <p:nvPr/>
        </p:nvSpPr>
        <p:spPr>
          <a:xfrm>
            <a:off x="331169" y="371703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</a:t>
            </a:r>
            <a:r>
              <a:rPr lang="pl-PL" b="1" dirty="0">
                <a:solidFill>
                  <a:srgbClr val="FFFF00"/>
                </a:solidFill>
              </a:rPr>
              <a:t>1916</a:t>
            </a:r>
            <a:r>
              <a:rPr lang="pl-PL" dirty="0"/>
              <a:t> roku w Wielkiej Brytanii powstała koncepcja sterowanych radiowo </a:t>
            </a:r>
            <a:r>
              <a:rPr lang="pl-PL" dirty="0" smtClean="0"/>
              <a:t>samolotów o nazwie </a:t>
            </a:r>
            <a:r>
              <a:rPr lang="pl-PL" dirty="0" err="1" smtClean="0"/>
              <a:t>Ruston</a:t>
            </a:r>
            <a:r>
              <a:rPr lang="pl-PL" dirty="0" smtClean="0"/>
              <a:t> </a:t>
            </a:r>
            <a:r>
              <a:rPr lang="pl-PL" dirty="0" err="1" smtClean="0"/>
              <a:t>Proctor</a:t>
            </a:r>
            <a:r>
              <a:rPr lang="pl-PL" dirty="0" smtClean="0"/>
              <a:t> AT. Pojawiło się sporo problemów natury technicznej ale próby prototypu dowiodły że możliwe jest zdalne kontrolowanie samolotu. Jego zadaniem było niszczenie niemieckich sterowców na zasadzie kamikadze.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58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/>
          <p:nvPr/>
        </p:nvSpPr>
        <p:spPr>
          <a:xfrm>
            <a:off x="344003" y="1256040"/>
            <a:ext cx="482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Opracowany zaledwie rok </a:t>
            </a:r>
            <a:r>
              <a:rPr lang="pl-PL" dirty="0" smtClean="0"/>
              <a:t>później tj. </a:t>
            </a:r>
            <a:r>
              <a:rPr lang="pl-PL" b="1" dirty="0" smtClean="0">
                <a:solidFill>
                  <a:srgbClr val="FFFF00"/>
                </a:solidFill>
              </a:rPr>
              <a:t>1916 </a:t>
            </a:r>
            <a:r>
              <a:rPr lang="pl-PL" dirty="0"/>
              <a:t>automatyczny samolot </a:t>
            </a:r>
            <a:r>
              <a:rPr lang="pl-PL" dirty="0" smtClean="0">
                <a:solidFill>
                  <a:srgbClr val="FFFF00"/>
                </a:solidFill>
              </a:rPr>
              <a:t>Hewitt-</a:t>
            </a:r>
            <a:r>
              <a:rPr lang="pl-PL" dirty="0" err="1" smtClean="0">
                <a:solidFill>
                  <a:srgbClr val="FFFF00"/>
                </a:solidFill>
              </a:rPr>
              <a:t>Sperry</a:t>
            </a:r>
            <a:r>
              <a:rPr lang="pl-PL" dirty="0" smtClean="0"/>
              <a:t>, </a:t>
            </a:r>
            <a:r>
              <a:rPr lang="pl-PL" dirty="0"/>
              <a:t>dzięki żyroskopom i czujnikom ciśnienia był w stanie samodzielnie </a:t>
            </a:r>
            <a:r>
              <a:rPr lang="pl-PL" dirty="0" smtClean="0"/>
              <a:t>wystartować </a:t>
            </a:r>
            <a:r>
              <a:rPr lang="pl-PL" dirty="0"/>
              <a:t>a następnie podążać w zadanym </a:t>
            </a:r>
            <a:r>
              <a:rPr lang="pl-PL" dirty="0" smtClean="0"/>
              <a:t>kierunku.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42" y="536307"/>
            <a:ext cx="3558754" cy="280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pole tekstowe 2"/>
          <p:cNvSpPr txBox="1"/>
          <p:nvPr/>
        </p:nvSpPr>
        <p:spPr>
          <a:xfrm>
            <a:off x="344004" y="4856490"/>
            <a:ext cx="482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Po osiągnięciu rejonu celu </a:t>
            </a:r>
            <a:r>
              <a:rPr lang="pl-PL" dirty="0" smtClean="0"/>
              <a:t>rozbijał </a:t>
            </a:r>
            <a:r>
              <a:rPr lang="pl-PL" dirty="0"/>
              <a:t>się w samobójczym ataku razem z przenoszonymi ładunkami wybuchowymi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03" y="3776667"/>
            <a:ext cx="3629992" cy="2545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80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/>
          <p:nvPr/>
        </p:nvSpPr>
        <p:spPr>
          <a:xfrm>
            <a:off x="287337" y="512556"/>
            <a:ext cx="856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Od lat 20. zaczęto używać zdalnie sterowanych maszyn </a:t>
            </a:r>
            <a:r>
              <a:rPr lang="pl-PL" dirty="0" err="1" smtClean="0">
                <a:solidFill>
                  <a:srgbClr val="FFFF00"/>
                </a:solidFill>
              </a:rPr>
              <a:t>Queen</a:t>
            </a:r>
            <a:r>
              <a:rPr lang="pl-PL" dirty="0" smtClean="0">
                <a:solidFill>
                  <a:srgbClr val="FFFF00"/>
                </a:solidFill>
              </a:rPr>
              <a:t> Bee </a:t>
            </a:r>
            <a:r>
              <a:rPr lang="pl-PL" dirty="0" smtClean="0"/>
              <a:t>w </a:t>
            </a:r>
            <a:r>
              <a:rPr lang="pl-PL" dirty="0"/>
              <a:t>roli ruchomych celów dla artylerii </a:t>
            </a:r>
            <a:r>
              <a:rPr lang="pl-PL" dirty="0" smtClean="0"/>
              <a:t>przeciwlotniczej. To </a:t>
            </a:r>
            <a:r>
              <a:rPr lang="pl-PL" dirty="0"/>
              <a:t>właśnie zespół konstruktorów udoskonalający te maszyny w </a:t>
            </a:r>
            <a:r>
              <a:rPr lang="pl-PL" b="1" dirty="0">
                <a:solidFill>
                  <a:srgbClr val="FFFF00"/>
                </a:solidFill>
              </a:rPr>
              <a:t>1936</a:t>
            </a:r>
            <a:r>
              <a:rPr lang="pl-PL" dirty="0"/>
              <a:t> roku po raz pierwszy zaczął nazywać je </a:t>
            </a:r>
            <a:r>
              <a:rPr lang="pl-PL" dirty="0" smtClean="0">
                <a:solidFill>
                  <a:srgbClr val="FFFF00"/>
                </a:solidFill>
              </a:rPr>
              <a:t>DRONAMI.</a:t>
            </a:r>
            <a:endParaRPr lang="pl-PL" dirty="0">
              <a:solidFill>
                <a:srgbClr val="FFFF00"/>
              </a:solidFill>
            </a:endParaRPr>
          </a:p>
          <a:p>
            <a:endParaRPr lang="pl-PL" dirty="0"/>
          </a:p>
        </p:txBody>
      </p:sp>
      <p:sp>
        <p:nvSpPr>
          <p:cNvPr id="5" name="pole tekstowe 5"/>
          <p:cNvSpPr txBox="1"/>
          <p:nvPr/>
        </p:nvSpPr>
        <p:spPr>
          <a:xfrm>
            <a:off x="287337" y="5388852"/>
            <a:ext cx="856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Do końca II Wojny Światowej wyprodukowano prawie 15 tysięcy egzemplarzy </a:t>
            </a:r>
            <a:r>
              <a:rPr lang="pl-PL" dirty="0" err="1" smtClean="0"/>
              <a:t>dronów</a:t>
            </a:r>
            <a:r>
              <a:rPr lang="pl-PL" dirty="0" smtClean="0"/>
              <a:t> tego rodzaju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60168"/>
            <a:ext cx="6984776" cy="2853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919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ik:UAV-USMC-VM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24736" cy="4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Podczas operacji </a:t>
            </a:r>
            <a:r>
              <a:rPr lang="pl-PL" dirty="0">
                <a:solidFill>
                  <a:srgbClr val="FFFF00"/>
                </a:solidFill>
              </a:rPr>
              <a:t>Pustynna </a:t>
            </a:r>
            <a:r>
              <a:rPr lang="pl-PL" dirty="0" smtClean="0">
                <a:solidFill>
                  <a:srgbClr val="FFFF00"/>
                </a:solidFill>
              </a:rPr>
              <a:t>Burza w 1990 w czasie Wojny w Zatoce Perskiej </a:t>
            </a:r>
            <a:r>
              <a:rPr lang="pl-PL" dirty="0" smtClean="0"/>
              <a:t>wykorzystani drobna </a:t>
            </a:r>
            <a:r>
              <a:rPr lang="pl-PL" b="1" dirty="0" smtClean="0">
                <a:solidFill>
                  <a:srgbClr val="FFFF00"/>
                </a:solidFill>
              </a:rPr>
              <a:t>RQ-2 </a:t>
            </a:r>
            <a:r>
              <a:rPr lang="pl-PL" b="1" dirty="0">
                <a:solidFill>
                  <a:srgbClr val="FFFF00"/>
                </a:solidFill>
              </a:rPr>
              <a:t>Pioneer.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73831" y="5657671"/>
            <a:ext cx="85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RQ-2 Pioneer po starcie z pokładu pancernika USS Iowa wykonywał zwiad nad wyspą </a:t>
            </a:r>
            <a:r>
              <a:rPr lang="pl-PL" dirty="0" err="1" smtClean="0"/>
              <a:t>Failaka</a:t>
            </a:r>
            <a:r>
              <a:rPr lang="pl-PL" dirty="0" smtClean="0"/>
              <a:t>, Iraccy żołnierze  na widok nadlatującego </a:t>
            </a:r>
            <a:r>
              <a:rPr lang="pl-PL" dirty="0" err="1" smtClean="0"/>
              <a:t>drona</a:t>
            </a:r>
            <a:r>
              <a:rPr lang="pl-PL" dirty="0" smtClean="0"/>
              <a:t> zaczęli się poddawać.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13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neral Atomics 750 GNAT UAV | Estrella Warbird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08712" cy="42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6990" y="404664"/>
            <a:ext cx="85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rgbClr val="FFFF00"/>
                </a:solidFill>
              </a:rPr>
              <a:t>GNAT-750</a:t>
            </a:r>
            <a:r>
              <a:rPr lang="pl-PL" dirty="0"/>
              <a:t> </a:t>
            </a:r>
            <a:r>
              <a:rPr lang="pl-PL" dirty="0" smtClean="0"/>
              <a:t>wyposażony w różne rodzaje kamer w </a:t>
            </a:r>
            <a:r>
              <a:rPr lang="pl-PL" dirty="0"/>
              <a:t>tym kamery FLIR, pozwalającej na obserwację w podczerwieni. </a:t>
            </a:r>
            <a:r>
              <a:rPr lang="pl-PL" dirty="0" err="1"/>
              <a:t>Dron</a:t>
            </a:r>
            <a:r>
              <a:rPr lang="pl-PL" dirty="0"/>
              <a:t> miał moduł GPS, radiolokator i dalmierz laserowy i jako pierwszy na świecie umożliwiał kierowanie za pomocą łącz </a:t>
            </a:r>
            <a:r>
              <a:rPr lang="pl-PL" dirty="0" smtClean="0"/>
              <a:t>satelitarnych</a:t>
            </a:r>
            <a:r>
              <a:rPr lang="pl-PL" dirty="0"/>
              <a:t> </a:t>
            </a:r>
            <a:r>
              <a:rPr lang="pl-PL" dirty="0" smtClean="0"/>
              <a:t>zdalnie.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0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8685" y="476672"/>
            <a:ext cx="85868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 smtClean="0">
                <a:solidFill>
                  <a:srgbClr val="FFFF00"/>
                </a:solidFill>
              </a:rPr>
              <a:t>MQ-1 PREDATOR </a:t>
            </a:r>
            <a:r>
              <a:rPr lang="pl-PL" dirty="0" smtClean="0"/>
              <a:t> maszyna </a:t>
            </a:r>
            <a:r>
              <a:rPr lang="pl-PL" dirty="0"/>
              <a:t>rozpoznawcza, </a:t>
            </a:r>
            <a:r>
              <a:rPr lang="pl-PL" dirty="0" smtClean="0"/>
              <a:t>zyskał </a:t>
            </a:r>
            <a:r>
              <a:rPr lang="pl-PL" dirty="0"/>
              <a:t>możliwość przenoszenia </a:t>
            </a:r>
            <a:r>
              <a:rPr lang="pl-PL" dirty="0" smtClean="0"/>
              <a:t>rakiet </a:t>
            </a:r>
            <a:r>
              <a:rPr lang="pl-PL" dirty="0" err="1" smtClean="0"/>
              <a:t>Hellfire</a:t>
            </a:r>
            <a:r>
              <a:rPr lang="pl-PL" dirty="0" smtClean="0"/>
              <a:t> do </a:t>
            </a:r>
            <a:r>
              <a:rPr lang="pl-PL" dirty="0"/>
              <a:t>atakowania celów naziemnych oraz </a:t>
            </a:r>
            <a:r>
              <a:rPr lang="pl-PL" dirty="0" smtClean="0"/>
              <a:t>przeciwlotniczych pocisków </a:t>
            </a:r>
            <a:r>
              <a:rPr lang="pl-PL" dirty="0" err="1"/>
              <a:t>Stinger</a:t>
            </a:r>
            <a:r>
              <a:rPr lang="pl-PL" dirty="0" smtClean="0"/>
              <a:t>. Od 7 </a:t>
            </a:r>
            <a:r>
              <a:rPr lang="pl-PL" dirty="0"/>
              <a:t>października 2001 </a:t>
            </a:r>
            <a:r>
              <a:rPr lang="pl-PL" dirty="0" smtClean="0"/>
              <a:t>r. wykorzystywany jest do rozpoznania i do </a:t>
            </a:r>
            <a:r>
              <a:rPr lang="pl-PL" dirty="0"/>
              <a:t>atakowania </a:t>
            </a:r>
            <a:r>
              <a:rPr lang="pl-PL" dirty="0" smtClean="0"/>
              <a:t>celów</a:t>
            </a:r>
            <a:r>
              <a:rPr lang="pl-PL" dirty="0"/>
              <a:t>. </a:t>
            </a:r>
            <a:r>
              <a:rPr lang="pl-PL" dirty="0" smtClean="0"/>
              <a:t>Jego ataki stały </a:t>
            </a:r>
            <a:r>
              <a:rPr lang="pl-PL" dirty="0"/>
              <a:t>się przyczyną licznych kontrowersji, związanych </a:t>
            </a:r>
            <a:r>
              <a:rPr lang="pl-PL" dirty="0" smtClean="0"/>
              <a:t>z </a:t>
            </a:r>
            <a:r>
              <a:rPr lang="pl-PL" dirty="0"/>
              <a:t>cywilnymi ofiarami </a:t>
            </a:r>
            <a:r>
              <a:rPr lang="pl-PL" dirty="0" smtClean="0"/>
              <a:t>nalotów</a:t>
            </a:r>
            <a:r>
              <a:rPr lang="pl-PL" dirty="0"/>
              <a:t>.</a:t>
            </a:r>
          </a:p>
        </p:txBody>
      </p:sp>
      <p:pic>
        <p:nvPicPr>
          <p:cNvPr id="7170" name="Picture 2" descr="Plik:MQ-1 Predator.jpg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4777"/>
            <a:ext cx="7056784" cy="452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1100</TotalTime>
  <Words>662</Words>
  <Application>Microsoft Office PowerPoint</Application>
  <PresentationFormat>Pokaz na ekranie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Perspective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Balcerek</cp:lastModifiedBy>
  <cp:revision>95</cp:revision>
  <dcterms:created xsi:type="dcterms:W3CDTF">2015-07-23T09:06:52Z</dcterms:created>
  <dcterms:modified xsi:type="dcterms:W3CDTF">2024-08-23T16:06:31Z</dcterms:modified>
</cp:coreProperties>
</file>