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3" r:id="rId4"/>
    <p:sldId id="264" r:id="rId5"/>
    <p:sldId id="265" r:id="rId6"/>
    <p:sldId id="262" r:id="rId7"/>
    <p:sldId id="266" r:id="rId8"/>
    <p:sldId id="267" r:id="rId9"/>
    <p:sldId id="268" r:id="rId10"/>
    <p:sldId id="270" r:id="rId11"/>
    <p:sldId id="269" r:id="rId12"/>
    <p:sldId id="271" r:id="rId13"/>
    <p:sldId id="272" r:id="rId14"/>
    <p:sldId id="261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842" y="-16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CD98C431-4A22-4BFB-9296-9897B774F499}" type="datetimeFigureOut">
              <a:rPr lang="pl-PL" smtClean="0"/>
              <a:t>02.10.2021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axPJcdvJxLs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t9IigGidG4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iUvtEij6lI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K1YEQ5WbJC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538"/>
            <a:ext cx="9107488" cy="267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429309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3995568"/>
            <a:ext cx="8496944" cy="830997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1. Rola i zastosowanie komputerów w lotnictwie</a:t>
            </a:r>
            <a:b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i obsłudze ruchu lotniczego.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24128" y="6400155"/>
            <a:ext cx="25146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1200" b="1" i="1" dirty="0">
                <a:solidFill>
                  <a:srgbClr val="FFFF00"/>
                </a:solidFill>
                <a:latin typeface="Arial Narrow" pitchFamily="34" charset="0"/>
              </a:rPr>
              <a:t>Zebrał i opracował : Maciej Belcarz</a:t>
            </a:r>
          </a:p>
        </p:txBody>
      </p:sp>
      <p:pic>
        <p:nvPicPr>
          <p:cNvPr id="10" name="Picture 10" descr="smoczek do joi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44" y="6346974"/>
            <a:ext cx="381000" cy="381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91" y="548680"/>
            <a:ext cx="2506137" cy="1243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  lotniskowych </a:t>
            </a:r>
            <a:r>
              <a:rPr lang="pl-PL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 operacyjnych</a:t>
            </a:r>
            <a:endParaRPr lang="en-US" sz="1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Picture 2" descr="C:\Users\Balcerek\Downloads\airbus-2132610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07" y="391536"/>
            <a:ext cx="4883394" cy="2677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/>
          <p:cNvSpPr txBox="1">
            <a:spLocks/>
          </p:cNvSpPr>
          <p:nvPr/>
        </p:nvSpPr>
        <p:spPr>
          <a:xfrm>
            <a:off x="107504" y="2569547"/>
            <a:ext cx="4032448" cy="44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Pracownia programów użytkowych</a:t>
            </a:r>
            <a:endParaRPr lang="en-US" sz="18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88" y="1124744"/>
            <a:ext cx="7573623" cy="504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74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323528" y="404664"/>
            <a:ext cx="8496944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SYMULACJE : NAUKA I ANALIZA WYPADKÓW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4076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88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467544" y="866329"/>
            <a:ext cx="2664296" cy="523220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LOTNISKA</a:t>
            </a:r>
            <a:endParaRPr lang="pl-PL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4765304" cy="22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11560" y="3068960"/>
            <a:ext cx="79208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 pomocą agentom odprawy lotniskowej przychodzą zaawansowane systemy rezerwacji i sprzedaży, za pomocą których można dokonać rezerwacji szybko, łatwo i </a:t>
            </a:r>
            <a:r>
              <a:rPr lang="pl-PL" dirty="0" smtClean="0"/>
              <a:t>przyjemnie. </a:t>
            </a:r>
            <a:r>
              <a:rPr lang="pl-PL" dirty="0"/>
              <a:t>System rezerwacyjny sprawdza dostępność miejsc w </a:t>
            </a:r>
            <a:r>
              <a:rPr lang="pl-PL" dirty="0" smtClean="0"/>
              <a:t>samolocie, następnie </a:t>
            </a:r>
            <a:r>
              <a:rPr lang="pl-PL" dirty="0"/>
              <a:t>osoba w kasie biletowej wprowadza dane podróżnego i umożliwia mu wybór miejsca w samolocie. Potem rezerwacja jest przesyłana do bazy danych linii lotniczej. Sporządza się tam m.in. listę pasażerów i wymagań (np. posiłek specjalny, osoba wymagająca opieki czy mówiąca w innym języku). Za pomocą </a:t>
            </a:r>
            <a:r>
              <a:rPr lang="pl-PL" dirty="0" err="1"/>
              <a:t>internetu</a:t>
            </a:r>
            <a:r>
              <a:rPr lang="pl-PL" dirty="0"/>
              <a:t> można się też połączyć z systemem rezerwacji, by sprawdzić, o której godzinie dany samolot odleciał czy wylądował. Możliwe jest także dokonanie rezerwacji za pomocą </a:t>
            </a:r>
            <a:r>
              <a:rPr lang="pl-PL" dirty="0" err="1"/>
              <a:t>internetu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817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467544" y="1196752"/>
            <a:ext cx="2376264" cy="1200329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rezerwacja</a:t>
            </a:r>
          </a:p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iletów online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20688"/>
            <a:ext cx="4444244" cy="249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4444244" cy="291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75008" y="3645024"/>
            <a:ext cx="2656832" cy="2677656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Automaty  do biletów lotniczych</a:t>
            </a:r>
          </a:p>
          <a:p>
            <a:endParaRPr lang="pl-PL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Automatyczna odprawa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pl-PL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check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-in)</a:t>
            </a:r>
          </a:p>
        </p:txBody>
      </p:sp>
    </p:spTree>
    <p:extLst>
      <p:ext uri="{BB962C8B-B14F-4D97-AF65-F5344CB8AC3E}">
        <p14:creationId xmlns:p14="http://schemas.microsoft.com/office/powerpoint/2010/main" val="2591640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96" y="620688"/>
            <a:ext cx="432048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755576" y="1276018"/>
            <a:ext cx="2656832" cy="1569660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Odprawa</a:t>
            </a:r>
            <a:b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standardowa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pl-PL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check</a:t>
            </a:r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-in)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00" y="3645024"/>
            <a:ext cx="430017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778268" y="4221088"/>
            <a:ext cx="2656832" cy="1200329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Informacja dla podróżnych</a:t>
            </a:r>
          </a:p>
        </p:txBody>
      </p:sp>
    </p:spTree>
    <p:extLst>
      <p:ext uri="{BB962C8B-B14F-4D97-AF65-F5344CB8AC3E}">
        <p14:creationId xmlns:p14="http://schemas.microsoft.com/office/powerpoint/2010/main" val="213065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6" y="3573016"/>
            <a:ext cx="3334681" cy="222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419197" y="1618327"/>
            <a:ext cx="3024336" cy="1200329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Systemy bezpieczeństwa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58" y="524073"/>
            <a:ext cx="4281219" cy="261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58" y="3381093"/>
            <a:ext cx="4281218" cy="285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166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467544" y="866329"/>
            <a:ext cx="2664296" cy="138499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kontrola ruchu lotniczego</a:t>
            </a:r>
            <a:endParaRPr lang="pl-PL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11560" y="4005064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Głównym </a:t>
            </a:r>
            <a:r>
              <a:rPr lang="pl-PL" dirty="0"/>
              <a:t>urządzeniem niezbędnym kontrolerom ruchu lotniczego jest radar. Radar wykrywa obiekty znajdujące się w powietrzu. Nie potrafi jednak zinterpretować danych samolotów ani przedstawić tego kontrolerowi w czytelnej postaci. Tutaj również funkcjonują komputery. Pierwszym, podstawowym zadaniem komputera w kontroli ruchu lotniczego, jest interpretacja danych. </a:t>
            </a:r>
            <a:r>
              <a:rPr lang="pl-PL" dirty="0" smtClean="0"/>
              <a:t> Okrągłe </a:t>
            </a:r>
            <a:r>
              <a:rPr lang="pl-PL" dirty="0"/>
              <a:t>wskaźniki zastąpiono monitorami cyfrowymi - umożliwia to graficzne zobrazowanie sytuacji w powietrzu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31" y="692696"/>
            <a:ext cx="5579609" cy="221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75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827584" y="3219487"/>
            <a:ext cx="1512168" cy="523220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radar</a:t>
            </a:r>
            <a:endParaRPr lang="pl-PL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0648"/>
            <a:ext cx="4821188" cy="321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45024"/>
            <a:ext cx="4787248" cy="299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83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731684" y="143054"/>
            <a:ext cx="4896544" cy="523220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Centrum kontroli lotów</a:t>
            </a:r>
            <a:endParaRPr lang="pl-PL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56" y="859215"/>
            <a:ext cx="4568508" cy="256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56" y="3789040"/>
            <a:ext cx="456850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611560" y="1772816"/>
            <a:ext cx="3168352" cy="138499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Cywilne</a:t>
            </a:r>
          </a:p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na lotnisku</a:t>
            </a:r>
            <a:endParaRPr lang="pl-PL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49" y="4509120"/>
            <a:ext cx="3168352" cy="138499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Wojskowe</a:t>
            </a:r>
          </a:p>
          <a:p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r>
              <a:rPr lang="pl-PL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okręcie</a:t>
            </a:r>
          </a:p>
        </p:txBody>
      </p:sp>
    </p:spTree>
    <p:extLst>
      <p:ext uri="{BB962C8B-B14F-4D97-AF65-F5344CB8AC3E}">
        <p14:creationId xmlns:p14="http://schemas.microsoft.com/office/powerpoint/2010/main" val="3990264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251520" y="589360"/>
            <a:ext cx="5256584" cy="1938992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Komputer </a:t>
            </a:r>
          </a:p>
          <a:p>
            <a:r>
              <a:rPr lang="pl-P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sterujący lotem</a:t>
            </a:r>
          </a:p>
          <a:p>
            <a:r>
              <a:rPr lang="pl-PL" sz="3600" dirty="0" smtClean="0"/>
              <a:t>FMS</a:t>
            </a:r>
            <a:r>
              <a:rPr lang="pl-PL" sz="2800" dirty="0" smtClean="0"/>
              <a:t> </a:t>
            </a:r>
          </a:p>
          <a:p>
            <a:endParaRPr lang="pl-PL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2409" y="2924944"/>
            <a:ext cx="9198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Każdy </a:t>
            </a:r>
            <a:r>
              <a:rPr lang="pl-PL" dirty="0"/>
              <a:t>nowoczesny samolot posiada system sterowania lotem FMS (Flight Management System) </a:t>
            </a:r>
            <a:r>
              <a:rPr lang="pl-PL" dirty="0" smtClean="0"/>
              <a:t>- </a:t>
            </a:r>
            <a:r>
              <a:rPr lang="pl-PL" dirty="0"/>
              <a:t>to komputer pokładowy, do którego załoga wprowadza informacje za pomocą </a:t>
            </a:r>
            <a:r>
              <a:rPr lang="pl-PL" dirty="0" smtClean="0"/>
              <a:t>klawiatury. Sercem </a:t>
            </a:r>
            <a:r>
              <a:rPr lang="pl-PL" dirty="0"/>
              <a:t>FMS jest FMCS (Flight Management </a:t>
            </a:r>
            <a:r>
              <a:rPr lang="pl-PL" dirty="0" err="1"/>
              <a:t>Computer</a:t>
            </a:r>
            <a:r>
              <a:rPr lang="pl-PL" dirty="0"/>
              <a:t> System - system komputerowego sterowania lotem). Jego zadanie polega na zbieraniu informacji o funkcjonowaniu wszystkich systemów i urządzeń samolotu oraz wyświetlanie ich na </a:t>
            </a:r>
            <a:r>
              <a:rPr lang="pl-PL" dirty="0" smtClean="0"/>
              <a:t>monitorach. </a:t>
            </a:r>
          </a:p>
          <a:p>
            <a:r>
              <a:rPr lang="pl-PL" dirty="0" smtClean="0"/>
              <a:t>Służy </a:t>
            </a:r>
            <a:r>
              <a:rPr lang="pl-PL" dirty="0"/>
              <a:t>również do opracowania trasy lotu. Jest zintegrowany z autopilotem i systemami nawigacyjnymi (jak GPS) </a:t>
            </a:r>
            <a:r>
              <a:rPr lang="pl-PL" dirty="0" smtClean="0"/>
              <a:t>. </a:t>
            </a:r>
            <a:r>
              <a:rPr lang="pl-PL" dirty="0"/>
              <a:t>FMS steruje również radiem, ciągiem silników i wychyleniami powierzchni </a:t>
            </a:r>
            <a:r>
              <a:rPr lang="pl-PL" dirty="0" smtClean="0"/>
              <a:t>sterowych. W </a:t>
            </a:r>
            <a:r>
              <a:rPr lang="pl-PL" dirty="0"/>
              <a:t>niektórych samolotach można tak zaprogramować FMS, </a:t>
            </a:r>
            <a:endParaRPr lang="pl-PL" dirty="0" smtClean="0"/>
          </a:p>
          <a:p>
            <a:r>
              <a:rPr lang="pl-PL" dirty="0" smtClean="0"/>
              <a:t>by </a:t>
            </a:r>
            <a:r>
              <a:rPr lang="pl-PL" dirty="0"/>
              <a:t>samolot wylądował automatycznie, uruchomił rewersy ciągu i hamulce i </a:t>
            </a:r>
            <a:r>
              <a:rPr lang="pl-PL" dirty="0" smtClean="0"/>
              <a:t>zatrzymał</a:t>
            </a:r>
          </a:p>
          <a:p>
            <a:r>
              <a:rPr lang="pl-PL" dirty="0" smtClean="0"/>
              <a:t>się </a:t>
            </a:r>
            <a:r>
              <a:rPr lang="pl-PL" dirty="0"/>
              <a:t>na pasie startowym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9036"/>
            <a:ext cx="4123804" cy="23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5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78147" y="448720"/>
            <a:ext cx="838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Największy rozwój komputeryzacji </a:t>
            </a:r>
            <a:r>
              <a:rPr lang="pl-PL" dirty="0" smtClean="0"/>
              <a:t>w </a:t>
            </a:r>
            <a:r>
              <a:rPr lang="pl-PL" dirty="0"/>
              <a:t>lotnictwie dał o sobie znać w lotnictwie </a:t>
            </a:r>
            <a:endParaRPr lang="pl-PL" dirty="0" smtClean="0"/>
          </a:p>
          <a:p>
            <a:r>
              <a:rPr lang="pl-PL" dirty="0" smtClean="0"/>
              <a:t>wojskowym </a:t>
            </a:r>
            <a:r>
              <a:rPr lang="pl-PL" dirty="0"/>
              <a:t>w latach pięćdziesiątych. </a:t>
            </a:r>
            <a:r>
              <a:rPr lang="pl-PL" dirty="0" smtClean="0"/>
              <a:t>Lotnictwo </a:t>
            </a:r>
            <a:r>
              <a:rPr lang="pl-PL" dirty="0"/>
              <a:t>wojskowe zawsze przodowało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tej dziedzinie. </a:t>
            </a:r>
            <a:r>
              <a:rPr lang="pl-PL" dirty="0" smtClean="0"/>
              <a:t>Systemy </a:t>
            </a:r>
            <a:r>
              <a:rPr lang="pl-PL" dirty="0"/>
              <a:t>nawigacyjne </a:t>
            </a:r>
            <a:r>
              <a:rPr lang="pl-PL" dirty="0" smtClean="0"/>
              <a:t>naprowadzały wówczas </a:t>
            </a:r>
            <a:r>
              <a:rPr lang="pl-PL" dirty="0"/>
              <a:t>pociski na cel. </a:t>
            </a:r>
            <a:endParaRPr lang="pl-PL" dirty="0" smtClean="0"/>
          </a:p>
        </p:txBody>
      </p:sp>
      <p:pic>
        <p:nvPicPr>
          <p:cNvPr id="9" name="Picture 2" descr="Samolot myśliwski McDonnell Douglas F-15 Eagle | Konflikty.p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7488832" cy="42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6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289663" y="44056"/>
            <a:ext cx="8496944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Rakietowe pociski naprowadzane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8" name="Picture 10" descr="C:\Users\Balcerek\Downloads\pngfind.com-fighter-png-25701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2591"/>
            <a:ext cx="2558003" cy="9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ążkowana strzałka w prawo 4"/>
          <p:cNvSpPr/>
          <p:nvPr/>
        </p:nvSpPr>
        <p:spPr>
          <a:xfrm>
            <a:off x="3240469" y="1592722"/>
            <a:ext cx="2663062" cy="396045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9" name="Picture 11" descr="C:\Users\Balcerek\Downloads\pngfind.com-fighter-jet-png-2200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95" y="818599"/>
            <a:ext cx="2228179" cy="154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Balcerek\Downloads\pngaaa.com-41588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6" y="1988767"/>
            <a:ext cx="1185888" cy="4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/>
          <p:nvPr/>
        </p:nvSpPr>
        <p:spPr>
          <a:xfrm>
            <a:off x="792130" y="2348880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powietrze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6387857" y="2420888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powietrze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056" y="3573016"/>
            <a:ext cx="5030851" cy="251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Prostokąt 26"/>
          <p:cNvSpPr/>
          <p:nvPr/>
        </p:nvSpPr>
        <p:spPr>
          <a:xfrm>
            <a:off x="179512" y="3356992"/>
            <a:ext cx="4572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AIM-9 </a:t>
            </a:r>
            <a:r>
              <a:rPr lang="pl-PL" sz="2800" b="1" dirty="0" err="1">
                <a:solidFill>
                  <a:srgbClr val="FF0000"/>
                </a:solidFill>
              </a:rPr>
              <a:t>Sidewinder</a:t>
            </a:r>
            <a:r>
              <a:rPr lang="pl-PL" sz="2800" dirty="0">
                <a:solidFill>
                  <a:srgbClr val="FF0000"/>
                </a:solidFill>
              </a:rPr>
              <a:t> </a:t>
            </a:r>
            <a:endParaRPr lang="pl-PL" sz="2800" dirty="0" smtClean="0"/>
          </a:p>
          <a:p>
            <a:r>
              <a:rPr lang="pl-PL" dirty="0" smtClean="0"/>
              <a:t> </a:t>
            </a:r>
            <a:r>
              <a:rPr lang="pl-PL" dirty="0"/>
              <a:t>amerykański kierowany pocisk </a:t>
            </a:r>
            <a:r>
              <a:rPr lang="pl-PL" dirty="0" smtClean="0"/>
              <a:t>  </a:t>
            </a:r>
            <a:r>
              <a:rPr lang="pl-PL" dirty="0"/>
              <a:t>przenoszony </a:t>
            </a:r>
            <a:r>
              <a:rPr lang="pl-PL" dirty="0" smtClean="0"/>
              <a:t>przez </a:t>
            </a:r>
            <a:r>
              <a:rPr lang="pl-PL" dirty="0"/>
              <a:t>samoloty </a:t>
            </a:r>
            <a:endParaRPr lang="pl-PL" dirty="0" smtClean="0"/>
          </a:p>
          <a:p>
            <a:r>
              <a:rPr lang="pl-PL" dirty="0" smtClean="0"/>
              <a:t>myśliwskie i </a:t>
            </a:r>
            <a:r>
              <a:rPr lang="pl-PL" dirty="0"/>
              <a:t>śmigłowce. </a:t>
            </a:r>
            <a:r>
              <a:rPr lang="pl-PL" i="1" dirty="0" smtClean="0"/>
              <a:t> </a:t>
            </a:r>
          </a:p>
          <a:p>
            <a:r>
              <a:rPr lang="pl-PL" i="1" dirty="0" smtClean="0"/>
              <a:t>J</a:t>
            </a:r>
            <a:r>
              <a:rPr lang="pl-PL" dirty="0" smtClean="0"/>
              <a:t>est </a:t>
            </a:r>
            <a:r>
              <a:rPr lang="pl-PL" dirty="0"/>
              <a:t>pociskiem </a:t>
            </a:r>
            <a:r>
              <a:rPr lang="pl-PL" dirty="0" smtClean="0"/>
              <a:t>naprowadzanym</a:t>
            </a:r>
          </a:p>
          <a:p>
            <a:r>
              <a:rPr lang="pl-PL" dirty="0" smtClean="0"/>
              <a:t>termicznie </a:t>
            </a:r>
            <a:r>
              <a:rPr lang="pl-PL" dirty="0"/>
              <a:t>i do tego również </a:t>
            </a:r>
            <a:endParaRPr lang="pl-PL" dirty="0" smtClean="0"/>
          </a:p>
          <a:p>
            <a:r>
              <a:rPr lang="pl-PL" dirty="0" smtClean="0"/>
              <a:t>nawiązuje </a:t>
            </a:r>
            <a:r>
              <a:rPr lang="pl-PL" dirty="0"/>
              <a:t>jego nazwa, oznaczająca grzechotnika, który lokalizuje </a:t>
            </a:r>
            <a:r>
              <a:rPr lang="pl-PL" dirty="0" smtClean="0"/>
              <a:t>swoją</a:t>
            </a:r>
          </a:p>
          <a:p>
            <a:r>
              <a:rPr lang="pl-PL" dirty="0" smtClean="0"/>
              <a:t> </a:t>
            </a:r>
            <a:r>
              <a:rPr lang="pl-PL" dirty="0"/>
              <a:t>ofiarę na podstawie wydzielanego </a:t>
            </a:r>
            <a:endParaRPr lang="pl-PL" dirty="0" smtClean="0"/>
          </a:p>
          <a:p>
            <a:r>
              <a:rPr lang="pl-PL" dirty="0" smtClean="0"/>
              <a:t>przez </a:t>
            </a:r>
            <a:r>
              <a:rPr lang="pl-PL" dirty="0"/>
              <a:t>nią ciepła.</a:t>
            </a:r>
          </a:p>
        </p:txBody>
      </p:sp>
      <p:sp>
        <p:nvSpPr>
          <p:cNvPr id="9" name="Prostokąt 8"/>
          <p:cNvSpPr/>
          <p:nvPr/>
        </p:nvSpPr>
        <p:spPr>
          <a:xfrm>
            <a:off x="3393650" y="6241479"/>
            <a:ext cx="5374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6"/>
              </a:rPr>
              <a:t>https://www.youtube.com/watch?v=axPJcdvJxLs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249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Balcerek\Downloads\pngfind.com-fighter-png-25701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4464"/>
            <a:ext cx="2558003" cy="9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ążkowana strzałka w prawo 4"/>
          <p:cNvSpPr/>
          <p:nvPr/>
        </p:nvSpPr>
        <p:spPr>
          <a:xfrm rot="865428">
            <a:off x="3268007" y="1394699"/>
            <a:ext cx="2663062" cy="396045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60" name="Picture 12" descr="C:\Users\Balcerek\Downloads\pngaaa.com-4158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226">
            <a:off x="3819110" y="1745954"/>
            <a:ext cx="1185888" cy="4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/>
          <p:nvPr/>
        </p:nvSpPr>
        <p:spPr>
          <a:xfrm>
            <a:off x="827132" y="1942347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powietrze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6715767" y="2420888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woda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79512" y="3212976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AGM-84 </a:t>
            </a:r>
            <a:r>
              <a:rPr lang="pl-PL" sz="2800" b="1" dirty="0" err="1" smtClean="0">
                <a:solidFill>
                  <a:srgbClr val="FF0000"/>
                </a:solidFill>
              </a:rPr>
              <a:t>Harpoon</a:t>
            </a:r>
            <a:r>
              <a:rPr lang="pl-PL" sz="2800" dirty="0" smtClean="0">
                <a:solidFill>
                  <a:srgbClr val="FF0000"/>
                </a:solidFill>
              </a:rPr>
              <a:t> </a:t>
            </a:r>
            <a:r>
              <a:rPr lang="pl-PL" sz="2800" dirty="0">
                <a:solidFill>
                  <a:srgbClr val="FF0000"/>
                </a:solidFill>
              </a:rPr>
              <a:t>– </a:t>
            </a:r>
            <a:r>
              <a:rPr lang="pl-PL" dirty="0"/>
              <a:t>amerykański </a:t>
            </a:r>
            <a:r>
              <a:rPr lang="pl-PL" dirty="0" err="1"/>
              <a:t>przeciwokrętowy</a:t>
            </a:r>
            <a:r>
              <a:rPr lang="pl-PL" dirty="0"/>
              <a:t> pocisk manewrujący krótkiego zasięgu, wystrzeliwany z platform nawodnych, podwodnych i powietrznych, </a:t>
            </a:r>
            <a:endParaRPr lang="pl-PL" dirty="0" smtClean="0"/>
          </a:p>
          <a:p>
            <a:r>
              <a:rPr lang="pl-PL" dirty="0" smtClean="0"/>
              <a:t>przeznaczony </a:t>
            </a:r>
            <a:r>
              <a:rPr lang="pl-PL" dirty="0"/>
              <a:t>do zwalczania celów nawodnych. </a:t>
            </a:r>
            <a:r>
              <a:rPr lang="pl-PL" dirty="0" err="1"/>
              <a:t>Harpoon</a:t>
            </a:r>
            <a:r>
              <a:rPr lang="pl-PL" dirty="0"/>
              <a:t> jest pociskiem jednogłowicowym, napędzanym </a:t>
            </a:r>
            <a:endParaRPr lang="pl-PL" dirty="0" smtClean="0"/>
          </a:p>
          <a:p>
            <a:r>
              <a:rPr lang="pl-PL" dirty="0" smtClean="0"/>
              <a:t>na </a:t>
            </a:r>
            <a:r>
              <a:rPr lang="pl-PL" dirty="0"/>
              <a:t>całej długości lotu </a:t>
            </a:r>
            <a:endParaRPr lang="pl-PL" dirty="0" smtClean="0"/>
          </a:p>
          <a:p>
            <a:r>
              <a:rPr lang="pl-PL" dirty="0" smtClean="0"/>
              <a:t>aerodynamicznego </a:t>
            </a:r>
            <a:r>
              <a:rPr lang="pl-PL" dirty="0"/>
              <a:t>przez silnik turbowentylatorowy</a:t>
            </a:r>
            <a:endParaRPr lang="pl-PL" sz="1200" dirty="0"/>
          </a:p>
        </p:txBody>
      </p:sp>
      <p:pic>
        <p:nvPicPr>
          <p:cNvPr id="3074" name="Picture 2" descr="C:\Users\Balcerek\Downloads\pngaaa.com-51411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6" y="885386"/>
            <a:ext cx="2052845" cy="141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776530" cy="294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676155" y="6321519"/>
            <a:ext cx="5374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6"/>
              </a:rPr>
              <a:t>https://www.youtube.com/watch?v=Gt9IigGidG4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082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Balcerek\Downloads\pngfind.com-fighter-png-257013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74464"/>
            <a:ext cx="2558003" cy="91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ążkowana strzałka w prawo 4"/>
          <p:cNvSpPr/>
          <p:nvPr/>
        </p:nvSpPr>
        <p:spPr>
          <a:xfrm rot="865428">
            <a:off x="3268007" y="1394699"/>
            <a:ext cx="2663062" cy="396045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60" name="Picture 12" descr="C:\Users\Balcerek\Downloads\pngaaa.com-4158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226">
            <a:off x="3819110" y="1745954"/>
            <a:ext cx="1185888" cy="4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/>
          <p:nvPr/>
        </p:nvSpPr>
        <p:spPr>
          <a:xfrm>
            <a:off x="827132" y="1942347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powietrze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6715767" y="2420888"/>
            <a:ext cx="2052845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ziemia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01710" y="3284984"/>
            <a:ext cx="401025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AGM-65 Maverick</a:t>
            </a:r>
            <a:r>
              <a:rPr lang="pl-PL" sz="2800" dirty="0">
                <a:solidFill>
                  <a:srgbClr val="FF0000"/>
                </a:solidFill>
              </a:rPr>
              <a:t> – </a:t>
            </a:r>
            <a:endParaRPr lang="pl-PL" sz="2800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>zaliczany </a:t>
            </a:r>
            <a:r>
              <a:rPr lang="pl-PL" dirty="0"/>
              <a:t>do broni precyzyjnego </a:t>
            </a:r>
            <a:endParaRPr lang="pl-PL" dirty="0" smtClean="0"/>
          </a:p>
          <a:p>
            <a:r>
              <a:rPr lang="pl-PL" dirty="0" smtClean="0"/>
              <a:t>rażenia </a:t>
            </a:r>
            <a:r>
              <a:rPr lang="pl-PL" dirty="0"/>
              <a:t>taktyczny, </a:t>
            </a:r>
            <a:r>
              <a:rPr lang="pl-PL" dirty="0" smtClean="0"/>
              <a:t>naprowadzany</a:t>
            </a:r>
          </a:p>
          <a:p>
            <a:r>
              <a:rPr lang="pl-PL" dirty="0" smtClean="0"/>
              <a:t>lub </a:t>
            </a:r>
            <a:r>
              <a:rPr lang="pl-PL" dirty="0"/>
              <a:t>samonaprowadzający się pocisk rakietowy klasy powietrze-ziemia </a:t>
            </a:r>
            <a:r>
              <a:rPr lang="pl-PL" dirty="0" smtClean="0"/>
              <a:t> przeznaczony </a:t>
            </a:r>
            <a:r>
              <a:rPr lang="pl-PL" dirty="0"/>
              <a:t>do rażenia szerokiej </a:t>
            </a:r>
            <a:endParaRPr lang="pl-PL" dirty="0" smtClean="0"/>
          </a:p>
          <a:p>
            <a:r>
              <a:rPr lang="pl-PL" dirty="0" smtClean="0"/>
              <a:t>gamy </a:t>
            </a:r>
            <a:r>
              <a:rPr lang="pl-PL" dirty="0"/>
              <a:t>celów poczynając od broni </a:t>
            </a:r>
            <a:endParaRPr lang="pl-PL" dirty="0" smtClean="0"/>
          </a:p>
          <a:p>
            <a:r>
              <a:rPr lang="pl-PL" dirty="0" smtClean="0"/>
              <a:t>ciężkiej</a:t>
            </a:r>
            <a:r>
              <a:rPr lang="pl-PL" dirty="0"/>
              <a:t>, pojazdów, </a:t>
            </a:r>
            <a:r>
              <a:rPr lang="pl-PL" dirty="0" smtClean="0"/>
              <a:t>budynków </a:t>
            </a:r>
          </a:p>
          <a:p>
            <a:r>
              <a:rPr lang="pl-PL" dirty="0" smtClean="0"/>
              <a:t>i umocnień  </a:t>
            </a:r>
            <a:endParaRPr lang="pl-PL" sz="1000" dirty="0"/>
          </a:p>
        </p:txBody>
      </p:sp>
      <p:pic>
        <p:nvPicPr>
          <p:cNvPr id="4098" name="Picture 2" descr="C:\Users\Balcerek\Downloads\pngaaa.com-12010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99540"/>
            <a:ext cx="2288636" cy="152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284984"/>
            <a:ext cx="4719407" cy="280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3779912" y="6064858"/>
            <a:ext cx="50074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6"/>
              </a:rPr>
              <a:t>https://www.youtube.com/watch?v=ziUvtEij6lI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2847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323528" y="404664"/>
            <a:ext cx="8496944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PROJEKTOWANIE  SAMOLOTÓW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37858" y="5219908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https://www.youtube.com/watch?v=K1YEQ5WbJCk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1" y="4026743"/>
            <a:ext cx="19050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204503"/>
            <a:ext cx="3653343" cy="256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89" y="1204503"/>
            <a:ext cx="4552330" cy="256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520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323528" y="404664"/>
            <a:ext cx="8496944" cy="461665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SYMULACJE : NAUKA I ANALIZA WYPADKÓW</a:t>
            </a:r>
            <a:endParaRPr lang="pl-PL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196752"/>
            <a:ext cx="6408712" cy="36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323528" y="5085184"/>
            <a:ext cx="8496944" cy="1200329"/>
          </a:xfrm>
          <a:prstGeom prst="rect">
            <a:avLst/>
          </a:prstGeom>
          <a:noFill/>
          <a:effectLst>
            <a:glow rad="228600">
              <a:schemeClr val="bg1">
                <a:alpha val="87000"/>
              </a:schemeClr>
            </a:glow>
            <a:outerShdw blurRad="25400" dist="76200" dir="2700000" algn="tl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X-PLANE 11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MICROSOFT  FLIGHT SYMULATOR</a:t>
            </a:r>
          </a:p>
          <a:p>
            <a:r>
              <a:rPr lang="pl-PL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PREPAR3D</a:t>
            </a:r>
          </a:p>
        </p:txBody>
      </p:sp>
    </p:spTree>
    <p:extLst>
      <p:ext uri="{BB962C8B-B14F-4D97-AF65-F5344CB8AC3E}">
        <p14:creationId xmlns:p14="http://schemas.microsoft.com/office/powerpoint/2010/main" val="1223403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2776"/>
            <a:ext cx="772622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33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1628800"/>
            <a:ext cx="7680853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5340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318</TotalTime>
  <Words>552</Words>
  <Application>Microsoft Office PowerPoint</Application>
  <PresentationFormat>Pokaz na ekranie (4:3)</PresentationFormat>
  <Paragraphs>75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Perspective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Balcerek</cp:lastModifiedBy>
  <cp:revision>41</cp:revision>
  <dcterms:created xsi:type="dcterms:W3CDTF">2015-07-23T09:06:52Z</dcterms:created>
  <dcterms:modified xsi:type="dcterms:W3CDTF">2021-10-02T16:41:11Z</dcterms:modified>
</cp:coreProperties>
</file>