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864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70ACB-880F-4645-AFAB-0D88FBF4B644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D718D43-BCEE-440E-879B-7B7795A00F80}">
      <dgm:prSet phldrT="[Text]"/>
      <dgm:spPr>
        <a:solidFill>
          <a:srgbClr val="0070C0"/>
        </a:solidFill>
        <a:effectLst>
          <a:outerShdw blurRad="50800" dist="50800" algn="bl" rotWithShape="0">
            <a:srgbClr val="000000">
              <a:alpha val="76000"/>
            </a:srgbClr>
          </a:outerShdw>
        </a:effectLst>
      </dgm:spPr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CZĘSTOTLIWOŚĆ</a:t>
          </a:r>
          <a:endParaRPr lang="pl-PL" b="1" dirty="0" smtClean="0">
            <a:solidFill>
              <a:srgbClr val="FFFF00"/>
            </a:solidFill>
          </a:endParaRPr>
        </a:p>
      </dgm:t>
    </dgm:pt>
    <dgm:pt modelId="{A46A5A36-92BD-4942-AE47-399A88DFEB9F}" type="parTrans" cxnId="{9D984346-C254-4D93-95BC-A4558D90FA3B}">
      <dgm:prSet/>
      <dgm:spPr/>
      <dgm:t>
        <a:bodyPr/>
        <a:lstStyle/>
        <a:p>
          <a:endParaRPr lang="pl-PL" b="1"/>
        </a:p>
      </dgm:t>
    </dgm:pt>
    <dgm:pt modelId="{A090B6A8-ACA7-4F33-877B-32608642259C}" type="sibTrans" cxnId="{9D984346-C254-4D93-95BC-A4558D90FA3B}">
      <dgm:prSet/>
      <dgm:spPr/>
      <dgm:t>
        <a:bodyPr/>
        <a:lstStyle/>
        <a:p>
          <a:endParaRPr lang="pl-PL" b="1"/>
        </a:p>
      </dgm:t>
    </dgm:pt>
    <dgm:pt modelId="{F8EB1671-828D-4507-AC7C-4FC4F3ABAF4A}">
      <dgm:prSet phldrT="[Text]" custT="1"/>
      <dgm:spPr/>
      <dgm:t>
        <a:bodyPr/>
        <a:lstStyle/>
        <a:p>
          <a:r>
            <a:rPr lang="pl-PL" sz="1800" b="1" dirty="0" smtClean="0"/>
            <a:t>Okresla liczbą cykli (fal) w jednostce czasu</a:t>
          </a:r>
          <a:endParaRPr lang="pl-PL" sz="1800" b="1" dirty="0"/>
        </a:p>
      </dgm:t>
    </dgm:pt>
    <dgm:pt modelId="{51AAF628-4758-4FB4-9673-D6593F8EC604}" type="parTrans" cxnId="{61FA6155-AADA-4FBA-B8DC-A501FEA29EB8}">
      <dgm:prSet/>
      <dgm:spPr/>
      <dgm:t>
        <a:bodyPr/>
        <a:lstStyle/>
        <a:p>
          <a:endParaRPr lang="pl-PL" b="1"/>
        </a:p>
      </dgm:t>
    </dgm:pt>
    <dgm:pt modelId="{56581207-474B-485C-875C-D3C5DB139FA7}" type="sibTrans" cxnId="{61FA6155-AADA-4FBA-B8DC-A501FEA29EB8}">
      <dgm:prSet/>
      <dgm:spPr/>
      <dgm:t>
        <a:bodyPr/>
        <a:lstStyle/>
        <a:p>
          <a:endParaRPr lang="pl-PL" b="1"/>
        </a:p>
      </dgm:t>
    </dgm:pt>
    <dgm:pt modelId="{65BE18F1-9125-4CCD-8EB4-9449A98E8544}">
      <dgm:prSet phldrT="[Text]"/>
      <dgm:spPr>
        <a:solidFill>
          <a:srgbClr val="0070C0"/>
        </a:solidFill>
        <a:effectLst>
          <a:outerShdw blurRad="50800" dist="50800" algn="bl" rotWithShape="0">
            <a:srgbClr val="000000">
              <a:alpha val="76000"/>
            </a:srgbClr>
          </a:outerShdw>
        </a:effectLst>
      </dgm:spPr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AMPLITUDA</a:t>
          </a:r>
          <a:endParaRPr lang="pl-PL" b="1" dirty="0">
            <a:solidFill>
              <a:srgbClr val="FFFF00"/>
            </a:solidFill>
          </a:endParaRPr>
        </a:p>
      </dgm:t>
    </dgm:pt>
    <dgm:pt modelId="{8D6AEEF2-0169-4062-B429-8345BC215D94}" type="parTrans" cxnId="{71A347C5-75BF-49C9-A596-27CF8BE77DAF}">
      <dgm:prSet/>
      <dgm:spPr/>
      <dgm:t>
        <a:bodyPr/>
        <a:lstStyle/>
        <a:p>
          <a:endParaRPr lang="pl-PL" b="1"/>
        </a:p>
      </dgm:t>
    </dgm:pt>
    <dgm:pt modelId="{93FD54AD-1FAE-4E49-B5BC-939D4A7FAE2F}" type="sibTrans" cxnId="{71A347C5-75BF-49C9-A596-27CF8BE77DAF}">
      <dgm:prSet/>
      <dgm:spPr/>
      <dgm:t>
        <a:bodyPr/>
        <a:lstStyle/>
        <a:p>
          <a:endParaRPr lang="pl-PL" b="1"/>
        </a:p>
      </dgm:t>
    </dgm:pt>
    <dgm:pt modelId="{DD108724-D889-406C-922A-3DE89D0F7115}">
      <dgm:prSet phldrT="[Text]"/>
      <dgm:spPr/>
      <dgm:t>
        <a:bodyPr/>
        <a:lstStyle/>
        <a:p>
          <a:r>
            <a:rPr lang="pl-PL" b="1" dirty="0" smtClean="0"/>
            <a:t>Miara energii </a:t>
          </a:r>
          <a:r>
            <a:rPr lang="pl-PL" b="1" dirty="0" smtClean="0"/>
            <a:t>fali</a:t>
          </a:r>
          <a:endParaRPr lang="pl-PL" b="1" dirty="0"/>
        </a:p>
      </dgm:t>
    </dgm:pt>
    <dgm:pt modelId="{64930FB0-9A73-4464-BEA9-FEC334BFCAE6}" type="parTrans" cxnId="{7DE779A2-3E96-42B1-B30D-D6379F527556}">
      <dgm:prSet/>
      <dgm:spPr/>
      <dgm:t>
        <a:bodyPr/>
        <a:lstStyle/>
        <a:p>
          <a:endParaRPr lang="pl-PL" b="1"/>
        </a:p>
      </dgm:t>
    </dgm:pt>
    <dgm:pt modelId="{567567CD-FC50-44CA-9F07-7EF6A9849832}" type="sibTrans" cxnId="{7DE779A2-3E96-42B1-B30D-D6379F527556}">
      <dgm:prSet/>
      <dgm:spPr/>
      <dgm:t>
        <a:bodyPr/>
        <a:lstStyle/>
        <a:p>
          <a:endParaRPr lang="pl-PL" b="1"/>
        </a:p>
      </dgm:t>
    </dgm:pt>
    <dgm:pt modelId="{47C5BCE6-38B5-40E3-840E-4DD039C311F8}">
      <dgm:prSet phldrT="[Text]"/>
      <dgm:spPr>
        <a:solidFill>
          <a:srgbClr val="0070C0"/>
        </a:solidFill>
        <a:effectLst>
          <a:outerShdw blurRad="50800" dist="50800" algn="bl" rotWithShape="0">
            <a:srgbClr val="000000">
              <a:alpha val="76000"/>
            </a:srgbClr>
          </a:outerShdw>
        </a:effectLst>
      </dgm:spPr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DŁUGOŚĆ</a:t>
          </a:r>
          <a:endParaRPr lang="pl-PL" b="1" dirty="0">
            <a:solidFill>
              <a:srgbClr val="FFFF00"/>
            </a:solidFill>
          </a:endParaRPr>
        </a:p>
      </dgm:t>
    </dgm:pt>
    <dgm:pt modelId="{6D2E4502-F939-4543-9CC2-E1A4018D0C97}" type="parTrans" cxnId="{88422722-DF2A-4BA8-93AE-F4FBE50D207C}">
      <dgm:prSet/>
      <dgm:spPr/>
      <dgm:t>
        <a:bodyPr/>
        <a:lstStyle/>
        <a:p>
          <a:endParaRPr lang="pl-PL" b="1"/>
        </a:p>
      </dgm:t>
    </dgm:pt>
    <dgm:pt modelId="{59B709C2-D4F4-4F43-843C-2DE1C38A4B5F}" type="sibTrans" cxnId="{88422722-DF2A-4BA8-93AE-F4FBE50D207C}">
      <dgm:prSet/>
      <dgm:spPr/>
      <dgm:t>
        <a:bodyPr/>
        <a:lstStyle/>
        <a:p>
          <a:endParaRPr lang="pl-PL" b="1"/>
        </a:p>
      </dgm:t>
    </dgm:pt>
    <dgm:pt modelId="{0126D80F-F5C6-4F8E-B49D-2CEF24C9FD02}">
      <dgm:prSet phldrT="[Text]"/>
      <dgm:spPr/>
      <dgm:t>
        <a:bodyPr/>
        <a:lstStyle/>
        <a:p>
          <a:r>
            <a:rPr lang="pl-PL" b="1" dirty="0" smtClean="0"/>
            <a:t>Odległość jaką przebywa fala w czasie jednego cyklu</a:t>
          </a:r>
          <a:endParaRPr lang="pl-PL" b="1" dirty="0"/>
        </a:p>
      </dgm:t>
    </dgm:pt>
    <dgm:pt modelId="{880E5AF6-E004-4685-BEB8-07817DCD98D9}" type="parTrans" cxnId="{C0444C8D-B514-4F21-96FA-E645B1DC8516}">
      <dgm:prSet/>
      <dgm:spPr/>
      <dgm:t>
        <a:bodyPr/>
        <a:lstStyle/>
        <a:p>
          <a:endParaRPr lang="pl-PL" b="1"/>
        </a:p>
      </dgm:t>
    </dgm:pt>
    <dgm:pt modelId="{3AA920ED-382D-4E1B-B9BD-5681E0755370}" type="sibTrans" cxnId="{C0444C8D-B514-4F21-96FA-E645B1DC8516}">
      <dgm:prSet/>
      <dgm:spPr/>
      <dgm:t>
        <a:bodyPr/>
        <a:lstStyle/>
        <a:p>
          <a:endParaRPr lang="pl-PL" b="1"/>
        </a:p>
      </dgm:t>
    </dgm:pt>
    <dgm:pt modelId="{652294E7-3A0E-46DC-9DA9-74A0E2E32FF4}" type="pres">
      <dgm:prSet presAssocID="{18F70ACB-880F-4645-AFAB-0D88FBF4B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09F13A-DBF2-4FBD-A13A-6B165EE05746}" type="pres">
      <dgm:prSet presAssocID="{0D718D43-BCEE-440E-879B-7B7795A00F80}" presName="linNode" presStyleCnt="0"/>
      <dgm:spPr/>
    </dgm:pt>
    <dgm:pt modelId="{44580B6C-16C4-4DDD-B8E5-16A476603654}" type="pres">
      <dgm:prSet presAssocID="{0D718D43-BCEE-440E-879B-7B7795A00F80}" presName="parentText" presStyleLbl="node1" presStyleIdx="0" presStyleCnt="3" custLinFactNeighborY="-1664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2E020A-EB8A-41E3-B597-A51B18EB169B}" type="pres">
      <dgm:prSet presAssocID="{0D718D43-BCEE-440E-879B-7B7795A00F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2DB906-49B9-4CB8-9D9F-474C5A9A94E7}" type="pres">
      <dgm:prSet presAssocID="{A090B6A8-ACA7-4F33-877B-32608642259C}" presName="sp" presStyleCnt="0"/>
      <dgm:spPr/>
    </dgm:pt>
    <dgm:pt modelId="{7B9A147E-3E49-47B4-BFFB-37A6034FF80B}" type="pres">
      <dgm:prSet presAssocID="{65BE18F1-9125-4CCD-8EB4-9449A98E8544}" presName="linNode" presStyleCnt="0"/>
      <dgm:spPr/>
    </dgm:pt>
    <dgm:pt modelId="{CCC77BA8-078E-4166-9C84-9B866AD02549}" type="pres">
      <dgm:prSet presAssocID="{65BE18F1-9125-4CCD-8EB4-9449A98E854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FF2962-DF1C-4329-A540-F90F63E53A17}" type="pres">
      <dgm:prSet presAssocID="{65BE18F1-9125-4CCD-8EB4-9449A98E854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F476E8-001A-487A-B54C-684AED0664EE}" type="pres">
      <dgm:prSet presAssocID="{93FD54AD-1FAE-4E49-B5BC-939D4A7FAE2F}" presName="sp" presStyleCnt="0"/>
      <dgm:spPr/>
    </dgm:pt>
    <dgm:pt modelId="{66F57B09-7433-4A9B-A095-136A36D906AB}" type="pres">
      <dgm:prSet presAssocID="{47C5BCE6-38B5-40E3-840E-4DD039C311F8}" presName="linNode" presStyleCnt="0"/>
      <dgm:spPr/>
    </dgm:pt>
    <dgm:pt modelId="{A67264F0-B779-4364-AF43-ED751F73DD66}" type="pres">
      <dgm:prSet presAssocID="{47C5BCE6-38B5-40E3-840E-4DD039C311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651BB7-72B1-4F0B-9D01-F36DFC69AF6D}" type="pres">
      <dgm:prSet presAssocID="{47C5BCE6-38B5-40E3-840E-4DD039C311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CEBF7D-310B-4803-BCBF-5B07F4E6AFB1}" type="presOf" srcId="{47C5BCE6-38B5-40E3-840E-4DD039C311F8}" destId="{A67264F0-B779-4364-AF43-ED751F73DD66}" srcOrd="0" destOrd="0" presId="urn:microsoft.com/office/officeart/2005/8/layout/vList5"/>
    <dgm:cxn modelId="{E11E6D94-F4FF-49E3-B7B8-65DAAA9BDF54}" type="presOf" srcId="{65BE18F1-9125-4CCD-8EB4-9449A98E8544}" destId="{CCC77BA8-078E-4166-9C84-9B866AD02549}" srcOrd="0" destOrd="0" presId="urn:microsoft.com/office/officeart/2005/8/layout/vList5"/>
    <dgm:cxn modelId="{A189304D-55A0-4532-9AF7-70CC92036004}" type="presOf" srcId="{0D718D43-BCEE-440E-879B-7B7795A00F80}" destId="{44580B6C-16C4-4DDD-B8E5-16A476603654}" srcOrd="0" destOrd="0" presId="urn:microsoft.com/office/officeart/2005/8/layout/vList5"/>
    <dgm:cxn modelId="{C0444C8D-B514-4F21-96FA-E645B1DC8516}" srcId="{47C5BCE6-38B5-40E3-840E-4DD039C311F8}" destId="{0126D80F-F5C6-4F8E-B49D-2CEF24C9FD02}" srcOrd="0" destOrd="0" parTransId="{880E5AF6-E004-4685-BEB8-07817DCD98D9}" sibTransId="{3AA920ED-382D-4E1B-B9BD-5681E0755370}"/>
    <dgm:cxn modelId="{7DE779A2-3E96-42B1-B30D-D6379F527556}" srcId="{65BE18F1-9125-4CCD-8EB4-9449A98E8544}" destId="{DD108724-D889-406C-922A-3DE89D0F7115}" srcOrd="0" destOrd="0" parTransId="{64930FB0-9A73-4464-BEA9-FEC334BFCAE6}" sibTransId="{567567CD-FC50-44CA-9F07-7EF6A9849832}"/>
    <dgm:cxn modelId="{0637046E-2294-46E0-9B12-7253349ECD8F}" type="presOf" srcId="{18F70ACB-880F-4645-AFAB-0D88FBF4B644}" destId="{652294E7-3A0E-46DC-9DA9-74A0E2E32FF4}" srcOrd="0" destOrd="0" presId="urn:microsoft.com/office/officeart/2005/8/layout/vList5"/>
    <dgm:cxn modelId="{71A347C5-75BF-49C9-A596-27CF8BE77DAF}" srcId="{18F70ACB-880F-4645-AFAB-0D88FBF4B644}" destId="{65BE18F1-9125-4CCD-8EB4-9449A98E8544}" srcOrd="1" destOrd="0" parTransId="{8D6AEEF2-0169-4062-B429-8345BC215D94}" sibTransId="{93FD54AD-1FAE-4E49-B5BC-939D4A7FAE2F}"/>
    <dgm:cxn modelId="{9D984346-C254-4D93-95BC-A4558D90FA3B}" srcId="{18F70ACB-880F-4645-AFAB-0D88FBF4B644}" destId="{0D718D43-BCEE-440E-879B-7B7795A00F80}" srcOrd="0" destOrd="0" parTransId="{A46A5A36-92BD-4942-AE47-399A88DFEB9F}" sibTransId="{A090B6A8-ACA7-4F33-877B-32608642259C}"/>
    <dgm:cxn modelId="{B84B6F52-357D-432C-ADED-80DE278EB1DF}" type="presOf" srcId="{DD108724-D889-406C-922A-3DE89D0F7115}" destId="{37FF2962-DF1C-4329-A540-F90F63E53A17}" srcOrd="0" destOrd="0" presId="urn:microsoft.com/office/officeart/2005/8/layout/vList5"/>
    <dgm:cxn modelId="{61FA6155-AADA-4FBA-B8DC-A501FEA29EB8}" srcId="{0D718D43-BCEE-440E-879B-7B7795A00F80}" destId="{F8EB1671-828D-4507-AC7C-4FC4F3ABAF4A}" srcOrd="0" destOrd="0" parTransId="{51AAF628-4758-4FB4-9673-D6593F8EC604}" sibTransId="{56581207-474B-485C-875C-D3C5DB139FA7}"/>
    <dgm:cxn modelId="{B9715396-4EF6-4DB8-B95B-36BD95E8E4C9}" type="presOf" srcId="{0126D80F-F5C6-4F8E-B49D-2CEF24C9FD02}" destId="{83651BB7-72B1-4F0B-9D01-F36DFC69AF6D}" srcOrd="0" destOrd="0" presId="urn:microsoft.com/office/officeart/2005/8/layout/vList5"/>
    <dgm:cxn modelId="{88422722-DF2A-4BA8-93AE-F4FBE50D207C}" srcId="{18F70ACB-880F-4645-AFAB-0D88FBF4B644}" destId="{47C5BCE6-38B5-40E3-840E-4DD039C311F8}" srcOrd="2" destOrd="0" parTransId="{6D2E4502-F939-4543-9CC2-E1A4018D0C97}" sibTransId="{59B709C2-D4F4-4F43-843C-2DE1C38A4B5F}"/>
    <dgm:cxn modelId="{2018DDFB-C2E5-47B6-9275-79E8133453A0}" type="presOf" srcId="{F8EB1671-828D-4507-AC7C-4FC4F3ABAF4A}" destId="{902E020A-EB8A-41E3-B597-A51B18EB169B}" srcOrd="0" destOrd="0" presId="urn:microsoft.com/office/officeart/2005/8/layout/vList5"/>
    <dgm:cxn modelId="{6484DCED-5512-46C2-A754-4FD361C856BD}" type="presParOf" srcId="{652294E7-3A0E-46DC-9DA9-74A0E2E32FF4}" destId="{BC09F13A-DBF2-4FBD-A13A-6B165EE05746}" srcOrd="0" destOrd="0" presId="urn:microsoft.com/office/officeart/2005/8/layout/vList5"/>
    <dgm:cxn modelId="{E1BBD06C-8F5D-448B-BC4D-AE77ABE9E792}" type="presParOf" srcId="{BC09F13A-DBF2-4FBD-A13A-6B165EE05746}" destId="{44580B6C-16C4-4DDD-B8E5-16A476603654}" srcOrd="0" destOrd="0" presId="urn:microsoft.com/office/officeart/2005/8/layout/vList5"/>
    <dgm:cxn modelId="{DAB81765-4F2B-4B7A-95DF-42354DBC2634}" type="presParOf" srcId="{BC09F13A-DBF2-4FBD-A13A-6B165EE05746}" destId="{902E020A-EB8A-41E3-B597-A51B18EB169B}" srcOrd="1" destOrd="0" presId="urn:microsoft.com/office/officeart/2005/8/layout/vList5"/>
    <dgm:cxn modelId="{C5572B03-CAE4-4815-92C9-8B256676BB9F}" type="presParOf" srcId="{652294E7-3A0E-46DC-9DA9-74A0E2E32FF4}" destId="{A72DB906-49B9-4CB8-9D9F-474C5A9A94E7}" srcOrd="1" destOrd="0" presId="urn:microsoft.com/office/officeart/2005/8/layout/vList5"/>
    <dgm:cxn modelId="{CA3920D1-6E6A-402D-8C47-4183D19A5D1E}" type="presParOf" srcId="{652294E7-3A0E-46DC-9DA9-74A0E2E32FF4}" destId="{7B9A147E-3E49-47B4-BFFB-37A6034FF80B}" srcOrd="2" destOrd="0" presId="urn:microsoft.com/office/officeart/2005/8/layout/vList5"/>
    <dgm:cxn modelId="{1C4B0494-C438-47F4-8556-0EA57FD4E091}" type="presParOf" srcId="{7B9A147E-3E49-47B4-BFFB-37A6034FF80B}" destId="{CCC77BA8-078E-4166-9C84-9B866AD02549}" srcOrd="0" destOrd="0" presId="urn:microsoft.com/office/officeart/2005/8/layout/vList5"/>
    <dgm:cxn modelId="{86BF0397-4ECB-4530-B60C-F08EF7F0FCDA}" type="presParOf" srcId="{7B9A147E-3E49-47B4-BFFB-37A6034FF80B}" destId="{37FF2962-DF1C-4329-A540-F90F63E53A17}" srcOrd="1" destOrd="0" presId="urn:microsoft.com/office/officeart/2005/8/layout/vList5"/>
    <dgm:cxn modelId="{21B4C25B-630D-4FC5-BE60-0FE6A4852575}" type="presParOf" srcId="{652294E7-3A0E-46DC-9DA9-74A0E2E32FF4}" destId="{6EF476E8-001A-487A-B54C-684AED0664EE}" srcOrd="3" destOrd="0" presId="urn:microsoft.com/office/officeart/2005/8/layout/vList5"/>
    <dgm:cxn modelId="{0B13EC4A-C613-4217-B6D4-C6FA3EA0A1C3}" type="presParOf" srcId="{652294E7-3A0E-46DC-9DA9-74A0E2E32FF4}" destId="{66F57B09-7433-4A9B-A095-136A36D906AB}" srcOrd="4" destOrd="0" presId="urn:microsoft.com/office/officeart/2005/8/layout/vList5"/>
    <dgm:cxn modelId="{F537A2F3-E337-4158-A9D7-698969510ADD}" type="presParOf" srcId="{66F57B09-7433-4A9B-A095-136A36D906AB}" destId="{A67264F0-B779-4364-AF43-ED751F73DD66}" srcOrd="0" destOrd="0" presId="urn:microsoft.com/office/officeart/2005/8/layout/vList5"/>
    <dgm:cxn modelId="{6EDCE4D1-951A-4FF5-B4E7-E0551EA2AEA8}" type="presParOf" srcId="{66F57B09-7433-4A9B-A095-136A36D906AB}" destId="{83651BB7-72B1-4F0B-9D01-F36DFC69AF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020A-EB8A-41E3-B597-A51B18EB169B}">
      <dsp:nvSpPr>
        <dsp:cNvPr id="0" name=""/>
        <dsp:cNvSpPr/>
      </dsp:nvSpPr>
      <dsp:spPr>
        <a:xfrm rot="5400000">
          <a:off x="4576879" y="-1903464"/>
          <a:ext cx="639329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Okresla liczbą cykli (fal) w jednostce czasu</a:t>
          </a:r>
          <a:endParaRPr lang="pl-PL" sz="1800" b="1" kern="1200" dirty="0"/>
        </a:p>
      </dsp:txBody>
      <dsp:txXfrm rot="-5400000">
        <a:off x="2592288" y="112336"/>
        <a:ext cx="4577303" cy="576911"/>
      </dsp:txXfrm>
    </dsp:sp>
    <dsp:sp modelId="{44580B6C-16C4-4DDD-B8E5-16A476603654}">
      <dsp:nvSpPr>
        <dsp:cNvPr id="0" name=""/>
        <dsp:cNvSpPr/>
      </dsp:nvSpPr>
      <dsp:spPr>
        <a:xfrm>
          <a:off x="0" y="0"/>
          <a:ext cx="2592288" cy="79916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50800" algn="bl" rotWithShape="0">
            <a:srgbClr val="000000">
              <a:alpha val="7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FF00"/>
              </a:solidFill>
            </a:rPr>
            <a:t>CZĘSTOTLIWOŚĆ</a:t>
          </a:r>
          <a:endParaRPr lang="pl-PL" sz="2000" b="1" kern="1200" dirty="0" smtClean="0">
            <a:solidFill>
              <a:srgbClr val="FFFF00"/>
            </a:solidFill>
          </a:endParaRPr>
        </a:p>
      </dsp:txBody>
      <dsp:txXfrm>
        <a:off x="39012" y="39012"/>
        <a:ext cx="2514264" cy="721138"/>
      </dsp:txXfrm>
    </dsp:sp>
    <dsp:sp modelId="{37FF2962-DF1C-4329-A540-F90F63E53A17}">
      <dsp:nvSpPr>
        <dsp:cNvPr id="0" name=""/>
        <dsp:cNvSpPr/>
      </dsp:nvSpPr>
      <dsp:spPr>
        <a:xfrm rot="5400000">
          <a:off x="4576879" y="-1064344"/>
          <a:ext cx="639329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Miara energii </a:t>
          </a:r>
          <a:r>
            <a:rPr lang="pl-PL" sz="1900" b="1" kern="1200" dirty="0" smtClean="0"/>
            <a:t>fali</a:t>
          </a:r>
          <a:endParaRPr lang="pl-PL" sz="1900" b="1" kern="1200" dirty="0"/>
        </a:p>
      </dsp:txBody>
      <dsp:txXfrm rot="-5400000">
        <a:off x="2592288" y="951456"/>
        <a:ext cx="4577303" cy="576911"/>
      </dsp:txXfrm>
    </dsp:sp>
    <dsp:sp modelId="{CCC77BA8-078E-4166-9C84-9B866AD02549}">
      <dsp:nvSpPr>
        <dsp:cNvPr id="0" name=""/>
        <dsp:cNvSpPr/>
      </dsp:nvSpPr>
      <dsp:spPr>
        <a:xfrm>
          <a:off x="0" y="840330"/>
          <a:ext cx="2592288" cy="79916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50800" algn="bl" rotWithShape="0">
            <a:srgbClr val="000000">
              <a:alpha val="7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FF00"/>
              </a:solidFill>
            </a:rPr>
            <a:t>AMPLITUDA</a:t>
          </a:r>
          <a:endParaRPr lang="pl-PL" sz="2000" b="1" kern="1200" dirty="0">
            <a:solidFill>
              <a:srgbClr val="FFFF00"/>
            </a:solidFill>
          </a:endParaRPr>
        </a:p>
      </dsp:txBody>
      <dsp:txXfrm>
        <a:off x="39012" y="879342"/>
        <a:ext cx="2514264" cy="721138"/>
      </dsp:txXfrm>
    </dsp:sp>
    <dsp:sp modelId="{83651BB7-72B1-4F0B-9D01-F36DFC69AF6D}">
      <dsp:nvSpPr>
        <dsp:cNvPr id="0" name=""/>
        <dsp:cNvSpPr/>
      </dsp:nvSpPr>
      <dsp:spPr>
        <a:xfrm rot="5400000">
          <a:off x="4576879" y="-225223"/>
          <a:ext cx="639329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Odległość jaką przebywa fala w czasie jednego cyklu</a:t>
          </a:r>
          <a:endParaRPr lang="pl-PL" sz="1900" b="1" kern="1200" dirty="0"/>
        </a:p>
      </dsp:txBody>
      <dsp:txXfrm rot="-5400000">
        <a:off x="2592288" y="1790577"/>
        <a:ext cx="4577303" cy="576911"/>
      </dsp:txXfrm>
    </dsp:sp>
    <dsp:sp modelId="{A67264F0-B779-4364-AF43-ED751F73DD66}">
      <dsp:nvSpPr>
        <dsp:cNvPr id="0" name=""/>
        <dsp:cNvSpPr/>
      </dsp:nvSpPr>
      <dsp:spPr>
        <a:xfrm>
          <a:off x="0" y="1679451"/>
          <a:ext cx="2592288" cy="79916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50800" algn="bl" rotWithShape="0">
            <a:srgbClr val="000000">
              <a:alpha val="7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FF00"/>
              </a:solidFill>
            </a:rPr>
            <a:t>DŁUGOŚĆ</a:t>
          </a:r>
          <a:endParaRPr lang="pl-PL" sz="2000" b="1" kern="1200" dirty="0">
            <a:solidFill>
              <a:srgbClr val="FFFF00"/>
            </a:solidFill>
          </a:endParaRPr>
        </a:p>
      </dsp:txBody>
      <dsp:txXfrm>
        <a:off x="39012" y="1718463"/>
        <a:ext cx="2514264" cy="721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22"/>
            <a:ext cx="9144000" cy="3560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68" y="4797152"/>
            <a:ext cx="66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KOMUNIKACJA LOTNICZA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24128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91" y="548680"/>
            <a:ext cx="3816345" cy="1243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  lotniskowych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 operacyjnych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107504" y="3356992"/>
            <a:ext cx="4032448" cy="445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tx1">
                    <a:lumMod val="95000"/>
                  </a:schemeClr>
                </a:solidFill>
              </a:rPr>
              <a:t>Pracownia programów użytkowych</a:t>
            </a:r>
            <a:endParaRPr lang="en-US" sz="1800" b="1" i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ntennas According to Jim (Ch. 1) - KITPLA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55" y="972939"/>
            <a:ext cx="4293625" cy="32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TextBox 5"/>
          <p:cNvSpPr txBox="1"/>
          <p:nvPr/>
        </p:nvSpPr>
        <p:spPr>
          <a:xfrm>
            <a:off x="1085362" y="2352215"/>
            <a:ext cx="20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latin typeface="Arial Black" pitchFamily="34" charset="0"/>
              </a:rPr>
              <a:t>prętowa</a:t>
            </a:r>
            <a:endParaRPr lang="pl-PL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379068"/>
            <a:ext cx="4195035" cy="31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01" y="160338"/>
            <a:ext cx="4262205" cy="319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358478" y="260648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F0"/>
                </a:solidFill>
                <a:latin typeface="Arial Black" pitchFamily="34" charset="0"/>
              </a:rPr>
              <a:t>Anteny lotnicze</a:t>
            </a:r>
            <a:endParaRPr lang="pl-PL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6749603" y="332656"/>
            <a:ext cx="202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latin typeface="Arial Black" pitchFamily="34" charset="0"/>
              </a:rPr>
              <a:t>mieczowa</a:t>
            </a:r>
            <a:endParaRPr lang="pl-PL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5473047" y="3645024"/>
            <a:ext cx="232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latin typeface="Arial Black" pitchFamily="34" charset="0"/>
              </a:rPr>
              <a:t>dipolowa</a:t>
            </a:r>
            <a:endParaRPr lang="pl-PL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4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TextBox 5"/>
          <p:cNvSpPr txBox="1"/>
          <p:nvPr/>
        </p:nvSpPr>
        <p:spPr>
          <a:xfrm>
            <a:off x="358478" y="260648"/>
            <a:ext cx="421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F0"/>
                </a:solidFill>
                <a:latin typeface="Arial Black" pitchFamily="34" charset="0"/>
              </a:rPr>
              <a:t>Rozmieszczenie anten : </a:t>
            </a:r>
            <a:endParaRPr lang="pl-PL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" y="1252389"/>
            <a:ext cx="8280920" cy="430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1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TextBox 5"/>
          <p:cNvSpPr txBox="1"/>
          <p:nvPr/>
        </p:nvSpPr>
        <p:spPr>
          <a:xfrm rot="16200000">
            <a:off x="-1637777" y="3086050"/>
            <a:ext cx="594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B0F0"/>
                </a:solidFill>
                <a:latin typeface="Arial Black" pitchFamily="34" charset="0"/>
              </a:rPr>
              <a:t>Korespondencja  radiowa </a:t>
            </a:r>
            <a:endParaRPr lang="pl-PL" sz="32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1751"/>
            <a:ext cx="6079474" cy="6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97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14" y="160338"/>
            <a:ext cx="5112568" cy="65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2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TextBox 5"/>
          <p:cNvSpPr txBox="1"/>
          <p:nvPr/>
        </p:nvSpPr>
        <p:spPr>
          <a:xfrm>
            <a:off x="539552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F0"/>
                </a:solidFill>
                <a:latin typeface="Arial Black" pitchFamily="34" charset="0"/>
              </a:rPr>
              <a:t>Standardowe zwroty i wyrażenia</a:t>
            </a:r>
            <a:endParaRPr lang="pl-PL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04005"/>
              </p:ext>
            </p:extLst>
          </p:nvPr>
        </p:nvGraphicFramePr>
        <p:xfrm>
          <a:off x="323528" y="908720"/>
          <a:ext cx="856895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76264"/>
                <a:gridCol w="4104455"/>
              </a:tblGrid>
              <a:tr h="34563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angielski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polski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znaczenie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ACKNOWLADGE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POTWIERDŹ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1" baseline="0" dirty="0" smtClean="0"/>
                        <a:t>czy odebrałeś wiadomość?</a:t>
                      </a:r>
                      <a:endParaRPr lang="pl-PL" i="1" dirty="0" smtClean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AFFIRM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POTWIERDZAM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tak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APPROVED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MOŻNA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Brak przeciwskazań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CANCEL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ANULUJĘ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Anuluje zezwolenie</a:t>
                      </a:r>
                      <a:endParaRPr lang="pl-PL" i="1" dirty="0"/>
                    </a:p>
                  </a:txBody>
                  <a:tcPr/>
                </a:tc>
              </a:tr>
              <a:tr h="345152">
                <a:tc>
                  <a:txBody>
                    <a:bodyPr/>
                    <a:lstStyle/>
                    <a:p>
                      <a:r>
                        <a:rPr lang="pl-PL" b="1" dirty="0" smtClean="0"/>
                        <a:t>CHECK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SPRAWDŹ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Sprawdź system lub procedurę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CLEARED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ZEZWALAM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Udziela</a:t>
                      </a:r>
                      <a:r>
                        <a:rPr lang="pl-PL" i="1" baseline="0" dirty="0" smtClean="0"/>
                        <a:t> zezwolenia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CONFIRM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POTWIERDŹ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Proszę o potwierdzenie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CONTACT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ŁĄCZNOŚĆ Z..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Nawiąż</a:t>
                      </a:r>
                      <a:r>
                        <a:rPr lang="pl-PL" i="1" baseline="0" dirty="0" smtClean="0"/>
                        <a:t> łączność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MAINTAIN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UTRZYMUJ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kontynuuj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NEGATIVE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ZABRANIAM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Nie udzielam zgody</a:t>
                      </a:r>
                      <a:endParaRPr lang="pl-PL" i="1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OUT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KONIEC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Koniec</a:t>
                      </a:r>
                      <a:r>
                        <a:rPr lang="pl-PL" i="1" baseline="0" dirty="0" smtClean="0"/>
                        <a:t> transmisji</a:t>
                      </a:r>
                      <a:endParaRPr lang="pl-PL" i="1" dirty="0"/>
                    </a:p>
                  </a:txBody>
                  <a:tcPr/>
                </a:tc>
              </a:tr>
              <a:tr h="354037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OVER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ODBIÓR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Skończyłem</a:t>
                      </a:r>
                      <a:r>
                        <a:rPr lang="pl-PL" i="1" baseline="0" dirty="0" smtClean="0"/>
                        <a:t> czekam na odpowiedź.</a:t>
                      </a: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STANDBY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CZEKAJ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Czekaj na wywołanie</a:t>
                      </a:r>
                      <a:endParaRPr lang="pl-PL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0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TextBox 5"/>
          <p:cNvSpPr txBox="1"/>
          <p:nvPr/>
        </p:nvSpPr>
        <p:spPr>
          <a:xfrm>
            <a:off x="971600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F0"/>
                </a:solidFill>
                <a:latin typeface="Arial Black" pitchFamily="34" charset="0"/>
              </a:rPr>
              <a:t>Znaki wywoławcze służ ruchu lotniczego</a:t>
            </a:r>
            <a:endParaRPr lang="pl-PL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04689"/>
              </p:ext>
            </p:extLst>
          </p:nvPr>
        </p:nvGraphicFramePr>
        <p:xfrm>
          <a:off x="539552" y="980728"/>
          <a:ext cx="8136904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971"/>
                <a:gridCol w="4330933"/>
              </a:tblGrid>
              <a:tr h="47132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organ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Znak wywoławczy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Ośrodek kontroli obszaru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CONTROL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Radar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RADAR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Kontrola zbliżania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APPROACH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Kontrola</a:t>
                      </a:r>
                      <a:r>
                        <a:rPr lang="pl-PL" b="1" baseline="0" dirty="0" smtClean="0"/>
                        <a:t> przylotów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ARRIVAL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Kontrola</a:t>
                      </a:r>
                      <a:r>
                        <a:rPr lang="pl-PL" b="1" baseline="0" dirty="0" smtClean="0"/>
                        <a:t> odlotów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DEPARTURE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Kontrola lotniska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TOWER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Kontrola ruchu naziemnego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GROUND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Wydawanie zezwoleń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DELIVERY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Służba</a:t>
                      </a:r>
                      <a:r>
                        <a:rPr lang="pl-PL" b="1" baseline="0" dirty="0" smtClean="0"/>
                        <a:t> zarządzania na płycie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APRON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Działa operacyjny przewoźnika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DISPATCH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4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68344" cy="44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683568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Spektrum fal elektromagnetycznych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79712" y="1772816"/>
            <a:ext cx="792088" cy="3816424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46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992888" cy="34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683568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Właściwości fal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8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0213881"/>
              </p:ext>
            </p:extLst>
          </p:nvPr>
        </p:nvGraphicFramePr>
        <p:xfrm>
          <a:off x="755576" y="260648"/>
          <a:ext cx="7200800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/>
          <p:cNvSpPr/>
          <p:nvPr/>
        </p:nvSpPr>
        <p:spPr>
          <a:xfrm>
            <a:off x="539552" y="278092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rgbClr val="FFFF00"/>
                </a:solidFill>
              </a:rPr>
              <a:t>Pasma częstotliwości </a:t>
            </a:r>
            <a:r>
              <a:rPr lang="pl-PL" b="1" dirty="0" smtClean="0"/>
              <a:t>: </a:t>
            </a:r>
            <a:r>
              <a:rPr lang="pl-PL" dirty="0" smtClean="0"/>
              <a:t>obejmują fale o określonym zakresie w zależności od zastosowania : komunikacja, pomoc nawigacyjna, radiolatarnia.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7248"/>
              </p:ext>
            </p:extLst>
          </p:nvPr>
        </p:nvGraphicFramePr>
        <p:xfrm>
          <a:off x="1259632" y="3546807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560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nazwa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częstotliwość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VLF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3-30 kHz</a:t>
                      </a:r>
                      <a:endParaRPr lang="pl-PL" b="1" dirty="0"/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LF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30-300 kHz</a:t>
                      </a:r>
                      <a:endParaRPr lang="pl-PL" b="1" dirty="0"/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MF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300-3000 kHz</a:t>
                      </a:r>
                      <a:endParaRPr lang="pl-PL" b="1" dirty="0"/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HF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3000-30000 kHz</a:t>
                      </a:r>
                      <a:endParaRPr lang="pl-PL" b="1" dirty="0"/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VHF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30-300 MHz</a:t>
                      </a:r>
                      <a:endParaRPr lang="pl-PL" b="1" dirty="0"/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UHF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300-300 MHz</a:t>
                      </a:r>
                      <a:endParaRPr lang="pl-PL" b="1" dirty="0"/>
                    </a:p>
                  </a:txBody>
                  <a:tcPr/>
                </a:tc>
              </a:tr>
              <a:tr h="275608">
                <a:tc>
                  <a:txBody>
                    <a:bodyPr/>
                    <a:lstStyle/>
                    <a:p>
                      <a:r>
                        <a:rPr lang="pl-PL" b="1" dirty="0" smtClean="0"/>
                        <a:t>SHF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3-3- </a:t>
                      </a:r>
                      <a:r>
                        <a:rPr lang="pl-PL" b="1" dirty="0" err="1" smtClean="0"/>
                        <a:t>GHz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4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29200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srgbClr val="FFFF00"/>
                </a:solidFill>
              </a:rPr>
              <a:t>Zakresy częstotliwości w lotniczych zastosowaniach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2592"/>
              </p:ext>
            </p:extLst>
          </p:nvPr>
        </p:nvGraphicFramePr>
        <p:xfrm>
          <a:off x="323528" y="908720"/>
          <a:ext cx="856895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0258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częstotliwość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zastosowanie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190-1750 kHz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1" dirty="0" smtClean="0"/>
                        <a:t>NDB</a:t>
                      </a:r>
                      <a:r>
                        <a:rPr lang="pl-PL" dirty="0" smtClean="0"/>
                        <a:t> :Radiolatarnia bezkierunkowa</a:t>
                      </a:r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2-25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Łączność HF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75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Marker ILS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108-112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Nadajnik kierunku ILS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108 – 118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Radiolatarnia VOR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118 – 137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Łączność dwukierunkowa VHF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328,6 – 335,4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Nadajnik ścieżki</a:t>
                      </a:r>
                      <a:r>
                        <a:rPr lang="pl-PL" baseline="0" dirty="0" smtClean="0"/>
                        <a:t> schodzenia ILS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960 – 1215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DME</a:t>
                      </a:r>
                      <a:r>
                        <a:rPr lang="pl-PL" baseline="0" dirty="0" smtClean="0"/>
                        <a:t> : system pomiaru odległości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1030 -1090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TCAS: antykolizyjny system ostrzegania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1227,6</a:t>
                      </a:r>
                      <a:r>
                        <a:rPr lang="pl-PL" b="1" baseline="0" dirty="0" smtClean="0"/>
                        <a:t>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GPS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4200 4400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Radio-wysokościomierz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5031-5091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MLS: Mikrofalowy system lądowania</a:t>
                      </a:r>
                      <a:endParaRPr lang="pl-PL" dirty="0"/>
                    </a:p>
                  </a:txBody>
                  <a:tcPr/>
                </a:tc>
              </a:tr>
              <a:tr h="302581">
                <a:tc>
                  <a:txBody>
                    <a:bodyPr/>
                    <a:lstStyle/>
                    <a:p>
                      <a:r>
                        <a:rPr lang="pl-PL" b="1" dirty="0" smtClean="0"/>
                        <a:t>9375 MHz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Pogodowy radar pokładowy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25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011323" cy="46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79" y="1844824"/>
            <a:ext cx="6107755" cy="335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933145" y="53732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NDB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555354" y="5373216"/>
            <a:ext cx="27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arkery ILS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3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62919" y="4967585"/>
            <a:ext cx="473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Nadajnik ścieżki podejścia</a:t>
            </a:r>
            <a:endParaRPr lang="pl-PL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122703" y="4445020"/>
            <a:ext cx="27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VOR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701547" cy="35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85" y="980728"/>
            <a:ext cx="5018590" cy="309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619672" y="5106085"/>
            <a:ext cx="236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transponder</a:t>
            </a:r>
            <a:endParaRPr lang="pl-PL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012160" y="5106085"/>
            <a:ext cx="277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latin typeface="Arial Black" pitchFamily="34" charset="0"/>
              </a:rPr>
              <a:t>DME</a:t>
            </a:r>
            <a:endParaRPr lang="pl-PL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64" y="628005"/>
            <a:ext cx="3712100" cy="43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3" y="1505818"/>
            <a:ext cx="47339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54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619672" y="41115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 Black" pitchFamily="34" charset="0"/>
              </a:rPr>
              <a:t>MLS</a:t>
            </a:r>
            <a:endParaRPr lang="pl-PL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012160" y="5106085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  <a:latin typeface="Arial Black" pitchFamily="34" charset="0"/>
              </a:rPr>
              <a:t>Pokładowy radar pogodowy</a:t>
            </a:r>
            <a:endParaRPr lang="pl-PL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146" name="Picture 2" descr="Microwave landing system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54199"/>
            <a:ext cx="4572461" cy="34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s radome a pressurised or unpressurised section of an aircraft and why? - 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2888470" cy="40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16816"/>
            <a:ext cx="3092961" cy="220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załka w dół 2"/>
          <p:cNvSpPr/>
          <p:nvPr/>
        </p:nvSpPr>
        <p:spPr>
          <a:xfrm rot="2444294">
            <a:off x="5344986" y="4052254"/>
            <a:ext cx="720080" cy="109153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45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1025</TotalTime>
  <Words>304</Words>
  <Application>Microsoft Office PowerPoint</Application>
  <PresentationFormat>Pokaz na ekranie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Perspective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Balcerek</cp:lastModifiedBy>
  <cp:revision>88</cp:revision>
  <dcterms:created xsi:type="dcterms:W3CDTF">2015-07-23T09:06:52Z</dcterms:created>
  <dcterms:modified xsi:type="dcterms:W3CDTF">2023-09-25T21:47:13Z</dcterms:modified>
</cp:coreProperties>
</file>