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156" d="100"/>
          <a:sy n="156" d="100"/>
        </p:scale>
        <p:origin x="-504"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A251C0D-69B3-ABE1-C755-F2A7960FEEAC}"/>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 xmlns:a16="http://schemas.microsoft.com/office/drawing/2014/main" id="{F84FF237-4BDE-2493-1F67-460F55258E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 xmlns:a16="http://schemas.microsoft.com/office/drawing/2014/main" id="{9EED2A31-BC32-7988-D1F1-207EA57A122B}"/>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5" name="Symbol zastępczy stopki 4">
            <a:extLst>
              <a:ext uri="{FF2B5EF4-FFF2-40B4-BE49-F238E27FC236}">
                <a16:creationId xmlns="" xmlns:a16="http://schemas.microsoft.com/office/drawing/2014/main" id="{CB9F82F6-CC77-6B25-1DD5-E02C05AC09F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A920E3DC-03CB-4EE9-CE27-4B5F739C800F}"/>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1010338230"/>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E92ED73D-11F3-06D6-DAF3-70D4D082A60D}"/>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 xmlns:a16="http://schemas.microsoft.com/office/drawing/2014/main" id="{A97EAAD1-48D8-4FF0-0EAE-BC077B5FC5D6}"/>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D417F6ED-8DEB-2B59-1F67-29A96BAC92B0}"/>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5" name="Symbol zastępczy stopki 4">
            <a:extLst>
              <a:ext uri="{FF2B5EF4-FFF2-40B4-BE49-F238E27FC236}">
                <a16:creationId xmlns="" xmlns:a16="http://schemas.microsoft.com/office/drawing/2014/main" id="{46CBA98B-98E3-65C2-EB20-6A7DE9A4774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6A72BFF0-7E44-5AF3-DC05-4E66B46FF722}"/>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90308710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 xmlns:a16="http://schemas.microsoft.com/office/drawing/2014/main" id="{BF92D437-C0C2-7669-397F-9E8757B3F3A5}"/>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 xmlns:a16="http://schemas.microsoft.com/office/drawing/2014/main" id="{EBC691ED-9FAF-FE07-81EE-BF9D0CED016C}"/>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EB16F4E1-F6E4-EC8D-DAFC-CF3475238B46}"/>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5" name="Symbol zastępczy stopki 4">
            <a:extLst>
              <a:ext uri="{FF2B5EF4-FFF2-40B4-BE49-F238E27FC236}">
                <a16:creationId xmlns="" xmlns:a16="http://schemas.microsoft.com/office/drawing/2014/main" id="{50960EBA-FC15-19CE-569E-DDBE2DC3E90E}"/>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81B6D732-D8EF-19B8-5353-B912BA397050}"/>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243959419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212D0AB1-281E-2834-3E6C-1CDBDB14022C}"/>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62BD2728-3842-9CD1-3401-F84D0BC4EA98}"/>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E25D3977-A098-AE86-BDC3-9E5F73F25C83}"/>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5" name="Symbol zastępczy stopki 4">
            <a:extLst>
              <a:ext uri="{FF2B5EF4-FFF2-40B4-BE49-F238E27FC236}">
                <a16:creationId xmlns="" xmlns:a16="http://schemas.microsoft.com/office/drawing/2014/main" id="{CB25A13F-FB64-BAA0-0310-75FC379A8483}"/>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03A7ADA3-303B-74F0-3DDC-ABE676BE95B7}"/>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418856232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029DF25-D4B3-B23F-B61C-B08C662D879B}"/>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 xmlns:a16="http://schemas.microsoft.com/office/drawing/2014/main" id="{DF0191FB-F858-9B4A-9A6B-3CEE4D7B61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 xmlns:a16="http://schemas.microsoft.com/office/drawing/2014/main" id="{4A127937-8092-B1F2-821F-F01B7284C993}"/>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5" name="Symbol zastępczy stopki 4">
            <a:extLst>
              <a:ext uri="{FF2B5EF4-FFF2-40B4-BE49-F238E27FC236}">
                <a16:creationId xmlns="" xmlns:a16="http://schemas.microsoft.com/office/drawing/2014/main" id="{C3535FE1-70E8-3886-8004-8EDA85903F7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 xmlns:a16="http://schemas.microsoft.com/office/drawing/2014/main" id="{160D163B-180C-CD54-6EFE-DE75CEFE47DA}"/>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745210412"/>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90FFA08-3AE2-E5A0-5EF4-78F44C2B167F}"/>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 xmlns:a16="http://schemas.microsoft.com/office/drawing/2014/main" id="{BD481BFE-A17C-B40F-3F92-14DA3F0D04A4}"/>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 xmlns:a16="http://schemas.microsoft.com/office/drawing/2014/main" id="{4F46D452-1C8C-F5DE-2FB3-FA6FD6A37CA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 xmlns:a16="http://schemas.microsoft.com/office/drawing/2014/main" id="{704E6CED-B513-1C0E-B141-FF305DF1ABB5}"/>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6" name="Symbol zastępczy stopki 5">
            <a:extLst>
              <a:ext uri="{FF2B5EF4-FFF2-40B4-BE49-F238E27FC236}">
                <a16:creationId xmlns="" xmlns:a16="http://schemas.microsoft.com/office/drawing/2014/main" id="{170D7DFC-4E4E-064F-9A24-D6A3BB10E43C}"/>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56EC6F8F-05F8-9982-D79D-DFF30D85694A}"/>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68819335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14760C4B-84EC-061C-2818-BED2CF2B31A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 xmlns:a16="http://schemas.microsoft.com/office/drawing/2014/main" id="{2273DF79-93EB-DC1A-907F-B270C62A99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 xmlns:a16="http://schemas.microsoft.com/office/drawing/2014/main" id="{EBE0942D-ABAD-2779-D6AA-95892BFD66FB}"/>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 xmlns:a16="http://schemas.microsoft.com/office/drawing/2014/main" id="{D34EE6EF-E3BF-A738-AC62-6741541D3A8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 xmlns:a16="http://schemas.microsoft.com/office/drawing/2014/main" id="{4E6B3875-5C04-8002-7762-BB9F6379FF3D}"/>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 xmlns:a16="http://schemas.microsoft.com/office/drawing/2014/main" id="{8768FC58-6DE9-9900-73BA-2441F0135EEA}"/>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8" name="Symbol zastępczy stopki 7">
            <a:extLst>
              <a:ext uri="{FF2B5EF4-FFF2-40B4-BE49-F238E27FC236}">
                <a16:creationId xmlns="" xmlns:a16="http://schemas.microsoft.com/office/drawing/2014/main" id="{0D1C2712-C3CF-EB3F-D59A-740806F94633}"/>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 xmlns:a16="http://schemas.microsoft.com/office/drawing/2014/main" id="{524D6AD6-6224-FDCC-6631-56D71A4D43F9}"/>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2937026402"/>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9386611F-05D0-96E3-A134-7C2C94EE6116}"/>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 xmlns:a16="http://schemas.microsoft.com/office/drawing/2014/main" id="{354F74DE-A487-B9CD-BA36-8EE8B2945E2D}"/>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4" name="Symbol zastępczy stopki 3">
            <a:extLst>
              <a:ext uri="{FF2B5EF4-FFF2-40B4-BE49-F238E27FC236}">
                <a16:creationId xmlns="" xmlns:a16="http://schemas.microsoft.com/office/drawing/2014/main" id="{ABE4B4A9-C978-E38E-A662-B24EF64F8BF6}"/>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 xmlns:a16="http://schemas.microsoft.com/office/drawing/2014/main" id="{531689D0-D1FB-0383-35BD-7F2E3D3D7F38}"/>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3397067527"/>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 xmlns:a16="http://schemas.microsoft.com/office/drawing/2014/main" id="{F3F37AD4-66CF-953A-4307-3D6B73213C35}"/>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3" name="Symbol zastępczy stopki 2">
            <a:extLst>
              <a:ext uri="{FF2B5EF4-FFF2-40B4-BE49-F238E27FC236}">
                <a16:creationId xmlns="" xmlns:a16="http://schemas.microsoft.com/office/drawing/2014/main" id="{7CBF43D1-4E17-5E32-DDC8-03BC613789A9}"/>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 xmlns:a16="http://schemas.microsoft.com/office/drawing/2014/main" id="{5CC0B0CC-67EC-7716-534F-594412B341B1}"/>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3254283443"/>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DDE11DF0-8F94-57CA-CB7C-25440EEAC70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 xmlns:a16="http://schemas.microsoft.com/office/drawing/2014/main" id="{826308BA-DCA1-C5CD-426F-688E0C65DE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 xmlns:a16="http://schemas.microsoft.com/office/drawing/2014/main" id="{F07F4CD0-3D74-9A66-781A-EB3C653499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B4B18CAB-2C7F-8A0B-9809-FA216892397A}"/>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6" name="Symbol zastępczy stopki 5">
            <a:extLst>
              <a:ext uri="{FF2B5EF4-FFF2-40B4-BE49-F238E27FC236}">
                <a16:creationId xmlns="" xmlns:a16="http://schemas.microsoft.com/office/drawing/2014/main" id="{4B3FFD24-3119-2716-F960-0290EC0A35AF}"/>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E9043A19-D8C7-49C1-BF2C-0C7D624240FC}"/>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66757059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89B920B-7DCE-1A92-D926-8426E6137DDC}"/>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 xmlns:a16="http://schemas.microsoft.com/office/drawing/2014/main" id="{C801E9BB-FD75-295C-B3F4-D79A45F240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 xmlns:a16="http://schemas.microsoft.com/office/drawing/2014/main" id="{0EEC6772-4CB6-F401-0F58-5E38934A99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 xmlns:a16="http://schemas.microsoft.com/office/drawing/2014/main" id="{C1891B3E-2039-F840-2C8E-6515224DDC78}"/>
              </a:ext>
            </a:extLst>
          </p:cNvPr>
          <p:cNvSpPr>
            <a:spLocks noGrp="1"/>
          </p:cNvSpPr>
          <p:nvPr>
            <p:ph type="dt" sz="half" idx="10"/>
          </p:nvPr>
        </p:nvSpPr>
        <p:spPr/>
        <p:txBody>
          <a:bodyPr/>
          <a:lstStyle/>
          <a:p>
            <a:fld id="{398FE577-D49B-410F-9BF4-0A70C8F04F2D}" type="datetimeFigureOut">
              <a:rPr lang="pl-PL" smtClean="0"/>
              <a:t>23.03.2025</a:t>
            </a:fld>
            <a:endParaRPr lang="pl-PL"/>
          </a:p>
        </p:txBody>
      </p:sp>
      <p:sp>
        <p:nvSpPr>
          <p:cNvPr id="6" name="Symbol zastępczy stopki 5">
            <a:extLst>
              <a:ext uri="{FF2B5EF4-FFF2-40B4-BE49-F238E27FC236}">
                <a16:creationId xmlns="" xmlns:a16="http://schemas.microsoft.com/office/drawing/2014/main" id="{84DEA6C6-5E06-5ED8-349F-94FAD283DA8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 xmlns:a16="http://schemas.microsoft.com/office/drawing/2014/main" id="{F836F5C0-9968-5BA8-E303-AD88BAE96273}"/>
              </a:ext>
            </a:extLst>
          </p:cNvPr>
          <p:cNvSpPr>
            <a:spLocks noGrp="1"/>
          </p:cNvSpPr>
          <p:nvPr>
            <p:ph type="sldNum" sz="quarter" idx="12"/>
          </p:nvPr>
        </p:nvSpPr>
        <p:spPr/>
        <p:txBody>
          <a:bodyPr/>
          <a:lstStyle/>
          <a:p>
            <a:fld id="{36E3C58A-F378-4CDE-A5D7-0305DE806D7E}" type="slidenum">
              <a:rPr lang="pl-PL" smtClean="0"/>
              <a:t>‹#›</a:t>
            </a:fld>
            <a:endParaRPr lang="pl-PL"/>
          </a:p>
        </p:txBody>
      </p:sp>
    </p:spTree>
    <p:extLst>
      <p:ext uri="{BB962C8B-B14F-4D97-AF65-F5344CB8AC3E}">
        <p14:creationId xmlns:p14="http://schemas.microsoft.com/office/powerpoint/2010/main" val="505945632"/>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0000">
              <a:schemeClr val="accent1">
                <a:lumMod val="67000"/>
              </a:schemeClr>
            </a:gs>
            <a:gs pos="51000">
              <a:schemeClr val="accent1">
                <a:lumMod val="97000"/>
                <a:lumOff val="3000"/>
              </a:schemeClr>
            </a:gs>
            <a:gs pos="69000">
              <a:schemeClr val="accent1">
                <a:lumMod val="62000"/>
                <a:lumOff val="38000"/>
              </a:schemeClr>
            </a:gs>
          </a:gsLst>
          <a:lin ang="4200000" scaled="0"/>
          <a:tileRect/>
        </a:gradFill>
        <a:effectLst/>
      </p:bgPr>
    </p:bg>
    <p:spTree>
      <p:nvGrpSpPr>
        <p:cNvPr id="1" name=""/>
        <p:cNvGrpSpPr/>
        <p:nvPr/>
      </p:nvGrpSpPr>
      <p:grpSpPr>
        <a:xfrm>
          <a:off x="0" y="0"/>
          <a:ext cx="0" cy="0"/>
          <a:chOff x="0" y="0"/>
          <a:chExt cx="0" cy="0"/>
        </a:xfrm>
      </p:grpSpPr>
      <p:sp>
        <p:nvSpPr>
          <p:cNvPr id="2" name="Symbol zastępczy tytułu 1">
            <a:extLst>
              <a:ext uri="{FF2B5EF4-FFF2-40B4-BE49-F238E27FC236}">
                <a16:creationId xmlns="" xmlns:a16="http://schemas.microsoft.com/office/drawing/2014/main" id="{818342CD-E634-7ECE-045B-AFCD9DDAFA7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 xmlns:a16="http://schemas.microsoft.com/office/drawing/2014/main" id="{51E94594-4316-AE08-1AC5-51C282FBD8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 xmlns:a16="http://schemas.microsoft.com/office/drawing/2014/main" id="{5C327B29-AB3B-9925-93C3-90915F2D6B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FE577-D49B-410F-9BF4-0A70C8F04F2D}" type="datetimeFigureOut">
              <a:rPr lang="pl-PL" smtClean="0"/>
              <a:t>23.03.2025</a:t>
            </a:fld>
            <a:endParaRPr lang="pl-PL"/>
          </a:p>
        </p:txBody>
      </p:sp>
      <p:sp>
        <p:nvSpPr>
          <p:cNvPr id="5" name="Symbol zastępczy stopki 4">
            <a:extLst>
              <a:ext uri="{FF2B5EF4-FFF2-40B4-BE49-F238E27FC236}">
                <a16:creationId xmlns="" xmlns:a16="http://schemas.microsoft.com/office/drawing/2014/main" id="{0D204C91-14B4-CC40-C90C-2945BC4F58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 xmlns:a16="http://schemas.microsoft.com/office/drawing/2014/main" id="{3D742259-036A-611A-C9B3-4F2BC36C2A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E3C58A-F378-4CDE-A5D7-0305DE806D7E}" type="slidenum">
              <a:rPr lang="pl-PL" smtClean="0"/>
              <a:t>‹#›</a:t>
            </a:fld>
            <a:endParaRPr lang="pl-PL"/>
          </a:p>
        </p:txBody>
      </p:sp>
    </p:spTree>
    <p:extLst>
      <p:ext uri="{BB962C8B-B14F-4D97-AF65-F5344CB8AC3E}">
        <p14:creationId xmlns:p14="http://schemas.microsoft.com/office/powerpoint/2010/main" val="3415763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tytuł 2">
            <a:extLst>
              <a:ext uri="{FF2B5EF4-FFF2-40B4-BE49-F238E27FC236}">
                <a16:creationId xmlns="" xmlns:a16="http://schemas.microsoft.com/office/drawing/2014/main" id="{8FC46BB7-253A-67A8-BF38-1EA94E876D6C}"/>
              </a:ext>
            </a:extLst>
          </p:cNvPr>
          <p:cNvSpPr>
            <a:spLocks noGrp="1"/>
          </p:cNvSpPr>
          <p:nvPr>
            <p:ph type="subTitle" idx="1"/>
          </p:nvPr>
        </p:nvSpPr>
        <p:spPr>
          <a:xfrm>
            <a:off x="7774806" y="6272123"/>
            <a:ext cx="3985846" cy="477593"/>
          </a:xfrm>
        </p:spPr>
        <p:txBody>
          <a:bodyPr>
            <a:normAutofit fontScale="92500"/>
          </a:bodyPr>
          <a:lstStyle/>
          <a:p>
            <a:r>
              <a:rPr lang="pl-PL" b="1" i="1" dirty="0">
                <a:effectLst>
                  <a:outerShdw blurRad="38100" dist="38100" dir="2700000" algn="tl">
                    <a:srgbClr val="000000">
                      <a:alpha val="43137"/>
                    </a:srgbClr>
                  </a:outerShdw>
                </a:effectLst>
              </a:rPr>
              <a:t>Zuzanna Boczkowska </a:t>
            </a:r>
            <a:r>
              <a:rPr lang="pl-PL" b="1" i="1" dirty="0" smtClean="0">
                <a:effectLst>
                  <a:outerShdw blurRad="38100" dist="38100" dir="2700000" algn="tl">
                    <a:srgbClr val="000000">
                      <a:alpha val="43137"/>
                    </a:srgbClr>
                  </a:outerShdw>
                </a:effectLst>
              </a:rPr>
              <a:t>5LOT 2025</a:t>
            </a:r>
            <a:endParaRPr lang="pl-PL" b="1" i="1" dirty="0">
              <a:effectLst>
                <a:outerShdw blurRad="38100" dist="38100" dir="2700000" algn="tl">
                  <a:srgbClr val="000000">
                    <a:alpha val="43137"/>
                  </a:srgbClr>
                </a:outerShdw>
              </a:effectLst>
            </a:endParaRPr>
          </a:p>
        </p:txBody>
      </p:sp>
      <p:sp>
        <p:nvSpPr>
          <p:cNvPr id="4" name="Prostokąt 3"/>
          <p:cNvSpPr/>
          <p:nvPr/>
        </p:nvSpPr>
        <p:spPr>
          <a:xfrm>
            <a:off x="1895840" y="2389820"/>
            <a:ext cx="8003281" cy="1446550"/>
          </a:xfrm>
          <a:prstGeom prst="rect">
            <a:avLst/>
          </a:prstGeom>
          <a:noFill/>
        </p:spPr>
        <p:txBody>
          <a:bodyPr wrap="none" lIns="91440" tIns="45720" rIns="91440" bIns="45720">
            <a:spAutoFit/>
          </a:bodyPr>
          <a:lstStyle/>
          <a:p>
            <a:pPr algn="ctr"/>
            <a:r>
              <a:rPr lang="pl-PL"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Licencja Pilota</a:t>
            </a:r>
            <a:endParaRPr lang="pl-PL" sz="8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145151694"/>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E65C592-8101-35BC-9675-34749E728A59}"/>
              </a:ext>
            </a:extLst>
          </p:cNvPr>
          <p:cNvSpPr>
            <a:spLocks noGrp="1"/>
          </p:cNvSpPr>
          <p:nvPr>
            <p:ph type="title"/>
          </p:nvPr>
        </p:nvSpPr>
        <p:spPr/>
        <p:txBody>
          <a:bodyPr>
            <a:normAutofit fontScale="90000"/>
          </a:bodyPr>
          <a:lstStyle/>
          <a:p>
            <a:r>
              <a:rPr lang="pl-PL" b="1" dirty="0">
                <a:solidFill>
                  <a:srgbClr val="FFFF00"/>
                </a:solidFill>
              </a:rPr>
              <a:t>BPL (</a:t>
            </a:r>
            <a:r>
              <a:rPr lang="pl-PL" b="1" dirty="0" err="1">
                <a:solidFill>
                  <a:srgbClr val="FFFF00"/>
                </a:solidFill>
              </a:rPr>
              <a:t>Balloon</a:t>
            </a:r>
            <a:r>
              <a:rPr lang="pl-PL" b="1" dirty="0">
                <a:solidFill>
                  <a:srgbClr val="FFFF00"/>
                </a:solidFill>
              </a:rPr>
              <a:t> Pilot License) </a:t>
            </a:r>
            <a:r>
              <a:rPr lang="pl-PL" b="1" dirty="0"/>
              <a:t>– licencja pilota balonów</a:t>
            </a:r>
            <a:br>
              <a:rPr lang="pl-PL" b="1" dirty="0"/>
            </a:br>
            <a:endParaRPr lang="pl-PL" b="1" dirty="0"/>
          </a:p>
        </p:txBody>
      </p:sp>
      <p:sp>
        <p:nvSpPr>
          <p:cNvPr id="3" name="Symbol zastępczy zawartości 2">
            <a:extLst>
              <a:ext uri="{FF2B5EF4-FFF2-40B4-BE49-F238E27FC236}">
                <a16:creationId xmlns="" xmlns:a16="http://schemas.microsoft.com/office/drawing/2014/main" id="{C7D8F411-D328-16E9-A195-3AC99237E9BB}"/>
              </a:ext>
            </a:extLst>
          </p:cNvPr>
          <p:cNvSpPr>
            <a:spLocks noGrp="1"/>
          </p:cNvSpPr>
          <p:nvPr>
            <p:ph idx="1"/>
          </p:nvPr>
        </p:nvSpPr>
        <p:spPr>
          <a:xfrm>
            <a:off x="196948" y="1350497"/>
            <a:ext cx="6246055" cy="5373859"/>
          </a:xfrm>
        </p:spPr>
        <p:txBody>
          <a:bodyPr>
            <a:normAutofit fontScale="92500"/>
          </a:bodyPr>
          <a:lstStyle/>
          <a:p>
            <a:pPr marL="0" indent="0">
              <a:buNone/>
            </a:pPr>
            <a:r>
              <a:rPr lang="pl-PL" b="1" dirty="0"/>
              <a:t>Uprawnienia:</a:t>
            </a:r>
          </a:p>
          <a:p>
            <a:pPr marL="0" indent="0">
              <a:buNone/>
            </a:pPr>
            <a:r>
              <a:rPr lang="pl-PL" dirty="0"/>
              <a:t>- Pozwala na pilotowanie balonów na ogrzane powietrze.</a:t>
            </a:r>
          </a:p>
          <a:p>
            <a:pPr marL="0" indent="0">
              <a:buNone/>
            </a:pPr>
            <a:r>
              <a:rPr lang="pl-PL" b="1" dirty="0"/>
              <a:t>Czas uzyskania: </a:t>
            </a:r>
          </a:p>
          <a:p>
            <a:pPr marL="0" indent="0">
              <a:buNone/>
            </a:pPr>
            <a:r>
              <a:rPr lang="pl-PL" dirty="0"/>
              <a:t>- Zazwyczaj ok. 2-6 miesięcy, w zależności od warunków pogodowych.</a:t>
            </a:r>
          </a:p>
          <a:p>
            <a:pPr marL="0" indent="0">
              <a:buNone/>
            </a:pPr>
            <a:r>
              <a:rPr lang="pl-PL" dirty="0"/>
              <a:t>- Wymaga min. 16 godzin lotu i 20 startów.</a:t>
            </a:r>
          </a:p>
          <a:p>
            <a:pPr marL="0" indent="0">
              <a:buNone/>
            </a:pPr>
            <a:r>
              <a:rPr lang="pl-PL" b="1" dirty="0"/>
              <a:t>Koszty: </a:t>
            </a:r>
          </a:p>
          <a:p>
            <a:pPr>
              <a:buFontTx/>
              <a:buChar char="-"/>
            </a:pPr>
            <a:r>
              <a:rPr lang="pl-PL" dirty="0"/>
              <a:t>10 000 - 15 000 zł (szkolenie teoretyczne + praktyczne).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pl-PL" sz="2600" b="1" i="0" u="none" strike="noStrike" kern="1200" cap="none" spc="0" normalizeH="0" baseline="0" noProof="0" dirty="0">
                <a:ln>
                  <a:noFill/>
                </a:ln>
                <a:solidFill>
                  <a:prstClr val="black"/>
                </a:solidFill>
                <a:effectLst/>
                <a:uLnTx/>
                <a:uFillTx/>
                <a:latin typeface="Calibri" panose="020F0502020204030204"/>
                <a:ea typeface="+mn-ea"/>
                <a:cs typeface="+mn-cs"/>
              </a:rPr>
              <a:t>Ośrodki szkoleniowe:</a:t>
            </a:r>
            <a:endParaRPr lang="pl-PL" dirty="0"/>
          </a:p>
          <a:p>
            <a:pPr marL="0" indent="0">
              <a:buNone/>
            </a:pPr>
            <a:r>
              <a:rPr lang="pl-PL" dirty="0"/>
              <a:t>- Aerokluby regionalne (np. Aeroklub Polski).</a:t>
            </a:r>
          </a:p>
          <a:p>
            <a:endParaRPr lang="pl-PL" dirty="0"/>
          </a:p>
          <a:p>
            <a:pPr marL="0" indent="0">
              <a:buNone/>
            </a:pPr>
            <a:endParaRPr lang="pl-PL" dirty="0"/>
          </a:p>
        </p:txBody>
      </p:sp>
      <p:pic>
        <p:nvPicPr>
          <p:cNvPr id="6" name="Obraz 5">
            <a:extLst>
              <a:ext uri="{FF2B5EF4-FFF2-40B4-BE49-F238E27FC236}">
                <a16:creationId xmlns="" xmlns:a16="http://schemas.microsoft.com/office/drawing/2014/main" id="{0EFC2F2E-D8B6-DB83-680C-F6AB35E10AEF}"/>
              </a:ext>
            </a:extLst>
          </p:cNvPr>
          <p:cNvPicPr>
            <a:picLocks noChangeAspect="1"/>
          </p:cNvPicPr>
          <p:nvPr/>
        </p:nvPicPr>
        <p:blipFill>
          <a:blip r:embed="rId2"/>
          <a:stretch>
            <a:fillRect/>
          </a:stretch>
        </p:blipFill>
        <p:spPr>
          <a:xfrm>
            <a:off x="8742966" y="1027906"/>
            <a:ext cx="3252086" cy="2970481"/>
          </a:xfrm>
          <a:prstGeom prst="rect">
            <a:avLst/>
          </a:prstGeom>
          <a:ln>
            <a:noFill/>
          </a:ln>
          <a:effectLst>
            <a:softEdge rad="112500"/>
          </a:effectLst>
        </p:spPr>
      </p:pic>
      <p:pic>
        <p:nvPicPr>
          <p:cNvPr id="7" name="Obraz 6">
            <a:extLst>
              <a:ext uri="{FF2B5EF4-FFF2-40B4-BE49-F238E27FC236}">
                <a16:creationId xmlns="" xmlns:a16="http://schemas.microsoft.com/office/drawing/2014/main" id="{7A962B90-CFA9-3544-C3BD-72A21BF0E103}"/>
              </a:ext>
            </a:extLst>
          </p:cNvPr>
          <p:cNvPicPr>
            <a:picLocks noChangeAspect="1"/>
          </p:cNvPicPr>
          <p:nvPr/>
        </p:nvPicPr>
        <p:blipFill>
          <a:blip r:embed="rId3"/>
          <a:stretch>
            <a:fillRect/>
          </a:stretch>
        </p:blipFill>
        <p:spPr>
          <a:xfrm>
            <a:off x="6443003" y="3429000"/>
            <a:ext cx="3134190" cy="3134190"/>
          </a:xfrm>
          <a:prstGeom prst="rect">
            <a:avLst/>
          </a:prstGeom>
          <a:ln>
            <a:noFill/>
          </a:ln>
          <a:effectLst>
            <a:softEdge rad="112500"/>
          </a:effectLst>
        </p:spPr>
      </p:pic>
    </p:spTree>
    <p:extLst>
      <p:ext uri="{BB962C8B-B14F-4D97-AF65-F5344CB8AC3E}">
        <p14:creationId xmlns:p14="http://schemas.microsoft.com/office/powerpoint/2010/main" val="315916439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21218AA-1A32-62A8-1D51-25833CB419D1}"/>
              </a:ext>
            </a:extLst>
          </p:cNvPr>
          <p:cNvSpPr>
            <a:spLocks noGrp="1"/>
          </p:cNvSpPr>
          <p:nvPr>
            <p:ph type="title"/>
          </p:nvPr>
        </p:nvSpPr>
        <p:spPr/>
        <p:txBody>
          <a:bodyPr>
            <a:normAutofit fontScale="90000"/>
          </a:bodyPr>
          <a:lstStyle/>
          <a:p>
            <a:r>
              <a:rPr lang="pl-PL" b="1" dirty="0">
                <a:solidFill>
                  <a:srgbClr val="FFFF00"/>
                </a:solidFill>
              </a:rPr>
              <a:t>UAVO (</a:t>
            </a:r>
            <a:r>
              <a:rPr lang="pl-PL" b="1" dirty="0" err="1">
                <a:solidFill>
                  <a:srgbClr val="FFFF00"/>
                </a:solidFill>
              </a:rPr>
              <a:t>Unmanned</a:t>
            </a:r>
            <a:r>
              <a:rPr lang="pl-PL" b="1" dirty="0">
                <a:solidFill>
                  <a:srgbClr val="FFFF00"/>
                </a:solidFill>
              </a:rPr>
              <a:t> </a:t>
            </a:r>
            <a:r>
              <a:rPr lang="pl-PL" b="1" dirty="0" err="1">
                <a:solidFill>
                  <a:srgbClr val="FFFF00"/>
                </a:solidFill>
              </a:rPr>
              <a:t>Aerial</a:t>
            </a:r>
            <a:r>
              <a:rPr lang="pl-PL" b="1" dirty="0">
                <a:solidFill>
                  <a:srgbClr val="FFFF00"/>
                </a:solidFill>
              </a:rPr>
              <a:t> </a:t>
            </a:r>
            <a:r>
              <a:rPr lang="pl-PL" b="1" dirty="0" err="1">
                <a:solidFill>
                  <a:srgbClr val="FFFF00"/>
                </a:solidFill>
              </a:rPr>
              <a:t>Vehicle</a:t>
            </a:r>
            <a:r>
              <a:rPr lang="pl-PL" b="1" dirty="0">
                <a:solidFill>
                  <a:srgbClr val="FFFF00"/>
                </a:solidFill>
              </a:rPr>
              <a:t> Operator) </a:t>
            </a:r>
            <a:r>
              <a:rPr lang="pl-PL" b="1" dirty="0"/>
              <a:t>Licencje do lotów dronami</a:t>
            </a:r>
            <a:br>
              <a:rPr lang="pl-PL" b="1" dirty="0"/>
            </a:br>
            <a:endParaRPr lang="pl-PL" b="1" dirty="0"/>
          </a:p>
        </p:txBody>
      </p:sp>
      <p:sp>
        <p:nvSpPr>
          <p:cNvPr id="3" name="Symbol zastępczy zawartości 2">
            <a:extLst>
              <a:ext uri="{FF2B5EF4-FFF2-40B4-BE49-F238E27FC236}">
                <a16:creationId xmlns="" xmlns:a16="http://schemas.microsoft.com/office/drawing/2014/main" id="{3349260E-C6BE-F912-570A-F0EE0E2CD9AE}"/>
              </a:ext>
            </a:extLst>
          </p:cNvPr>
          <p:cNvSpPr>
            <a:spLocks noGrp="1"/>
          </p:cNvSpPr>
          <p:nvPr>
            <p:ph idx="1"/>
          </p:nvPr>
        </p:nvSpPr>
        <p:spPr>
          <a:xfrm>
            <a:off x="6254262" y="1690688"/>
            <a:ext cx="5407855" cy="4351338"/>
          </a:xfrm>
        </p:spPr>
        <p:txBody>
          <a:bodyPr>
            <a:normAutofit fontScale="92500"/>
          </a:bodyPr>
          <a:lstStyle/>
          <a:p>
            <a:pPr marL="0" indent="0">
              <a:buNone/>
            </a:pPr>
            <a:r>
              <a:rPr lang="pl-PL" b="1" dirty="0"/>
              <a:t>Uprawnienia: </a:t>
            </a:r>
          </a:p>
          <a:p>
            <a:pPr marL="0" indent="0">
              <a:buNone/>
            </a:pPr>
            <a:r>
              <a:rPr lang="pl-PL" dirty="0"/>
              <a:t>Umożliwia operowanie dronami komercyjnie (dla celów zarobkowych).</a:t>
            </a:r>
          </a:p>
          <a:p>
            <a:pPr marL="0" indent="0">
              <a:buNone/>
            </a:pPr>
            <a:r>
              <a:rPr lang="pl-PL" b="1" dirty="0"/>
              <a:t>Czas uzyskania: </a:t>
            </a:r>
          </a:p>
          <a:p>
            <a:pPr marL="0" indent="0">
              <a:buNone/>
            </a:pPr>
            <a:r>
              <a:rPr lang="pl-PL" dirty="0"/>
              <a:t>1-3 tygodnie, w zależności od rodzaju uprawnień.</a:t>
            </a:r>
          </a:p>
          <a:p>
            <a:pPr marL="0" indent="0">
              <a:buNone/>
            </a:pPr>
            <a:r>
              <a:rPr lang="pl-PL" b="1" dirty="0"/>
              <a:t>Koszty:</a:t>
            </a:r>
          </a:p>
          <a:p>
            <a:pPr marL="0" indent="0">
              <a:buNone/>
            </a:pPr>
            <a:r>
              <a:rPr lang="pl-PL" dirty="0"/>
              <a:t> Od 500 zł (A1/A2/A3 - certyfikaty rekreacyjne) do 3000-5000 zł (licencja UAVO dla celów profesjonalnych).</a:t>
            </a:r>
          </a:p>
          <a:p>
            <a:endParaRPr lang="pl-PL" dirty="0"/>
          </a:p>
        </p:txBody>
      </p:sp>
      <p:pic>
        <p:nvPicPr>
          <p:cNvPr id="4" name="Obraz 3">
            <a:extLst>
              <a:ext uri="{FF2B5EF4-FFF2-40B4-BE49-F238E27FC236}">
                <a16:creationId xmlns="" xmlns:a16="http://schemas.microsoft.com/office/drawing/2014/main" id="{FBE8F17B-D940-413E-E1C5-EAD662856F43}"/>
              </a:ext>
            </a:extLst>
          </p:cNvPr>
          <p:cNvPicPr>
            <a:picLocks noChangeAspect="1"/>
          </p:cNvPicPr>
          <p:nvPr/>
        </p:nvPicPr>
        <p:blipFill>
          <a:blip r:embed="rId2"/>
          <a:stretch>
            <a:fillRect/>
          </a:stretch>
        </p:blipFill>
        <p:spPr>
          <a:xfrm>
            <a:off x="240318" y="2811279"/>
            <a:ext cx="6013944" cy="2110156"/>
          </a:xfrm>
          <a:prstGeom prst="rect">
            <a:avLst/>
          </a:prstGeom>
          <a:ln>
            <a:noFill/>
          </a:ln>
          <a:effectLst>
            <a:softEdge rad="112500"/>
          </a:effectLst>
        </p:spPr>
      </p:pic>
    </p:spTree>
    <p:extLst>
      <p:ext uri="{BB962C8B-B14F-4D97-AF65-F5344CB8AC3E}">
        <p14:creationId xmlns:p14="http://schemas.microsoft.com/office/powerpoint/2010/main" val="198944386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8829128-DB0B-27A6-E4E7-9620BF3DEBE9}"/>
              </a:ext>
            </a:extLst>
          </p:cNvPr>
          <p:cNvSpPr>
            <a:spLocks noGrp="1"/>
          </p:cNvSpPr>
          <p:nvPr>
            <p:ph type="title"/>
          </p:nvPr>
        </p:nvSpPr>
        <p:spPr>
          <a:xfrm>
            <a:off x="838200" y="168177"/>
            <a:ext cx="10515600" cy="1325563"/>
          </a:xfrm>
        </p:spPr>
        <p:txBody>
          <a:bodyPr/>
          <a:lstStyle/>
          <a:p>
            <a:r>
              <a:rPr lang="pl-PL" b="1" dirty="0">
                <a:solidFill>
                  <a:srgbClr val="FFFF00"/>
                </a:solidFill>
              </a:rPr>
              <a:t>Certyfikaty A1/A2/A3</a:t>
            </a:r>
          </a:p>
        </p:txBody>
      </p:sp>
      <p:sp>
        <p:nvSpPr>
          <p:cNvPr id="3" name="Symbol zastępczy zawartości 2">
            <a:extLst>
              <a:ext uri="{FF2B5EF4-FFF2-40B4-BE49-F238E27FC236}">
                <a16:creationId xmlns="" xmlns:a16="http://schemas.microsoft.com/office/drawing/2014/main" id="{E5AAC333-A6C8-2C05-421F-1185E9696C06}"/>
              </a:ext>
            </a:extLst>
          </p:cNvPr>
          <p:cNvSpPr>
            <a:spLocks noGrp="1"/>
          </p:cNvSpPr>
          <p:nvPr>
            <p:ph idx="1"/>
          </p:nvPr>
        </p:nvSpPr>
        <p:spPr>
          <a:xfrm>
            <a:off x="289560" y="1193214"/>
            <a:ext cx="6800556" cy="5496609"/>
          </a:xfrm>
        </p:spPr>
        <p:txBody>
          <a:bodyPr>
            <a:normAutofit fontScale="92500" lnSpcReduction="10000"/>
          </a:bodyPr>
          <a:lstStyle/>
          <a:p>
            <a:pPr marL="0" indent="0">
              <a:buNone/>
            </a:pPr>
            <a:endParaRPr lang="pl-PL" dirty="0"/>
          </a:p>
          <a:p>
            <a:pPr marL="0" indent="0">
              <a:buNone/>
            </a:pPr>
            <a:r>
              <a:rPr lang="pl-PL" dirty="0"/>
              <a:t>Certyfikaty A1, A2 i A3 dotyczą operacji dronami w ramach otwartej kategorii. Są to podstawowe uprawnienia, które pozwalają na legalne pilotowanie dronów w określonych warunkach.  </a:t>
            </a:r>
          </a:p>
          <a:p>
            <a:pPr marL="0" indent="0">
              <a:buNone/>
            </a:pPr>
            <a:r>
              <a:rPr lang="pl-PL" b="1" dirty="0"/>
              <a:t>                                      </a:t>
            </a:r>
            <a:r>
              <a:rPr lang="pl-PL" sz="3500" b="1" dirty="0">
                <a:solidFill>
                  <a:schemeClr val="bg1"/>
                </a:solidFill>
              </a:rPr>
              <a:t>A1</a:t>
            </a:r>
          </a:p>
          <a:p>
            <a:pPr marL="0" indent="0">
              <a:buNone/>
            </a:pPr>
            <a:r>
              <a:rPr lang="pl-PL" b="1" dirty="0"/>
              <a:t>Uprawnienia: </a:t>
            </a:r>
            <a:r>
              <a:rPr lang="pl-PL" dirty="0"/>
              <a:t>Loty dronami w pobliżu ludzi, ale bez przelatywania nad zgromadzeniami ludzi.</a:t>
            </a:r>
          </a:p>
          <a:p>
            <a:pPr marL="0" indent="0">
              <a:buNone/>
            </a:pPr>
            <a:r>
              <a:rPr lang="pl-PL" b="1" dirty="0"/>
              <a:t>Masa </a:t>
            </a:r>
            <a:r>
              <a:rPr lang="pl-PL" b="1" dirty="0" err="1"/>
              <a:t>drona</a:t>
            </a:r>
            <a:r>
              <a:rPr lang="pl-PL" dirty="0"/>
              <a:t>: Do 900 g.</a:t>
            </a:r>
          </a:p>
          <a:p>
            <a:pPr marL="0" indent="0">
              <a:buNone/>
            </a:pPr>
            <a:r>
              <a:rPr lang="pl-PL" b="1" dirty="0"/>
              <a:t>Egzamin</a:t>
            </a:r>
            <a:r>
              <a:rPr lang="pl-PL" dirty="0"/>
              <a:t>: Online (test wielokrotnego wyboru).</a:t>
            </a:r>
          </a:p>
          <a:p>
            <a:pPr marL="0" indent="0">
              <a:buNone/>
            </a:pPr>
            <a:r>
              <a:rPr lang="pl-PL" b="1" dirty="0"/>
              <a:t>Czas uzyskania</a:t>
            </a:r>
            <a:r>
              <a:rPr lang="pl-PL" dirty="0"/>
              <a:t>: Kilka godzin.</a:t>
            </a:r>
          </a:p>
          <a:p>
            <a:pPr marL="0" indent="0">
              <a:buNone/>
            </a:pPr>
            <a:r>
              <a:rPr lang="pl-PL" b="1" dirty="0"/>
              <a:t>Koszt: </a:t>
            </a:r>
            <a:r>
              <a:rPr lang="pl-PL" dirty="0"/>
              <a:t>Zwykle darmowy (online na stronie Urzędu Lotnictwa Cywilnego - ULC).</a:t>
            </a:r>
          </a:p>
          <a:p>
            <a:endParaRPr lang="pl-PL" dirty="0"/>
          </a:p>
          <a:p>
            <a:endParaRPr lang="pl-PL" dirty="0"/>
          </a:p>
        </p:txBody>
      </p:sp>
      <p:pic>
        <p:nvPicPr>
          <p:cNvPr id="4" name="Obraz 3">
            <a:extLst>
              <a:ext uri="{FF2B5EF4-FFF2-40B4-BE49-F238E27FC236}">
                <a16:creationId xmlns="" xmlns:a16="http://schemas.microsoft.com/office/drawing/2014/main" id="{7B9DA16F-909D-A4F0-54BB-1E64314B056F}"/>
              </a:ext>
            </a:extLst>
          </p:cNvPr>
          <p:cNvPicPr>
            <a:picLocks noChangeAspect="1"/>
          </p:cNvPicPr>
          <p:nvPr/>
        </p:nvPicPr>
        <p:blipFill>
          <a:blip r:embed="rId2"/>
          <a:stretch>
            <a:fillRect/>
          </a:stretch>
        </p:blipFill>
        <p:spPr>
          <a:xfrm>
            <a:off x="7090116" y="2209934"/>
            <a:ext cx="4792394" cy="3016213"/>
          </a:xfrm>
          <a:prstGeom prst="rect">
            <a:avLst/>
          </a:prstGeom>
          <a:ln>
            <a:noFill/>
          </a:ln>
          <a:effectLst>
            <a:softEdge rad="112500"/>
          </a:effectLst>
        </p:spPr>
      </p:pic>
    </p:spTree>
    <p:extLst>
      <p:ext uri="{BB962C8B-B14F-4D97-AF65-F5344CB8AC3E}">
        <p14:creationId xmlns:p14="http://schemas.microsoft.com/office/powerpoint/2010/main" val="172048656"/>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7ADBE0B0-F741-8A4D-38F7-E91EF90FD372}"/>
              </a:ext>
            </a:extLst>
          </p:cNvPr>
          <p:cNvSpPr>
            <a:spLocks noGrp="1"/>
          </p:cNvSpPr>
          <p:nvPr>
            <p:ph type="title"/>
          </p:nvPr>
        </p:nvSpPr>
        <p:spPr>
          <a:xfrm>
            <a:off x="5740791" y="-239787"/>
            <a:ext cx="6302326" cy="6492875"/>
          </a:xfrm>
        </p:spPr>
        <p:txBody>
          <a:bodyPr>
            <a:noAutofit/>
          </a:bodyPr>
          <a:lstStyle/>
          <a:p>
            <a:r>
              <a:rPr lang="pl-PL" sz="2400" b="1" dirty="0">
                <a:latin typeface="+mn-lt"/>
              </a:rPr>
              <a:t>                                      </a:t>
            </a:r>
            <a:r>
              <a:rPr lang="pl-PL" sz="3600" b="1" dirty="0">
                <a:solidFill>
                  <a:schemeClr val="bg1"/>
                </a:solidFill>
                <a:latin typeface="+mn-lt"/>
              </a:rPr>
              <a:t>A3</a:t>
            </a:r>
            <a:r>
              <a:rPr lang="pl-PL" sz="2400" dirty="0">
                <a:latin typeface="+mn-lt"/>
              </a:rPr>
              <a:t/>
            </a:r>
            <a:br>
              <a:rPr lang="pl-PL" sz="2400" dirty="0">
                <a:latin typeface="+mn-lt"/>
              </a:rPr>
            </a:br>
            <a:r>
              <a:rPr lang="pl-PL" sz="2400" b="1" dirty="0">
                <a:latin typeface="+mn-lt"/>
              </a:rPr>
              <a:t>Uprawnienia: </a:t>
            </a:r>
            <a:r>
              <a:rPr lang="pl-PL" sz="2400" dirty="0">
                <a:latin typeface="+mn-lt"/>
              </a:rPr>
              <a:t>Loty z dala od ludzi i zabudowań (co najmniej 150 m od osób).</a:t>
            </a:r>
            <a:br>
              <a:rPr lang="pl-PL" sz="2400" dirty="0">
                <a:latin typeface="+mn-lt"/>
              </a:rPr>
            </a:br>
            <a:r>
              <a:rPr lang="pl-PL" sz="2400" b="1" dirty="0">
                <a:latin typeface="+mn-lt"/>
              </a:rPr>
              <a:t>Masa </a:t>
            </a:r>
            <a:r>
              <a:rPr lang="pl-PL" sz="2400" b="1" dirty="0" err="1">
                <a:latin typeface="+mn-lt"/>
              </a:rPr>
              <a:t>drona</a:t>
            </a:r>
            <a:r>
              <a:rPr lang="pl-PL" sz="2400" b="1" dirty="0">
                <a:latin typeface="+mn-lt"/>
              </a:rPr>
              <a:t>: </a:t>
            </a:r>
            <a:r>
              <a:rPr lang="pl-PL" sz="2400" dirty="0">
                <a:latin typeface="+mn-lt"/>
              </a:rPr>
              <a:t>Do 25 kg.</a:t>
            </a:r>
            <a:br>
              <a:rPr lang="pl-PL" sz="2400" dirty="0">
                <a:latin typeface="+mn-lt"/>
              </a:rPr>
            </a:br>
            <a:r>
              <a:rPr lang="pl-PL" sz="2400" b="1" dirty="0">
                <a:latin typeface="+mn-lt"/>
              </a:rPr>
              <a:t>Egzamin</a:t>
            </a:r>
            <a:r>
              <a:rPr lang="pl-PL" sz="2400" dirty="0">
                <a:latin typeface="+mn-lt"/>
              </a:rPr>
              <a:t>: Online (test wielokrotnego wyboru).</a:t>
            </a:r>
            <a:br>
              <a:rPr lang="pl-PL" sz="2400" dirty="0">
                <a:latin typeface="+mn-lt"/>
              </a:rPr>
            </a:br>
            <a:r>
              <a:rPr lang="pl-PL" sz="2400" b="1" dirty="0">
                <a:latin typeface="+mn-lt"/>
              </a:rPr>
              <a:t>Czas uzyskania</a:t>
            </a:r>
            <a:r>
              <a:rPr lang="pl-PL" sz="2400" dirty="0">
                <a:latin typeface="+mn-lt"/>
              </a:rPr>
              <a:t>: Kilka godzin.</a:t>
            </a:r>
            <a:br>
              <a:rPr lang="pl-PL" sz="2400" dirty="0">
                <a:latin typeface="+mn-lt"/>
              </a:rPr>
            </a:br>
            <a:r>
              <a:rPr lang="pl-PL" sz="2400" b="1" dirty="0">
                <a:latin typeface="+mn-lt"/>
              </a:rPr>
              <a:t>Koszt</a:t>
            </a:r>
            <a:r>
              <a:rPr lang="pl-PL" sz="2400" dirty="0">
                <a:latin typeface="+mn-lt"/>
              </a:rPr>
              <a:t>: Zwykle darmowy</a:t>
            </a:r>
            <a:br>
              <a:rPr lang="pl-PL" sz="2400" dirty="0">
                <a:latin typeface="+mn-lt"/>
              </a:rPr>
            </a:br>
            <a:r>
              <a:rPr lang="pl-PL" sz="2400" dirty="0">
                <a:latin typeface="+mn-lt"/>
              </a:rPr>
              <a:t/>
            </a:r>
            <a:br>
              <a:rPr lang="pl-PL" sz="2400" dirty="0">
                <a:latin typeface="+mn-lt"/>
              </a:rPr>
            </a:br>
            <a:r>
              <a:rPr lang="pl-PL" sz="2400" dirty="0">
                <a:latin typeface="+mn-lt"/>
              </a:rPr>
              <a:t/>
            </a:r>
            <a:br>
              <a:rPr lang="pl-PL" sz="2400" dirty="0">
                <a:latin typeface="+mn-lt"/>
              </a:rPr>
            </a:br>
            <a:r>
              <a:rPr lang="pl-PL" sz="2400" b="1" dirty="0">
                <a:latin typeface="+mn-lt"/>
              </a:rPr>
              <a:t>Gdzie zrobić A1/A2/A3:</a:t>
            </a:r>
            <a:r>
              <a:rPr lang="pl-PL" sz="2400" dirty="0">
                <a:latin typeface="+mn-lt"/>
              </a:rPr>
              <a:t/>
            </a:r>
            <a:br>
              <a:rPr lang="pl-PL" sz="2400" dirty="0">
                <a:latin typeface="+mn-lt"/>
              </a:rPr>
            </a:br>
            <a:r>
              <a:rPr lang="pl-PL" sz="2400" dirty="0">
                <a:latin typeface="+mn-lt"/>
              </a:rPr>
              <a:t>Strona Urząd Lotnictwa Cywilnego (ULC) – certyfikaty A1/A3 są dostępne online.</a:t>
            </a:r>
            <a:br>
              <a:rPr lang="pl-PL" sz="2400" dirty="0">
                <a:latin typeface="+mn-lt"/>
              </a:rPr>
            </a:br>
            <a:r>
              <a:rPr lang="pl-PL" sz="2400" dirty="0">
                <a:latin typeface="+mn-lt"/>
              </a:rPr>
              <a:t>Szkolenia A2 można uzyskać w certyfikowanych ośrodkach szkoleniowych zajmujących się dronami (np. </a:t>
            </a:r>
            <a:r>
              <a:rPr lang="pl-PL" sz="2400" dirty="0" err="1">
                <a:latin typeface="+mn-lt"/>
              </a:rPr>
              <a:t>DroneSpace</a:t>
            </a:r>
            <a:r>
              <a:rPr lang="pl-PL" sz="2400" dirty="0">
                <a:latin typeface="+mn-lt"/>
              </a:rPr>
              <a:t>, </a:t>
            </a:r>
            <a:r>
              <a:rPr lang="pl-PL" sz="2400" dirty="0" err="1">
                <a:latin typeface="+mn-lt"/>
              </a:rPr>
              <a:t>FlyTech</a:t>
            </a:r>
            <a:r>
              <a:rPr lang="pl-PL" sz="2400" dirty="0">
                <a:latin typeface="+mn-lt"/>
              </a:rPr>
              <a:t> UAV)</a:t>
            </a:r>
            <a:br>
              <a:rPr lang="pl-PL" sz="2400" dirty="0">
                <a:latin typeface="+mn-lt"/>
              </a:rPr>
            </a:br>
            <a:r>
              <a:rPr lang="pl-PL" sz="2400" dirty="0">
                <a:latin typeface="+mn-lt"/>
              </a:rPr>
              <a:t/>
            </a:r>
            <a:br>
              <a:rPr lang="pl-PL" sz="2400" dirty="0">
                <a:latin typeface="+mn-lt"/>
              </a:rPr>
            </a:br>
            <a:endParaRPr lang="pl-PL" sz="2400" dirty="0">
              <a:latin typeface="+mn-lt"/>
            </a:endParaRPr>
          </a:p>
        </p:txBody>
      </p:sp>
      <p:sp>
        <p:nvSpPr>
          <p:cNvPr id="3" name="Symbol zastępczy zawartości 2">
            <a:extLst>
              <a:ext uri="{FF2B5EF4-FFF2-40B4-BE49-F238E27FC236}">
                <a16:creationId xmlns="" xmlns:a16="http://schemas.microsoft.com/office/drawing/2014/main" id="{D147E3FE-842D-832D-AD54-88DC6E814A3D}"/>
              </a:ext>
            </a:extLst>
          </p:cNvPr>
          <p:cNvSpPr>
            <a:spLocks noGrp="1"/>
          </p:cNvSpPr>
          <p:nvPr>
            <p:ph idx="1"/>
          </p:nvPr>
        </p:nvSpPr>
        <p:spPr>
          <a:xfrm>
            <a:off x="261425" y="207840"/>
            <a:ext cx="5140569" cy="4351338"/>
          </a:xfrm>
        </p:spPr>
        <p:txBody>
          <a:bodyPr>
            <a:normAutofit fontScale="77500" lnSpcReduction="20000"/>
          </a:bodyPr>
          <a:lstStyle/>
          <a:p>
            <a:pPr marL="0" indent="0">
              <a:buNone/>
            </a:pPr>
            <a:r>
              <a:rPr lang="pl-PL" sz="4100" b="1" dirty="0">
                <a:solidFill>
                  <a:schemeClr val="bg1"/>
                </a:solidFill>
              </a:rPr>
              <a:t>                          </a:t>
            </a:r>
            <a:r>
              <a:rPr lang="pl-PL" sz="4600" b="1" dirty="0" smtClean="0">
                <a:solidFill>
                  <a:schemeClr val="bg1"/>
                </a:solidFill>
              </a:rPr>
              <a:t>A2</a:t>
            </a:r>
            <a:endParaRPr lang="pl-PL" sz="4600" b="1" dirty="0">
              <a:solidFill>
                <a:schemeClr val="bg1"/>
              </a:solidFill>
            </a:endParaRPr>
          </a:p>
          <a:p>
            <a:pPr marL="0" indent="0">
              <a:buNone/>
            </a:pPr>
            <a:r>
              <a:rPr lang="pl-PL" b="1" dirty="0"/>
              <a:t>Uprawnienia: </a:t>
            </a:r>
            <a:r>
              <a:rPr lang="pl-PL" dirty="0"/>
              <a:t>Loty bliżej ludzi (do 30 m, a z funkcją niskiej prędkości - do 5 m).</a:t>
            </a:r>
          </a:p>
          <a:p>
            <a:pPr marL="0" indent="0">
              <a:buNone/>
            </a:pPr>
            <a:r>
              <a:rPr lang="pl-PL" b="1" dirty="0"/>
              <a:t>Masa </a:t>
            </a:r>
            <a:r>
              <a:rPr lang="pl-PL" b="1" dirty="0" err="1"/>
              <a:t>drona</a:t>
            </a:r>
            <a:r>
              <a:rPr lang="pl-PL" dirty="0"/>
              <a:t>: Do 4 kg.</a:t>
            </a:r>
          </a:p>
          <a:p>
            <a:pPr marL="0" indent="0">
              <a:buNone/>
            </a:pPr>
            <a:r>
              <a:rPr lang="pl-PL" b="1" dirty="0"/>
              <a:t>Wymagania: </a:t>
            </a:r>
            <a:r>
              <a:rPr lang="pl-PL" dirty="0"/>
              <a:t>Szkolenie teoretyczne (samokształcenie).</a:t>
            </a:r>
          </a:p>
          <a:p>
            <a:pPr marL="0" indent="0">
              <a:buNone/>
            </a:pPr>
            <a:r>
              <a:rPr lang="pl-PL" dirty="0"/>
              <a:t>Zaliczenie egzaminu teoretycznego w certyfikowanym ośrodku lub ULC.</a:t>
            </a:r>
          </a:p>
          <a:p>
            <a:pPr marL="0" indent="0">
              <a:buNone/>
            </a:pPr>
            <a:r>
              <a:rPr lang="pl-PL" dirty="0"/>
              <a:t>Deklaracja o odbyciu praktyki (minimum 2 godziny lotów).</a:t>
            </a:r>
          </a:p>
          <a:p>
            <a:pPr marL="0" indent="0">
              <a:buNone/>
            </a:pPr>
            <a:r>
              <a:rPr lang="pl-PL" b="1" dirty="0"/>
              <a:t>Czas uzyskania: </a:t>
            </a:r>
            <a:r>
              <a:rPr lang="pl-PL" dirty="0"/>
              <a:t>1-2 dni.</a:t>
            </a:r>
          </a:p>
          <a:p>
            <a:pPr marL="0" indent="0">
              <a:buNone/>
            </a:pPr>
            <a:r>
              <a:rPr lang="pl-PL" b="1" dirty="0"/>
              <a:t>Koszt</a:t>
            </a:r>
            <a:r>
              <a:rPr lang="pl-PL" dirty="0"/>
              <a:t>: 100 - 300 zł (egzamin + ewentualne szkolenie dodatkowe).</a:t>
            </a:r>
          </a:p>
          <a:p>
            <a:pPr marL="0" indent="0">
              <a:buNone/>
            </a:pPr>
            <a:endParaRPr lang="pl-PL" dirty="0"/>
          </a:p>
          <a:p>
            <a:pPr marL="0" indent="0">
              <a:buNone/>
            </a:pPr>
            <a:endParaRPr lang="pl-PL" dirty="0"/>
          </a:p>
        </p:txBody>
      </p:sp>
      <p:pic>
        <p:nvPicPr>
          <p:cNvPr id="4" name="Obraz 3">
            <a:extLst>
              <a:ext uri="{FF2B5EF4-FFF2-40B4-BE49-F238E27FC236}">
                <a16:creationId xmlns="" xmlns:a16="http://schemas.microsoft.com/office/drawing/2014/main" id="{95E40156-CA8B-0747-B748-3B9CBB39DDF5}"/>
              </a:ext>
            </a:extLst>
          </p:cNvPr>
          <p:cNvPicPr>
            <a:picLocks noChangeAspect="1"/>
          </p:cNvPicPr>
          <p:nvPr/>
        </p:nvPicPr>
        <p:blipFill>
          <a:blip r:embed="rId2"/>
          <a:stretch>
            <a:fillRect/>
          </a:stretch>
        </p:blipFill>
        <p:spPr>
          <a:xfrm>
            <a:off x="787791" y="4423899"/>
            <a:ext cx="4482904" cy="2334846"/>
          </a:xfrm>
          <a:prstGeom prst="rect">
            <a:avLst/>
          </a:prstGeom>
          <a:ln>
            <a:noFill/>
          </a:ln>
          <a:effectLst>
            <a:softEdge rad="112500"/>
          </a:effectLst>
        </p:spPr>
      </p:pic>
    </p:spTree>
    <p:extLst>
      <p:ext uri="{BB962C8B-B14F-4D97-AF65-F5344CB8AC3E}">
        <p14:creationId xmlns:p14="http://schemas.microsoft.com/office/powerpoint/2010/main" val="72597910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82E8603A-CDFA-5734-18E1-45EC48C798FC}"/>
              </a:ext>
            </a:extLst>
          </p:cNvPr>
          <p:cNvPicPr>
            <a:picLocks noChangeAspect="1"/>
          </p:cNvPicPr>
          <p:nvPr/>
        </p:nvPicPr>
        <p:blipFill>
          <a:blip r:embed="rId2"/>
          <a:stretch>
            <a:fillRect/>
          </a:stretch>
        </p:blipFill>
        <p:spPr>
          <a:xfrm>
            <a:off x="126609" y="137910"/>
            <a:ext cx="3718980" cy="3611129"/>
          </a:xfrm>
          <a:prstGeom prst="rect">
            <a:avLst/>
          </a:prstGeom>
          <a:ln>
            <a:noFill/>
          </a:ln>
          <a:effectLst>
            <a:softEdge rad="112500"/>
          </a:effectLst>
        </p:spPr>
      </p:pic>
      <p:pic>
        <p:nvPicPr>
          <p:cNvPr id="5" name="Obraz 4">
            <a:extLst>
              <a:ext uri="{FF2B5EF4-FFF2-40B4-BE49-F238E27FC236}">
                <a16:creationId xmlns="" xmlns:a16="http://schemas.microsoft.com/office/drawing/2014/main" id="{89136879-8544-2E19-2AD6-297DE103B068}"/>
              </a:ext>
            </a:extLst>
          </p:cNvPr>
          <p:cNvPicPr>
            <a:picLocks noChangeAspect="1"/>
          </p:cNvPicPr>
          <p:nvPr/>
        </p:nvPicPr>
        <p:blipFill>
          <a:blip r:embed="rId3"/>
          <a:stretch>
            <a:fillRect/>
          </a:stretch>
        </p:blipFill>
        <p:spPr>
          <a:xfrm>
            <a:off x="4689229" y="2978832"/>
            <a:ext cx="6196039" cy="3611129"/>
          </a:xfrm>
          <a:prstGeom prst="rect">
            <a:avLst/>
          </a:prstGeom>
          <a:ln>
            <a:noFill/>
          </a:ln>
          <a:effectLst>
            <a:softEdge rad="112500"/>
          </a:effectLst>
        </p:spPr>
      </p:pic>
      <p:pic>
        <p:nvPicPr>
          <p:cNvPr id="6" name="Obraz 5">
            <a:extLst>
              <a:ext uri="{FF2B5EF4-FFF2-40B4-BE49-F238E27FC236}">
                <a16:creationId xmlns="" xmlns:a16="http://schemas.microsoft.com/office/drawing/2014/main" id="{2E303624-01AF-B0AF-6113-C76F94145A8F}"/>
              </a:ext>
            </a:extLst>
          </p:cNvPr>
          <p:cNvPicPr>
            <a:picLocks noChangeAspect="1"/>
          </p:cNvPicPr>
          <p:nvPr/>
        </p:nvPicPr>
        <p:blipFill>
          <a:blip r:embed="rId4"/>
          <a:stretch>
            <a:fillRect/>
          </a:stretch>
        </p:blipFill>
        <p:spPr>
          <a:xfrm>
            <a:off x="9017391" y="137910"/>
            <a:ext cx="3048000" cy="3048000"/>
          </a:xfrm>
          <a:prstGeom prst="rect">
            <a:avLst/>
          </a:prstGeom>
          <a:ln>
            <a:noFill/>
          </a:ln>
          <a:effectLst>
            <a:softEdge rad="112500"/>
          </a:effectLst>
        </p:spPr>
      </p:pic>
      <p:pic>
        <p:nvPicPr>
          <p:cNvPr id="7" name="Obraz 6">
            <a:extLst>
              <a:ext uri="{FF2B5EF4-FFF2-40B4-BE49-F238E27FC236}">
                <a16:creationId xmlns="" xmlns:a16="http://schemas.microsoft.com/office/drawing/2014/main" id="{7E1D04AC-9CF7-6E7B-46B7-6EE4EC0A2D09}"/>
              </a:ext>
            </a:extLst>
          </p:cNvPr>
          <p:cNvPicPr>
            <a:picLocks noChangeAspect="1"/>
          </p:cNvPicPr>
          <p:nvPr/>
        </p:nvPicPr>
        <p:blipFill>
          <a:blip r:embed="rId5"/>
          <a:stretch>
            <a:fillRect/>
          </a:stretch>
        </p:blipFill>
        <p:spPr>
          <a:xfrm>
            <a:off x="4102839" y="248505"/>
            <a:ext cx="4657302" cy="2619732"/>
          </a:xfrm>
          <a:prstGeom prst="rect">
            <a:avLst/>
          </a:prstGeom>
          <a:ln>
            <a:noFill/>
          </a:ln>
          <a:effectLst>
            <a:softEdge rad="112500"/>
          </a:effectLst>
        </p:spPr>
      </p:pic>
      <p:pic>
        <p:nvPicPr>
          <p:cNvPr id="8" name="Obraz 7">
            <a:extLst>
              <a:ext uri="{FF2B5EF4-FFF2-40B4-BE49-F238E27FC236}">
                <a16:creationId xmlns="" xmlns:a16="http://schemas.microsoft.com/office/drawing/2014/main" id="{C9672065-BB63-F805-62DD-9B31AEE43ADE}"/>
              </a:ext>
            </a:extLst>
          </p:cNvPr>
          <p:cNvPicPr>
            <a:picLocks noChangeAspect="1"/>
          </p:cNvPicPr>
          <p:nvPr/>
        </p:nvPicPr>
        <p:blipFill>
          <a:blip r:embed="rId6"/>
          <a:stretch>
            <a:fillRect/>
          </a:stretch>
        </p:blipFill>
        <p:spPr>
          <a:xfrm>
            <a:off x="253575" y="3904301"/>
            <a:ext cx="4051139" cy="2696901"/>
          </a:xfrm>
          <a:prstGeom prst="rect">
            <a:avLst/>
          </a:prstGeom>
          <a:ln>
            <a:noFill/>
          </a:ln>
          <a:effectLst>
            <a:softEdge rad="112500"/>
          </a:effectLst>
        </p:spPr>
      </p:pic>
    </p:spTree>
    <p:extLst>
      <p:ext uri="{BB962C8B-B14F-4D97-AF65-F5344CB8AC3E}">
        <p14:creationId xmlns:p14="http://schemas.microsoft.com/office/powerpoint/2010/main" val="260050499"/>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4DA640D4-746A-6930-7541-64D3B6C34150}"/>
              </a:ext>
            </a:extLst>
          </p:cNvPr>
          <p:cNvPicPr>
            <a:picLocks noChangeAspect="1"/>
          </p:cNvPicPr>
          <p:nvPr/>
        </p:nvPicPr>
        <p:blipFill>
          <a:blip r:embed="rId2"/>
          <a:stretch>
            <a:fillRect/>
          </a:stretch>
        </p:blipFill>
        <p:spPr>
          <a:xfrm>
            <a:off x="1147689" y="1512277"/>
            <a:ext cx="3833446" cy="3833446"/>
          </a:xfrm>
          <a:prstGeom prst="rect">
            <a:avLst/>
          </a:prstGeom>
          <a:ln>
            <a:noFill/>
          </a:ln>
          <a:effectLst>
            <a:softEdge rad="112500"/>
          </a:effectLst>
        </p:spPr>
      </p:pic>
      <p:sp>
        <p:nvSpPr>
          <p:cNvPr id="4" name="pole tekstowe 3">
            <a:extLst>
              <a:ext uri="{FF2B5EF4-FFF2-40B4-BE49-F238E27FC236}">
                <a16:creationId xmlns="" xmlns:a16="http://schemas.microsoft.com/office/drawing/2014/main" id="{B335C09B-8819-F8CC-A655-A319B0010A91}"/>
              </a:ext>
            </a:extLst>
          </p:cNvPr>
          <p:cNvSpPr txBox="1"/>
          <p:nvPr/>
        </p:nvSpPr>
        <p:spPr>
          <a:xfrm>
            <a:off x="5290624" y="1512277"/>
            <a:ext cx="6098344" cy="3631763"/>
          </a:xfrm>
          <a:prstGeom prst="rect">
            <a:avLst/>
          </a:prstGeom>
          <a:noFill/>
        </p:spPr>
        <p:txBody>
          <a:bodyPr wrap="square">
            <a:spAutoFit/>
          </a:bodyPr>
          <a:lstStyle/>
          <a:p>
            <a:r>
              <a:rPr lang="pl-PL" b="1" dirty="0"/>
              <a:t> </a:t>
            </a:r>
            <a:r>
              <a:rPr lang="pl-PL" b="1" dirty="0" smtClean="0"/>
              <a:t>      </a:t>
            </a:r>
            <a:r>
              <a:rPr lang="pl-PL" sz="3200" b="1" dirty="0" smtClean="0">
                <a:solidFill>
                  <a:srgbClr val="FFFF00"/>
                </a:solidFill>
                <a:effectLst>
                  <a:outerShdw blurRad="38100" dist="38100" dir="2700000" algn="tl">
                    <a:srgbClr val="000000">
                      <a:alpha val="43137"/>
                    </a:srgbClr>
                  </a:outerShdw>
                </a:effectLst>
              </a:rPr>
              <a:t>IR </a:t>
            </a:r>
            <a:r>
              <a:rPr lang="pl-PL" sz="3200" b="1" dirty="0">
                <a:solidFill>
                  <a:srgbClr val="FFFF00"/>
                </a:solidFill>
                <a:effectLst>
                  <a:outerShdw blurRad="38100" dist="38100" dir="2700000" algn="tl">
                    <a:srgbClr val="000000">
                      <a:alpha val="43137"/>
                    </a:srgbClr>
                  </a:outerShdw>
                </a:effectLst>
              </a:rPr>
              <a:t>(Instrument Rating)</a:t>
            </a:r>
          </a:p>
          <a:p>
            <a:endParaRPr lang="pl-PL" sz="2200" b="1" dirty="0"/>
          </a:p>
          <a:p>
            <a:r>
              <a:rPr lang="pl-PL" sz="2200" b="1" dirty="0"/>
              <a:t>Uprawnienia:</a:t>
            </a:r>
            <a:r>
              <a:rPr lang="pl-PL" sz="2200" dirty="0"/>
              <a:t> Umożliwia pilotowanie samolotu według wskazań przyrządów (loty IFR).</a:t>
            </a:r>
          </a:p>
          <a:p>
            <a:r>
              <a:rPr lang="pl-PL" sz="2200" b="1" dirty="0"/>
              <a:t>Czas uzyskania: </a:t>
            </a:r>
            <a:r>
              <a:rPr lang="pl-PL" sz="2200" dirty="0"/>
              <a:t>2-4 miesiące (150-200 godzin szkolenia).</a:t>
            </a:r>
          </a:p>
          <a:p>
            <a:r>
              <a:rPr lang="pl-PL" sz="2200" b="1" dirty="0"/>
              <a:t>Koszty</a:t>
            </a:r>
            <a:r>
              <a:rPr lang="pl-PL" sz="2200" dirty="0"/>
              <a:t>: Ok. 20 000 - 30 000 zł.</a:t>
            </a:r>
          </a:p>
          <a:p>
            <a:r>
              <a:rPr lang="pl-PL" sz="2200" b="1" dirty="0"/>
              <a:t>Gdzie zrobić</a:t>
            </a:r>
            <a:r>
              <a:rPr lang="pl-PL" sz="2200" dirty="0"/>
              <a:t>: Certyfikowane ośrodki szkolenia lotniczego (ATO), np. Bartolini Air, LOT Flight </a:t>
            </a:r>
            <a:r>
              <a:rPr lang="pl-PL" sz="2200" dirty="0" err="1"/>
              <a:t>Academy</a:t>
            </a:r>
            <a:r>
              <a:rPr lang="pl-PL" sz="2200" dirty="0"/>
              <a:t>.</a:t>
            </a:r>
          </a:p>
        </p:txBody>
      </p:sp>
    </p:spTree>
    <p:extLst>
      <p:ext uri="{BB962C8B-B14F-4D97-AF65-F5344CB8AC3E}">
        <p14:creationId xmlns:p14="http://schemas.microsoft.com/office/powerpoint/2010/main" val="4003498869"/>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44DAD295-0EF6-90AB-A889-B2ED651538D3}"/>
              </a:ext>
            </a:extLst>
          </p:cNvPr>
          <p:cNvPicPr>
            <a:picLocks noChangeAspect="1"/>
          </p:cNvPicPr>
          <p:nvPr/>
        </p:nvPicPr>
        <p:blipFill>
          <a:blip r:embed="rId2"/>
          <a:stretch>
            <a:fillRect/>
          </a:stretch>
        </p:blipFill>
        <p:spPr>
          <a:xfrm>
            <a:off x="6372591" y="2093486"/>
            <a:ext cx="5699198" cy="2980519"/>
          </a:xfrm>
          <a:prstGeom prst="rect">
            <a:avLst/>
          </a:prstGeom>
          <a:ln>
            <a:noFill/>
          </a:ln>
          <a:effectLst>
            <a:softEdge rad="112500"/>
          </a:effectLst>
        </p:spPr>
      </p:pic>
      <p:sp>
        <p:nvSpPr>
          <p:cNvPr id="4" name="pole tekstowe 3">
            <a:extLst>
              <a:ext uri="{FF2B5EF4-FFF2-40B4-BE49-F238E27FC236}">
                <a16:creationId xmlns="" xmlns:a16="http://schemas.microsoft.com/office/drawing/2014/main" id="{A084387F-EFC9-D461-828C-D861CAC449F7}"/>
              </a:ext>
            </a:extLst>
          </p:cNvPr>
          <p:cNvSpPr txBox="1"/>
          <p:nvPr/>
        </p:nvSpPr>
        <p:spPr>
          <a:xfrm>
            <a:off x="120211" y="1859339"/>
            <a:ext cx="6372591" cy="3231654"/>
          </a:xfrm>
          <a:prstGeom prst="rect">
            <a:avLst/>
          </a:prstGeom>
          <a:noFill/>
        </p:spPr>
        <p:txBody>
          <a:bodyPr wrap="square">
            <a:spAutoFit/>
          </a:bodyPr>
          <a:lstStyle/>
          <a:p>
            <a:r>
              <a:rPr lang="pl-PL" b="1" dirty="0"/>
              <a:t>		</a:t>
            </a:r>
            <a:r>
              <a:rPr lang="pl-PL" sz="2800" b="1" dirty="0">
                <a:solidFill>
                  <a:srgbClr val="FFFF00"/>
                </a:solidFill>
              </a:rPr>
              <a:t>MEP (Multi-Engine Piston)</a:t>
            </a:r>
          </a:p>
          <a:p>
            <a:endParaRPr lang="pl-PL" sz="2200" b="1" dirty="0"/>
          </a:p>
          <a:p>
            <a:r>
              <a:rPr lang="pl-PL" sz="2200" b="1" dirty="0"/>
              <a:t>Uprawnienia: </a:t>
            </a:r>
            <a:r>
              <a:rPr lang="pl-PL" sz="2200" dirty="0"/>
              <a:t>Pozwala na pilotowanie samolotów wielosilnikowych tłokowych.</a:t>
            </a:r>
          </a:p>
          <a:p>
            <a:r>
              <a:rPr lang="pl-PL" sz="2200" b="1" dirty="0"/>
              <a:t>Czas uzyskania: </a:t>
            </a:r>
            <a:r>
              <a:rPr lang="pl-PL" sz="2200" dirty="0"/>
              <a:t>Ok. 1-2 tygodnie (minimum 6 godzin lotu).</a:t>
            </a:r>
          </a:p>
          <a:p>
            <a:r>
              <a:rPr lang="pl-PL" sz="2200" b="1" dirty="0"/>
              <a:t>Koszty: </a:t>
            </a:r>
            <a:r>
              <a:rPr lang="pl-PL" sz="2200" dirty="0"/>
              <a:t>12 000 - 20 000 zł.</a:t>
            </a:r>
          </a:p>
          <a:p>
            <a:r>
              <a:rPr lang="pl-PL" sz="2200" b="1" dirty="0"/>
              <a:t>Gdzie zrobić: </a:t>
            </a:r>
            <a:r>
              <a:rPr lang="pl-PL" sz="2200" dirty="0"/>
              <a:t>Ośrodki szkolenia lotniczego (ATO), np. Smart </a:t>
            </a:r>
            <a:r>
              <a:rPr lang="pl-PL" sz="2200" dirty="0" err="1"/>
              <a:t>Aviation</a:t>
            </a:r>
            <a:r>
              <a:rPr lang="pl-PL" sz="2200" dirty="0"/>
              <a:t>, </a:t>
            </a:r>
            <a:r>
              <a:rPr lang="pl-PL" sz="2200" dirty="0" err="1"/>
              <a:t>Goldwings</a:t>
            </a:r>
            <a:r>
              <a:rPr lang="pl-PL" sz="2200" dirty="0"/>
              <a:t> Flight </a:t>
            </a:r>
            <a:r>
              <a:rPr lang="pl-PL" sz="2200" dirty="0" err="1"/>
              <a:t>Academy</a:t>
            </a:r>
            <a:r>
              <a:rPr lang="pl-PL" sz="2200" dirty="0"/>
              <a:t>.</a:t>
            </a:r>
          </a:p>
        </p:txBody>
      </p:sp>
    </p:spTree>
    <p:extLst>
      <p:ext uri="{BB962C8B-B14F-4D97-AF65-F5344CB8AC3E}">
        <p14:creationId xmlns:p14="http://schemas.microsoft.com/office/powerpoint/2010/main" val="396112926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a:extLst>
              <a:ext uri="{FF2B5EF4-FFF2-40B4-BE49-F238E27FC236}">
                <a16:creationId xmlns="" xmlns:a16="http://schemas.microsoft.com/office/drawing/2014/main" id="{0F5764E2-0ED0-8DC1-A99C-8C60C324BD8F}"/>
              </a:ext>
            </a:extLst>
          </p:cNvPr>
          <p:cNvPicPr>
            <a:picLocks noChangeAspect="1"/>
          </p:cNvPicPr>
          <p:nvPr/>
        </p:nvPicPr>
        <p:blipFill>
          <a:blip r:embed="rId2"/>
          <a:stretch>
            <a:fillRect/>
          </a:stretch>
        </p:blipFill>
        <p:spPr>
          <a:xfrm>
            <a:off x="7125685" y="182879"/>
            <a:ext cx="3708384" cy="3045655"/>
          </a:xfrm>
          <a:prstGeom prst="rect">
            <a:avLst/>
          </a:prstGeom>
          <a:ln>
            <a:noFill/>
          </a:ln>
          <a:effectLst>
            <a:softEdge rad="112500"/>
          </a:effectLst>
        </p:spPr>
      </p:pic>
      <p:pic>
        <p:nvPicPr>
          <p:cNvPr id="3" name="Obraz 2">
            <a:extLst>
              <a:ext uri="{FF2B5EF4-FFF2-40B4-BE49-F238E27FC236}">
                <a16:creationId xmlns="" xmlns:a16="http://schemas.microsoft.com/office/drawing/2014/main" id="{C3D88598-F773-B6CC-D5F8-B7BC0B42A006}"/>
              </a:ext>
            </a:extLst>
          </p:cNvPr>
          <p:cNvPicPr>
            <a:picLocks noChangeAspect="1"/>
          </p:cNvPicPr>
          <p:nvPr/>
        </p:nvPicPr>
        <p:blipFill>
          <a:blip r:embed="rId3"/>
          <a:stretch>
            <a:fillRect/>
          </a:stretch>
        </p:blipFill>
        <p:spPr>
          <a:xfrm>
            <a:off x="5992837" y="3429000"/>
            <a:ext cx="5974080" cy="3360420"/>
          </a:xfrm>
          <a:prstGeom prst="rect">
            <a:avLst/>
          </a:prstGeom>
        </p:spPr>
      </p:pic>
      <p:sp>
        <p:nvSpPr>
          <p:cNvPr id="5" name="pole tekstowe 4">
            <a:extLst>
              <a:ext uri="{FF2B5EF4-FFF2-40B4-BE49-F238E27FC236}">
                <a16:creationId xmlns="" xmlns:a16="http://schemas.microsoft.com/office/drawing/2014/main" id="{7B9685B2-5901-CE7B-DB40-84E4D2559E77}"/>
              </a:ext>
            </a:extLst>
          </p:cNvPr>
          <p:cNvSpPr txBox="1"/>
          <p:nvPr/>
        </p:nvSpPr>
        <p:spPr>
          <a:xfrm>
            <a:off x="717452" y="1658874"/>
            <a:ext cx="4881489" cy="3231654"/>
          </a:xfrm>
          <a:prstGeom prst="rect">
            <a:avLst/>
          </a:prstGeom>
          <a:noFill/>
        </p:spPr>
        <p:txBody>
          <a:bodyPr wrap="square">
            <a:spAutoFit/>
          </a:bodyPr>
          <a:lstStyle/>
          <a:p>
            <a:r>
              <a:rPr lang="pl-PL" b="1" dirty="0"/>
              <a:t>	</a:t>
            </a:r>
            <a:r>
              <a:rPr lang="pl-PL" sz="2800" b="1" dirty="0">
                <a:solidFill>
                  <a:srgbClr val="FFFF00"/>
                </a:solidFill>
              </a:rPr>
              <a:t>FI (Flight </a:t>
            </a:r>
            <a:r>
              <a:rPr lang="pl-PL" sz="2800" b="1" dirty="0" err="1">
                <a:solidFill>
                  <a:srgbClr val="FFFF00"/>
                </a:solidFill>
              </a:rPr>
              <a:t>Instructor</a:t>
            </a:r>
            <a:r>
              <a:rPr lang="pl-PL" sz="2800" b="1" dirty="0">
                <a:solidFill>
                  <a:srgbClr val="FFFF00"/>
                </a:solidFill>
              </a:rPr>
              <a:t>)</a:t>
            </a:r>
          </a:p>
          <a:p>
            <a:endParaRPr lang="pl-PL" sz="2200" b="1" dirty="0"/>
          </a:p>
          <a:p>
            <a:r>
              <a:rPr lang="pl-PL" sz="2200" b="1" dirty="0"/>
              <a:t>Uprawnienia: </a:t>
            </a:r>
            <a:r>
              <a:rPr lang="pl-PL" sz="2200" dirty="0"/>
              <a:t>Pozwala na szkolenie innych pilotów (teoria i praktyka).</a:t>
            </a:r>
          </a:p>
          <a:p>
            <a:r>
              <a:rPr lang="pl-PL" sz="2200" b="1" dirty="0"/>
              <a:t>Czas uzyskania</a:t>
            </a:r>
            <a:r>
              <a:rPr lang="pl-PL" sz="2200" dirty="0"/>
              <a:t>: Ok. 2-3 miesiące (125 godzin teorii + 30 godzin praktyki).</a:t>
            </a:r>
          </a:p>
          <a:p>
            <a:r>
              <a:rPr lang="pl-PL" sz="2200" b="1" dirty="0"/>
              <a:t>Koszty: </a:t>
            </a:r>
            <a:r>
              <a:rPr lang="pl-PL" sz="2200" dirty="0"/>
              <a:t>15 000 - 25 000 zł.</a:t>
            </a:r>
          </a:p>
          <a:p>
            <a:r>
              <a:rPr lang="pl-PL" sz="2200" b="1" dirty="0"/>
              <a:t>Gdzie zrobić</a:t>
            </a:r>
            <a:r>
              <a:rPr lang="pl-PL" sz="2200" dirty="0"/>
              <a:t>: ATO, np. Bartolini Air, Smart </a:t>
            </a:r>
            <a:r>
              <a:rPr lang="pl-PL" sz="2200" dirty="0" err="1"/>
              <a:t>Aviation</a:t>
            </a:r>
            <a:r>
              <a:rPr lang="pl-PL" sz="2200" dirty="0"/>
              <a:t>, LOT Flight </a:t>
            </a:r>
            <a:r>
              <a:rPr lang="pl-PL" sz="2200" dirty="0" err="1"/>
              <a:t>Academy</a:t>
            </a:r>
            <a:endParaRPr lang="pl-PL" sz="2200" dirty="0"/>
          </a:p>
        </p:txBody>
      </p:sp>
    </p:spTree>
    <p:extLst>
      <p:ext uri="{BB962C8B-B14F-4D97-AF65-F5344CB8AC3E}">
        <p14:creationId xmlns:p14="http://schemas.microsoft.com/office/powerpoint/2010/main" val="315797562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6D974B7-84EA-BBAC-8A92-F0AD77B0F058}"/>
              </a:ext>
            </a:extLst>
          </p:cNvPr>
          <p:cNvSpPr>
            <a:spLocks noGrp="1"/>
          </p:cNvSpPr>
          <p:nvPr>
            <p:ph type="title"/>
          </p:nvPr>
        </p:nvSpPr>
        <p:spPr>
          <a:xfrm>
            <a:off x="599049" y="500062"/>
            <a:ext cx="10515600" cy="1325563"/>
          </a:xfrm>
        </p:spPr>
        <p:txBody>
          <a:bodyPr/>
          <a:lstStyle/>
          <a:p>
            <a:r>
              <a:rPr lang="pl-PL" b="1" dirty="0">
                <a:solidFill>
                  <a:srgbClr val="FFFF00"/>
                </a:solidFill>
                <a:effectLst>
                  <a:outerShdw blurRad="38100" dist="38100" dir="2700000" algn="tl">
                    <a:srgbClr val="000000">
                      <a:alpha val="43137"/>
                    </a:srgbClr>
                  </a:outerShdw>
                </a:effectLst>
              </a:rPr>
              <a:t>Czym jest licencja Pilota?</a:t>
            </a:r>
            <a:br>
              <a:rPr lang="pl-PL" b="1" dirty="0">
                <a:solidFill>
                  <a:srgbClr val="FFFF00"/>
                </a:solidFill>
                <a:effectLst>
                  <a:outerShdw blurRad="38100" dist="38100" dir="2700000" algn="tl">
                    <a:srgbClr val="000000">
                      <a:alpha val="43137"/>
                    </a:srgbClr>
                  </a:outerShdw>
                </a:effectLst>
              </a:rPr>
            </a:br>
            <a:endParaRPr lang="pl-PL" b="1" dirty="0">
              <a:solidFill>
                <a:srgbClr val="FFFF00"/>
              </a:solidFill>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A6F29B94-8CD6-6CAA-2FBE-46E82BA40953}"/>
              </a:ext>
            </a:extLst>
          </p:cNvPr>
          <p:cNvSpPr>
            <a:spLocks noGrp="1"/>
          </p:cNvSpPr>
          <p:nvPr>
            <p:ph idx="1"/>
          </p:nvPr>
        </p:nvSpPr>
        <p:spPr>
          <a:xfrm>
            <a:off x="219222" y="1628676"/>
            <a:ext cx="7053775" cy="5039409"/>
          </a:xfrm>
        </p:spPr>
        <p:txBody>
          <a:bodyPr/>
          <a:lstStyle/>
          <a:p>
            <a:pPr marL="0" indent="0">
              <a:buNone/>
            </a:pPr>
            <a:r>
              <a:rPr lang="pl-PL" sz="2400" dirty="0"/>
              <a:t>Licencja do sterowania statkami powietrznymi to oficjalny dokument, który uprawnia posiadacza do pilotowania określonych typów statków powietrznych, takich jak samoloty, śmigłowce czy szybowce. Jest wydawana przez odpowiednie władze lotnicze po spełnieniu określonych wymagań, takich jak szkolenie teoretyczne i praktyczne, zdanie egzaminów oraz pozytywne przejście badań lekarskich.</a:t>
            </a:r>
          </a:p>
          <a:p>
            <a:pPr marL="0" indent="0">
              <a:buNone/>
            </a:pPr>
            <a:r>
              <a:rPr lang="pl-PL" sz="2400" dirty="0"/>
              <a:t> Licencja potwierdza, że jej posiadacz posiada odpowiednie kwalifikacje i umiejętności do bezpiecznego pilotowania statków powietrznych zgodnie z przepisami i zasadami lotniczymi.</a:t>
            </a:r>
          </a:p>
          <a:p>
            <a:endParaRPr lang="pl-PL" dirty="0"/>
          </a:p>
        </p:txBody>
      </p:sp>
      <p:pic>
        <p:nvPicPr>
          <p:cNvPr id="4" name="Obraz 3">
            <a:extLst>
              <a:ext uri="{FF2B5EF4-FFF2-40B4-BE49-F238E27FC236}">
                <a16:creationId xmlns="" xmlns:a16="http://schemas.microsoft.com/office/drawing/2014/main" id="{FD338097-12A4-F273-D36C-7FA9CFBDB723}"/>
              </a:ext>
            </a:extLst>
          </p:cNvPr>
          <p:cNvPicPr>
            <a:picLocks noChangeAspect="1"/>
          </p:cNvPicPr>
          <p:nvPr/>
        </p:nvPicPr>
        <p:blipFill>
          <a:blip r:embed="rId2"/>
          <a:stretch>
            <a:fillRect/>
          </a:stretch>
        </p:blipFill>
        <p:spPr>
          <a:xfrm>
            <a:off x="7130318" y="1007770"/>
            <a:ext cx="4842460" cy="4842460"/>
          </a:xfrm>
          <a:prstGeom prst="rect">
            <a:avLst/>
          </a:prstGeom>
          <a:ln>
            <a:noFill/>
          </a:ln>
          <a:effectLst>
            <a:softEdge rad="112500"/>
          </a:effectLst>
        </p:spPr>
      </p:pic>
    </p:spTree>
    <p:extLst>
      <p:ext uri="{BB962C8B-B14F-4D97-AF65-F5344CB8AC3E}">
        <p14:creationId xmlns:p14="http://schemas.microsoft.com/office/powerpoint/2010/main" val="339716288"/>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498E3F3C-516E-8549-EE05-C3BFC99CDD42}"/>
              </a:ext>
            </a:extLst>
          </p:cNvPr>
          <p:cNvSpPr>
            <a:spLocks noGrp="1"/>
          </p:cNvSpPr>
          <p:nvPr>
            <p:ph type="title"/>
          </p:nvPr>
        </p:nvSpPr>
        <p:spPr>
          <a:xfrm>
            <a:off x="207264" y="155986"/>
            <a:ext cx="12168553" cy="1325563"/>
          </a:xfrm>
        </p:spPr>
        <p:txBody>
          <a:bodyPr>
            <a:normAutofit/>
          </a:bodyPr>
          <a:lstStyle/>
          <a:p>
            <a:r>
              <a:rPr lang="pl-PL" sz="3600" b="1" dirty="0">
                <a:solidFill>
                  <a:srgbClr val="FFFF00"/>
                </a:solidFill>
              </a:rPr>
              <a:t>PPL - </a:t>
            </a:r>
            <a:r>
              <a:rPr lang="pl-PL" sz="3600" b="1" dirty="0" err="1">
                <a:solidFill>
                  <a:srgbClr val="FFFF00"/>
                </a:solidFill>
              </a:rPr>
              <a:t>Private</a:t>
            </a:r>
            <a:r>
              <a:rPr lang="pl-PL" sz="3600" b="1" dirty="0">
                <a:solidFill>
                  <a:srgbClr val="FFFF00"/>
                </a:solidFill>
              </a:rPr>
              <a:t> Pilot License</a:t>
            </a:r>
            <a:r>
              <a:rPr lang="pl-PL" sz="3600" b="1" dirty="0"/>
              <a:t/>
            </a:r>
            <a:br>
              <a:rPr lang="pl-PL" sz="3600" b="1" dirty="0"/>
            </a:br>
            <a:r>
              <a:rPr lang="pl-PL" sz="3600" b="1" dirty="0" smtClean="0">
                <a:solidFill>
                  <a:schemeClr val="bg1"/>
                </a:solidFill>
              </a:rPr>
              <a:t>Licencja </a:t>
            </a:r>
            <a:r>
              <a:rPr lang="pl-PL" sz="3600" b="1" dirty="0">
                <a:solidFill>
                  <a:schemeClr val="bg1"/>
                </a:solidFill>
              </a:rPr>
              <a:t>pilota </a:t>
            </a:r>
            <a:r>
              <a:rPr lang="pl-PL" sz="3600" b="1" dirty="0" smtClean="0">
                <a:solidFill>
                  <a:schemeClr val="bg1"/>
                </a:solidFill>
              </a:rPr>
              <a:t>turystycznego</a:t>
            </a:r>
            <a:endParaRPr lang="pl-PL" sz="3600" b="1" dirty="0"/>
          </a:p>
        </p:txBody>
      </p:sp>
      <p:sp>
        <p:nvSpPr>
          <p:cNvPr id="3" name="Symbol zastępczy zawartości 2">
            <a:extLst>
              <a:ext uri="{FF2B5EF4-FFF2-40B4-BE49-F238E27FC236}">
                <a16:creationId xmlns="" xmlns:a16="http://schemas.microsoft.com/office/drawing/2014/main" id="{BDD1C9F4-5F7D-85FD-FAE9-25E62C965D78}"/>
              </a:ext>
            </a:extLst>
          </p:cNvPr>
          <p:cNvSpPr>
            <a:spLocks noGrp="1"/>
          </p:cNvSpPr>
          <p:nvPr>
            <p:ph idx="1"/>
          </p:nvPr>
        </p:nvSpPr>
        <p:spPr>
          <a:xfrm>
            <a:off x="5656385" y="1051902"/>
            <a:ext cx="6121088" cy="5637920"/>
          </a:xfrm>
        </p:spPr>
        <p:txBody>
          <a:bodyPr>
            <a:normAutofit fontScale="77500" lnSpcReduction="20000"/>
          </a:bodyPr>
          <a:lstStyle/>
          <a:p>
            <a:pPr marL="0" indent="0">
              <a:buNone/>
            </a:pPr>
            <a:r>
              <a:rPr lang="pl-PL" b="1" dirty="0">
                <a:solidFill>
                  <a:srgbClr val="FFFF00"/>
                </a:solidFill>
              </a:rPr>
              <a:t>Uprawnienia:</a:t>
            </a:r>
          </a:p>
          <a:p>
            <a:pPr marL="0" indent="0">
              <a:buNone/>
            </a:pPr>
            <a:r>
              <a:rPr lang="pl-PL" dirty="0"/>
              <a:t>-Pilotowanie samolotów w celach rekreacyjnych.</a:t>
            </a:r>
          </a:p>
          <a:p>
            <a:pPr marL="0" indent="0">
              <a:buNone/>
            </a:pPr>
            <a:r>
              <a:rPr lang="pl-PL" dirty="0"/>
              <a:t>-Brak możliwości wykonywania lotów zarobkowych.</a:t>
            </a:r>
          </a:p>
          <a:p>
            <a:pPr marL="0" indent="0">
              <a:buNone/>
            </a:pPr>
            <a:r>
              <a:rPr lang="pl-PL" dirty="0"/>
              <a:t>-Loty VFR (Visual Flight </a:t>
            </a:r>
            <a:r>
              <a:rPr lang="pl-PL" dirty="0" err="1"/>
              <a:t>Rules</a:t>
            </a:r>
            <a:r>
              <a:rPr lang="pl-PL" dirty="0"/>
              <a:t>) – w warunkach widoczności.</a:t>
            </a:r>
          </a:p>
          <a:p>
            <a:pPr marL="0" indent="0">
              <a:buNone/>
            </a:pPr>
            <a:r>
              <a:rPr lang="pl-PL" b="1" dirty="0">
                <a:solidFill>
                  <a:srgbClr val="FFFF00"/>
                </a:solidFill>
              </a:rPr>
              <a:t>Czas wykonania:</a:t>
            </a:r>
          </a:p>
          <a:p>
            <a:pPr marL="0" indent="0">
              <a:buNone/>
            </a:pPr>
            <a:r>
              <a:rPr lang="pl-PL" dirty="0"/>
              <a:t>-Zazwyczaj 6–12 miesięcy (można wydłużyć w zależności od dostępności czasu ucznia)</a:t>
            </a:r>
          </a:p>
          <a:p>
            <a:pPr marL="0" indent="0">
              <a:buNone/>
            </a:pPr>
            <a:r>
              <a:rPr lang="pl-PL" dirty="0"/>
              <a:t>-Wymaga zaliczenia min. 45 godzin lotu.</a:t>
            </a:r>
          </a:p>
          <a:p>
            <a:pPr marL="0" indent="0">
              <a:buNone/>
            </a:pPr>
            <a:r>
              <a:rPr lang="pl-PL" b="1" dirty="0">
                <a:solidFill>
                  <a:srgbClr val="FFFF00"/>
                </a:solidFill>
              </a:rPr>
              <a:t>Koszty:</a:t>
            </a:r>
          </a:p>
          <a:p>
            <a:pPr marL="0" indent="0">
              <a:buNone/>
            </a:pPr>
            <a:r>
              <a:rPr lang="pl-PL" dirty="0"/>
              <a:t>-Średnio 40 000–60 000 zł, </a:t>
            </a:r>
          </a:p>
          <a:p>
            <a:pPr marL="0" indent="0">
              <a:buNone/>
            </a:pPr>
            <a:r>
              <a:rPr lang="pl-PL" b="1" dirty="0"/>
              <a:t>Ośrodki szkoleniowe:</a:t>
            </a:r>
          </a:p>
          <a:p>
            <a:pPr marL="0" indent="0">
              <a:buNone/>
            </a:pPr>
            <a:r>
              <a:rPr lang="pl-PL" dirty="0"/>
              <a:t>-W Polsce licencję PPL można uzyskać w certyfikowanych ośrodkach lotniczych (ATO – </a:t>
            </a:r>
            <a:r>
              <a:rPr lang="pl-PL" dirty="0" err="1"/>
              <a:t>Approved</a:t>
            </a:r>
            <a:r>
              <a:rPr lang="pl-PL" dirty="0"/>
              <a:t> Training </a:t>
            </a:r>
            <a:r>
              <a:rPr lang="pl-PL" dirty="0" err="1"/>
              <a:t>Organizations</a:t>
            </a:r>
            <a:r>
              <a:rPr lang="pl-PL" dirty="0"/>
              <a:t>) np. </a:t>
            </a:r>
            <a:r>
              <a:rPr lang="pl-PL" dirty="0" err="1"/>
              <a:t>Goldwings</a:t>
            </a:r>
            <a:r>
              <a:rPr lang="pl-PL" dirty="0"/>
              <a:t> Flight </a:t>
            </a:r>
            <a:r>
              <a:rPr lang="pl-PL" dirty="0" err="1"/>
              <a:t>Academy</a:t>
            </a:r>
            <a:r>
              <a:rPr lang="pl-PL" dirty="0"/>
              <a:t>, Bartolini Air, czy </a:t>
            </a:r>
            <a:r>
              <a:rPr lang="pl-PL" dirty="0" err="1"/>
              <a:t>Ventum</a:t>
            </a:r>
            <a:r>
              <a:rPr lang="pl-PL" dirty="0"/>
              <a:t> Air.</a:t>
            </a:r>
          </a:p>
          <a:p>
            <a:endParaRPr lang="pl-PL" dirty="0"/>
          </a:p>
        </p:txBody>
      </p:sp>
      <p:pic>
        <p:nvPicPr>
          <p:cNvPr id="4" name="Obraz 3">
            <a:extLst>
              <a:ext uri="{FF2B5EF4-FFF2-40B4-BE49-F238E27FC236}">
                <a16:creationId xmlns="" xmlns:a16="http://schemas.microsoft.com/office/drawing/2014/main" id="{B147BB00-52DB-68DF-6C66-DC9581A9C179}"/>
              </a:ext>
            </a:extLst>
          </p:cNvPr>
          <p:cNvPicPr>
            <a:picLocks noChangeAspect="1"/>
          </p:cNvPicPr>
          <p:nvPr/>
        </p:nvPicPr>
        <p:blipFill>
          <a:blip r:embed="rId2"/>
          <a:stretch>
            <a:fillRect/>
          </a:stretch>
        </p:blipFill>
        <p:spPr>
          <a:xfrm>
            <a:off x="365760" y="3870862"/>
            <a:ext cx="4733040" cy="2662335"/>
          </a:xfrm>
          <a:prstGeom prst="rect">
            <a:avLst/>
          </a:prstGeom>
          <a:ln>
            <a:noFill/>
          </a:ln>
          <a:effectLst>
            <a:softEdge rad="112500"/>
          </a:effectLst>
        </p:spPr>
      </p:pic>
      <p:pic>
        <p:nvPicPr>
          <p:cNvPr id="5" name="Obraz 4">
            <a:extLst>
              <a:ext uri="{FF2B5EF4-FFF2-40B4-BE49-F238E27FC236}">
                <a16:creationId xmlns="" xmlns:a16="http://schemas.microsoft.com/office/drawing/2014/main" id="{497DFC83-A1EB-618A-8FAE-5F658D21778A}"/>
              </a:ext>
            </a:extLst>
          </p:cNvPr>
          <p:cNvPicPr>
            <a:picLocks noChangeAspect="1"/>
          </p:cNvPicPr>
          <p:nvPr/>
        </p:nvPicPr>
        <p:blipFill>
          <a:blip r:embed="rId3"/>
          <a:stretch>
            <a:fillRect/>
          </a:stretch>
        </p:blipFill>
        <p:spPr>
          <a:xfrm>
            <a:off x="468064" y="1436779"/>
            <a:ext cx="3780848" cy="2465113"/>
          </a:xfrm>
          <a:prstGeom prst="rect">
            <a:avLst/>
          </a:prstGeom>
          <a:ln>
            <a:noFill/>
          </a:ln>
          <a:effectLst>
            <a:softEdge rad="112500"/>
          </a:effectLst>
        </p:spPr>
      </p:pic>
    </p:spTree>
    <p:extLst>
      <p:ext uri="{BB962C8B-B14F-4D97-AF65-F5344CB8AC3E}">
        <p14:creationId xmlns:p14="http://schemas.microsoft.com/office/powerpoint/2010/main" val="3416517352"/>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a:extLst>
              <a:ext uri="{FF2B5EF4-FFF2-40B4-BE49-F238E27FC236}">
                <a16:creationId xmlns="" xmlns:a16="http://schemas.microsoft.com/office/drawing/2014/main" id="{72489AC1-399B-8242-A755-57A8333C6EEA}"/>
              </a:ext>
            </a:extLst>
          </p:cNvPr>
          <p:cNvPicPr>
            <a:picLocks noChangeAspect="1"/>
          </p:cNvPicPr>
          <p:nvPr/>
        </p:nvPicPr>
        <p:blipFill>
          <a:blip r:embed="rId2"/>
          <a:stretch>
            <a:fillRect/>
          </a:stretch>
        </p:blipFill>
        <p:spPr>
          <a:xfrm>
            <a:off x="239151" y="1305892"/>
            <a:ext cx="11713698" cy="4246216"/>
          </a:xfrm>
          <a:prstGeom prst="rect">
            <a:avLst/>
          </a:prstGeom>
          <a:ln>
            <a:noFill/>
          </a:ln>
          <a:effectLst>
            <a:softEdge rad="112500"/>
          </a:effectLst>
        </p:spPr>
      </p:pic>
    </p:spTree>
    <p:extLst>
      <p:ext uri="{BB962C8B-B14F-4D97-AF65-F5344CB8AC3E}">
        <p14:creationId xmlns:p14="http://schemas.microsoft.com/office/powerpoint/2010/main" val="301318734"/>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CF0D55AA-7801-4876-42FC-E63C77734FE2}"/>
              </a:ext>
            </a:extLst>
          </p:cNvPr>
          <p:cNvSpPr>
            <a:spLocks noGrp="1"/>
          </p:cNvSpPr>
          <p:nvPr>
            <p:ph type="title"/>
          </p:nvPr>
        </p:nvSpPr>
        <p:spPr>
          <a:xfrm>
            <a:off x="447452" y="190206"/>
            <a:ext cx="6834140" cy="1325563"/>
          </a:xfrm>
        </p:spPr>
        <p:txBody>
          <a:bodyPr>
            <a:noAutofit/>
          </a:bodyPr>
          <a:lstStyle/>
          <a:p>
            <a:r>
              <a:rPr lang="pl-PL" sz="3600" b="1" dirty="0">
                <a:solidFill>
                  <a:srgbClr val="FFFF00"/>
                </a:solidFill>
              </a:rPr>
              <a:t>(CPL - Commercial Pilot License)</a:t>
            </a:r>
            <a:br>
              <a:rPr lang="pl-PL" sz="3600" b="1" dirty="0">
                <a:solidFill>
                  <a:srgbClr val="FFFF00"/>
                </a:solidFill>
              </a:rPr>
            </a:br>
            <a:r>
              <a:rPr lang="pl-PL" sz="3600" b="1" dirty="0" smtClean="0">
                <a:solidFill>
                  <a:schemeClr val="bg1"/>
                </a:solidFill>
              </a:rPr>
              <a:t>Licencja </a:t>
            </a:r>
            <a:r>
              <a:rPr lang="pl-PL" sz="3600" b="1" dirty="0">
                <a:solidFill>
                  <a:schemeClr val="bg1"/>
                </a:solidFill>
              </a:rPr>
              <a:t>pilota zawodowego </a:t>
            </a:r>
            <a:r>
              <a:rPr lang="pl-PL" sz="3600" b="1" dirty="0" smtClean="0">
                <a:solidFill>
                  <a:schemeClr val="bg1"/>
                </a:solidFill>
              </a:rPr>
              <a:t/>
            </a:r>
            <a:br>
              <a:rPr lang="pl-PL" sz="3600" b="1" dirty="0" smtClean="0">
                <a:solidFill>
                  <a:schemeClr val="bg1"/>
                </a:solidFill>
              </a:rPr>
            </a:br>
            <a:endParaRPr lang="pl-PL" sz="3600" b="1" dirty="0">
              <a:solidFill>
                <a:srgbClr val="FFFF00"/>
              </a:solidFill>
            </a:endParaRPr>
          </a:p>
        </p:txBody>
      </p:sp>
      <p:sp>
        <p:nvSpPr>
          <p:cNvPr id="3" name="Symbol zastępczy zawartości 2">
            <a:extLst>
              <a:ext uri="{FF2B5EF4-FFF2-40B4-BE49-F238E27FC236}">
                <a16:creationId xmlns="" xmlns:a16="http://schemas.microsoft.com/office/drawing/2014/main" id="{41CF7E84-C89E-6410-89D1-ACF0C2AB062B}"/>
              </a:ext>
            </a:extLst>
          </p:cNvPr>
          <p:cNvSpPr>
            <a:spLocks noGrp="1"/>
          </p:cNvSpPr>
          <p:nvPr>
            <p:ph idx="1"/>
          </p:nvPr>
        </p:nvSpPr>
        <p:spPr>
          <a:xfrm>
            <a:off x="254391" y="1479673"/>
            <a:ext cx="6195646" cy="5032375"/>
          </a:xfrm>
        </p:spPr>
        <p:txBody>
          <a:bodyPr>
            <a:normAutofit fontScale="25000" lnSpcReduction="20000"/>
          </a:bodyPr>
          <a:lstStyle/>
          <a:p>
            <a:pPr marL="0" indent="0">
              <a:buNone/>
            </a:pPr>
            <a:r>
              <a:rPr lang="pl-PL" sz="8800" b="1" dirty="0">
                <a:solidFill>
                  <a:srgbClr val="FFFF00"/>
                </a:solidFill>
              </a:rPr>
              <a:t>Uprawnienia:</a:t>
            </a:r>
          </a:p>
          <a:p>
            <a:pPr marL="0" indent="0">
              <a:buNone/>
            </a:pPr>
            <a:r>
              <a:rPr lang="pl-PL" sz="8800" dirty="0"/>
              <a:t>-Pilotowanie samolotów w celach zarobkowych (np. loty cargo, fotogrametria).</a:t>
            </a:r>
          </a:p>
          <a:p>
            <a:pPr marL="0" indent="0">
              <a:buNone/>
            </a:pPr>
            <a:r>
              <a:rPr lang="pl-PL" sz="8800" dirty="0"/>
              <a:t>-Możliwość rozpoczęcia kariery w lotnictwie komercyjnym (z ograniczeniami).</a:t>
            </a:r>
          </a:p>
          <a:p>
            <a:pPr marL="0" indent="0">
              <a:buNone/>
            </a:pPr>
            <a:r>
              <a:rPr lang="pl-PL" sz="8800" b="1" dirty="0">
                <a:solidFill>
                  <a:srgbClr val="FFFF00"/>
                </a:solidFill>
              </a:rPr>
              <a:t>Czas wykonania:</a:t>
            </a:r>
          </a:p>
          <a:p>
            <a:pPr marL="0" indent="0">
              <a:buNone/>
            </a:pPr>
            <a:r>
              <a:rPr lang="pl-PL" sz="8800" dirty="0"/>
              <a:t>-6–18 miesięcy, w zależności od indywidualnego harmonogramu.</a:t>
            </a:r>
          </a:p>
          <a:p>
            <a:pPr marL="0" indent="0">
              <a:buNone/>
            </a:pPr>
            <a:r>
              <a:rPr lang="pl-PL" sz="8800" dirty="0"/>
              <a:t>-Wymaga wcześniejszego uzyskania PPL i nalotu co najmniej 150 godzin.</a:t>
            </a:r>
          </a:p>
          <a:p>
            <a:pPr marL="0" indent="0">
              <a:buNone/>
            </a:pPr>
            <a:r>
              <a:rPr lang="pl-PL" sz="8800" b="1" dirty="0">
                <a:solidFill>
                  <a:srgbClr val="FFFF00"/>
                </a:solidFill>
              </a:rPr>
              <a:t>Koszty:</a:t>
            </a:r>
          </a:p>
          <a:p>
            <a:pPr marL="0" indent="0">
              <a:buNone/>
            </a:pPr>
            <a:r>
              <a:rPr lang="pl-PL" sz="8800" dirty="0"/>
              <a:t>-Średnio 70 000–100 000 zł, jako rozszerzenie licencji PPL. Koszty mogą wzrosnąć przy zaawansowanych uprawnieniach (np. loty IFR).</a:t>
            </a:r>
          </a:p>
          <a:p>
            <a:pPr marL="0" indent="0">
              <a:buNone/>
            </a:pPr>
            <a:r>
              <a:rPr lang="pl-PL" sz="8800" b="1" dirty="0">
                <a:solidFill>
                  <a:srgbClr val="FFFF00"/>
                </a:solidFill>
              </a:rPr>
              <a:t>Ośrodki szkoleniowe:</a:t>
            </a:r>
          </a:p>
          <a:p>
            <a:pPr marL="0" indent="0">
              <a:buNone/>
            </a:pPr>
            <a:r>
              <a:rPr lang="pl-PL" sz="8800" dirty="0"/>
              <a:t>-Podobne do tych oferujących licencję PPL, z dodatkiem specjalistycznych kursów i symulacji.</a:t>
            </a:r>
          </a:p>
          <a:p>
            <a:endParaRPr lang="pl-PL" dirty="0"/>
          </a:p>
        </p:txBody>
      </p:sp>
      <p:pic>
        <p:nvPicPr>
          <p:cNvPr id="4" name="Obraz 3">
            <a:extLst>
              <a:ext uri="{FF2B5EF4-FFF2-40B4-BE49-F238E27FC236}">
                <a16:creationId xmlns="" xmlns:a16="http://schemas.microsoft.com/office/drawing/2014/main" id="{64F719A6-2334-7644-E485-6F0F1B9697EC}"/>
              </a:ext>
            </a:extLst>
          </p:cNvPr>
          <p:cNvPicPr>
            <a:picLocks noChangeAspect="1"/>
          </p:cNvPicPr>
          <p:nvPr/>
        </p:nvPicPr>
        <p:blipFill>
          <a:blip r:embed="rId2"/>
          <a:stretch>
            <a:fillRect/>
          </a:stretch>
        </p:blipFill>
        <p:spPr>
          <a:xfrm>
            <a:off x="6450037" y="2166425"/>
            <a:ext cx="5637215" cy="3211902"/>
          </a:xfrm>
          <a:prstGeom prst="rect">
            <a:avLst/>
          </a:prstGeom>
          <a:ln>
            <a:noFill/>
          </a:ln>
          <a:effectLst>
            <a:softEdge rad="112500"/>
          </a:effectLst>
        </p:spPr>
      </p:pic>
    </p:spTree>
    <p:extLst>
      <p:ext uri="{BB962C8B-B14F-4D97-AF65-F5344CB8AC3E}">
        <p14:creationId xmlns:p14="http://schemas.microsoft.com/office/powerpoint/2010/main" val="38839067"/>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BFF64B58-6F9F-373C-81D6-3A7D75639F9C}"/>
              </a:ext>
            </a:extLst>
          </p:cNvPr>
          <p:cNvSpPr>
            <a:spLocks noGrp="1"/>
          </p:cNvSpPr>
          <p:nvPr>
            <p:ph type="title"/>
          </p:nvPr>
        </p:nvSpPr>
        <p:spPr>
          <a:xfrm>
            <a:off x="391335" y="54155"/>
            <a:ext cx="11072446" cy="1325563"/>
          </a:xfrm>
        </p:spPr>
        <p:txBody>
          <a:bodyPr>
            <a:noAutofit/>
          </a:bodyPr>
          <a:lstStyle/>
          <a:p>
            <a:r>
              <a:rPr lang="pl-PL" sz="3200" b="1" dirty="0">
                <a:solidFill>
                  <a:srgbClr val="FFFF00"/>
                </a:solidFill>
                <a:effectLst>
                  <a:outerShdw blurRad="38100" dist="38100" dir="2700000" algn="tl">
                    <a:srgbClr val="000000">
                      <a:alpha val="43137"/>
                    </a:srgbClr>
                  </a:outerShdw>
                </a:effectLst>
              </a:rPr>
              <a:t>ATPL - </a:t>
            </a:r>
            <a:r>
              <a:rPr lang="pl-PL" sz="3200" b="1" dirty="0" err="1">
                <a:solidFill>
                  <a:srgbClr val="FFFF00"/>
                </a:solidFill>
                <a:effectLst>
                  <a:outerShdw blurRad="38100" dist="38100" dir="2700000" algn="tl">
                    <a:srgbClr val="000000">
                      <a:alpha val="43137"/>
                    </a:srgbClr>
                  </a:outerShdw>
                </a:effectLst>
              </a:rPr>
              <a:t>Airline</a:t>
            </a:r>
            <a:r>
              <a:rPr lang="pl-PL" sz="3200" b="1" dirty="0">
                <a:solidFill>
                  <a:srgbClr val="FFFF00"/>
                </a:solidFill>
                <a:effectLst>
                  <a:outerShdw blurRad="38100" dist="38100" dir="2700000" algn="tl">
                    <a:srgbClr val="000000">
                      <a:alpha val="43137"/>
                    </a:srgbClr>
                  </a:outerShdw>
                </a:effectLst>
              </a:rPr>
              <a:t> Transport Pilot License</a:t>
            </a:r>
            <a:br>
              <a:rPr lang="pl-PL" sz="3200" b="1" dirty="0">
                <a:solidFill>
                  <a:srgbClr val="FFFF00"/>
                </a:solidFill>
                <a:effectLst>
                  <a:outerShdw blurRad="38100" dist="38100" dir="2700000" algn="tl">
                    <a:srgbClr val="000000">
                      <a:alpha val="43137"/>
                    </a:srgbClr>
                  </a:outerShdw>
                </a:effectLst>
              </a:rPr>
            </a:br>
            <a:r>
              <a:rPr lang="pl-PL" sz="3200" b="1" dirty="0" smtClean="0">
                <a:solidFill>
                  <a:schemeClr val="bg1"/>
                </a:solidFill>
              </a:rPr>
              <a:t>Licencja </a:t>
            </a:r>
            <a:r>
              <a:rPr lang="pl-PL" sz="3200" b="1" dirty="0">
                <a:solidFill>
                  <a:schemeClr val="bg1"/>
                </a:solidFill>
              </a:rPr>
              <a:t>pilota </a:t>
            </a:r>
            <a:r>
              <a:rPr lang="pl-PL" sz="3200" b="1" dirty="0" smtClean="0">
                <a:solidFill>
                  <a:schemeClr val="bg1"/>
                </a:solidFill>
              </a:rPr>
              <a:t>liniowego</a:t>
            </a:r>
            <a:endParaRPr lang="pl-PL" sz="3200" b="1" dirty="0">
              <a:solidFill>
                <a:srgbClr val="FFFF00"/>
              </a:solidFill>
              <a:effectLst>
                <a:outerShdw blurRad="38100" dist="38100" dir="2700000" algn="tl">
                  <a:srgbClr val="000000">
                    <a:alpha val="43137"/>
                  </a:srgbClr>
                </a:outerShdw>
              </a:effectLst>
            </a:endParaRPr>
          </a:p>
        </p:txBody>
      </p:sp>
      <p:sp>
        <p:nvSpPr>
          <p:cNvPr id="3" name="Symbol zastępczy zawartości 2">
            <a:extLst>
              <a:ext uri="{FF2B5EF4-FFF2-40B4-BE49-F238E27FC236}">
                <a16:creationId xmlns="" xmlns:a16="http://schemas.microsoft.com/office/drawing/2014/main" id="{F6275800-088F-89E6-FF60-0BDF26CE4A5E}"/>
              </a:ext>
            </a:extLst>
          </p:cNvPr>
          <p:cNvSpPr>
            <a:spLocks noGrp="1"/>
          </p:cNvSpPr>
          <p:nvPr>
            <p:ph idx="1"/>
          </p:nvPr>
        </p:nvSpPr>
        <p:spPr>
          <a:xfrm>
            <a:off x="5205046" y="1108172"/>
            <a:ext cx="6794695" cy="5644319"/>
          </a:xfrm>
        </p:spPr>
        <p:txBody>
          <a:bodyPr>
            <a:normAutofit fontScale="77500" lnSpcReduction="20000"/>
          </a:bodyPr>
          <a:lstStyle/>
          <a:p>
            <a:pPr marL="0" indent="0">
              <a:buNone/>
            </a:pPr>
            <a:r>
              <a:rPr lang="pl-PL" b="1" dirty="0">
                <a:solidFill>
                  <a:srgbClr val="FFFF00"/>
                </a:solidFill>
              </a:rPr>
              <a:t>Uprawnienia:</a:t>
            </a:r>
          </a:p>
          <a:p>
            <a:pPr marL="0" indent="0">
              <a:buNone/>
            </a:pPr>
            <a:r>
              <a:rPr lang="pl-PL" dirty="0"/>
              <a:t>-Pełne uprawnienia do pilotowania dużych samolotów komercyjnych jako kapitan.</a:t>
            </a:r>
          </a:p>
          <a:p>
            <a:pPr marL="0" indent="0">
              <a:buNone/>
            </a:pPr>
            <a:r>
              <a:rPr lang="pl-PL" dirty="0"/>
              <a:t>-Wymaga doświadczenia oraz wcześniejszych licencji (PPL i CPL).</a:t>
            </a:r>
          </a:p>
          <a:p>
            <a:pPr marL="0" indent="0">
              <a:buNone/>
            </a:pPr>
            <a:r>
              <a:rPr lang="pl-PL" b="1" dirty="0">
                <a:solidFill>
                  <a:srgbClr val="FFFF00"/>
                </a:solidFill>
              </a:rPr>
              <a:t>Czas wykonania:</a:t>
            </a:r>
          </a:p>
          <a:p>
            <a:pPr marL="0" indent="0">
              <a:buNone/>
            </a:pPr>
            <a:r>
              <a:rPr lang="pl-PL" dirty="0"/>
              <a:t>-1,5–3 lata (w zależności od harmonogramu). Program zintegrowany może trwać krócej (np. 18 miesięcy).</a:t>
            </a:r>
          </a:p>
          <a:p>
            <a:pPr marL="0" indent="0">
              <a:buNone/>
            </a:pPr>
            <a:r>
              <a:rPr lang="pl-PL" dirty="0"/>
              <a:t>-Wymaga min. 1500 godzin lotu oraz zaliczenia rygorystycznych egzaminów teoretycznych i praktycznych.</a:t>
            </a:r>
          </a:p>
          <a:p>
            <a:pPr marL="0" indent="0">
              <a:buNone/>
            </a:pPr>
            <a:r>
              <a:rPr lang="pl-PL" b="1" dirty="0">
                <a:solidFill>
                  <a:srgbClr val="FFFF00"/>
                </a:solidFill>
              </a:rPr>
              <a:t>Koszty:</a:t>
            </a:r>
          </a:p>
          <a:p>
            <a:pPr marL="0" indent="0">
              <a:buNone/>
            </a:pPr>
            <a:r>
              <a:rPr lang="pl-PL" dirty="0"/>
              <a:t>-200 000–300 000 zł za pełne szkolenie od podstaw.</a:t>
            </a:r>
          </a:p>
          <a:p>
            <a:pPr marL="0" indent="0">
              <a:buNone/>
            </a:pPr>
            <a:r>
              <a:rPr lang="pl-PL" dirty="0"/>
              <a:t>-Dodatkowe koszty symulatorów i treningów typu rating (np. Airbus A320, Boeing 737)</a:t>
            </a:r>
          </a:p>
          <a:p>
            <a:pPr marL="0" indent="0">
              <a:buNone/>
            </a:pPr>
            <a:r>
              <a:rPr lang="pl-PL" b="1" dirty="0">
                <a:solidFill>
                  <a:srgbClr val="FFFF00"/>
                </a:solidFill>
              </a:rPr>
              <a:t>Ośrodki szkoleniowe:</a:t>
            </a:r>
          </a:p>
          <a:p>
            <a:pPr marL="0" indent="0">
              <a:buNone/>
            </a:pPr>
            <a:r>
              <a:rPr lang="pl-PL" dirty="0"/>
              <a:t>Duże międzynarodowe ośrodki jak LOT Flight </a:t>
            </a:r>
            <a:r>
              <a:rPr lang="pl-PL" dirty="0" err="1"/>
              <a:t>Academy</a:t>
            </a:r>
            <a:r>
              <a:rPr lang="pl-PL" dirty="0"/>
              <a:t>, Bartolini Air, czy Lufthansa </a:t>
            </a:r>
            <a:r>
              <a:rPr lang="pl-PL" dirty="0" err="1"/>
              <a:t>Aviation</a:t>
            </a:r>
            <a:r>
              <a:rPr lang="pl-PL" dirty="0"/>
              <a:t> Training.</a:t>
            </a:r>
          </a:p>
          <a:p>
            <a:endParaRPr lang="pl-PL" dirty="0"/>
          </a:p>
          <a:p>
            <a:endParaRPr lang="pl-PL" dirty="0"/>
          </a:p>
        </p:txBody>
      </p:sp>
      <p:pic>
        <p:nvPicPr>
          <p:cNvPr id="4" name="Obraz 3">
            <a:extLst>
              <a:ext uri="{FF2B5EF4-FFF2-40B4-BE49-F238E27FC236}">
                <a16:creationId xmlns="" xmlns:a16="http://schemas.microsoft.com/office/drawing/2014/main" id="{D02C3D7D-0E27-3658-B35A-0B7F4EA4736A}"/>
              </a:ext>
            </a:extLst>
          </p:cNvPr>
          <p:cNvPicPr>
            <a:picLocks noChangeAspect="1"/>
          </p:cNvPicPr>
          <p:nvPr/>
        </p:nvPicPr>
        <p:blipFill>
          <a:blip r:embed="rId2"/>
          <a:stretch>
            <a:fillRect/>
          </a:stretch>
        </p:blipFill>
        <p:spPr>
          <a:xfrm>
            <a:off x="1283675" y="1108172"/>
            <a:ext cx="2870981" cy="2557154"/>
          </a:xfrm>
          <a:prstGeom prst="rect">
            <a:avLst/>
          </a:prstGeom>
          <a:ln>
            <a:noFill/>
          </a:ln>
          <a:effectLst>
            <a:softEdge rad="112500"/>
          </a:effectLst>
        </p:spPr>
      </p:pic>
      <p:pic>
        <p:nvPicPr>
          <p:cNvPr id="5" name="Obraz 4">
            <a:extLst>
              <a:ext uri="{FF2B5EF4-FFF2-40B4-BE49-F238E27FC236}">
                <a16:creationId xmlns="" xmlns:a16="http://schemas.microsoft.com/office/drawing/2014/main" id="{4B2E61B7-3614-F981-AF94-9B0ADF02273D}"/>
              </a:ext>
            </a:extLst>
          </p:cNvPr>
          <p:cNvPicPr>
            <a:picLocks noChangeAspect="1"/>
          </p:cNvPicPr>
          <p:nvPr/>
        </p:nvPicPr>
        <p:blipFill>
          <a:blip r:embed="rId3"/>
          <a:stretch>
            <a:fillRect/>
          </a:stretch>
        </p:blipFill>
        <p:spPr>
          <a:xfrm>
            <a:off x="332932" y="3570848"/>
            <a:ext cx="4772465" cy="3181643"/>
          </a:xfrm>
          <a:prstGeom prst="rect">
            <a:avLst/>
          </a:prstGeom>
          <a:ln>
            <a:noFill/>
          </a:ln>
          <a:effectLst>
            <a:softEdge rad="112500"/>
          </a:effectLst>
        </p:spPr>
      </p:pic>
    </p:spTree>
    <p:extLst>
      <p:ext uri="{BB962C8B-B14F-4D97-AF65-F5344CB8AC3E}">
        <p14:creationId xmlns:p14="http://schemas.microsoft.com/office/powerpoint/2010/main" val="3374586671"/>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F9ABCD75-A18F-F22D-337C-AECD43DD7B52}"/>
              </a:ext>
            </a:extLst>
          </p:cNvPr>
          <p:cNvSpPr>
            <a:spLocks noGrp="1"/>
          </p:cNvSpPr>
          <p:nvPr>
            <p:ph type="title"/>
          </p:nvPr>
        </p:nvSpPr>
        <p:spPr>
          <a:xfrm>
            <a:off x="464234" y="365125"/>
            <a:ext cx="10889566" cy="1325563"/>
          </a:xfrm>
        </p:spPr>
        <p:txBody>
          <a:bodyPr/>
          <a:lstStyle/>
          <a:p>
            <a:r>
              <a:rPr lang="pl-PL" b="1" dirty="0">
                <a:solidFill>
                  <a:srgbClr val="FFFF00"/>
                </a:solidFill>
              </a:rPr>
              <a:t>LAPL (</a:t>
            </a:r>
            <a:r>
              <a:rPr lang="pl-PL" b="1" dirty="0" err="1">
                <a:solidFill>
                  <a:srgbClr val="FFFF00"/>
                </a:solidFill>
              </a:rPr>
              <a:t>Light</a:t>
            </a:r>
            <a:r>
              <a:rPr lang="pl-PL" b="1" dirty="0">
                <a:solidFill>
                  <a:srgbClr val="FFFF00"/>
                </a:solidFill>
              </a:rPr>
              <a:t> Aircraft Pilot License) </a:t>
            </a:r>
            <a:r>
              <a:rPr lang="pl-PL" b="1" dirty="0" smtClean="0"/>
              <a:t>  </a:t>
            </a:r>
            <a:br>
              <a:rPr lang="pl-PL" b="1" dirty="0" smtClean="0"/>
            </a:br>
            <a:r>
              <a:rPr lang="pl-PL" sz="3600" b="1" dirty="0" smtClean="0">
                <a:solidFill>
                  <a:schemeClr val="bg1"/>
                </a:solidFill>
              </a:rPr>
              <a:t>licencja </a:t>
            </a:r>
            <a:r>
              <a:rPr lang="pl-PL" sz="3600" b="1" dirty="0">
                <a:solidFill>
                  <a:schemeClr val="bg1"/>
                </a:solidFill>
              </a:rPr>
              <a:t>pilota lekkich statków powietrznych</a:t>
            </a:r>
          </a:p>
        </p:txBody>
      </p:sp>
      <p:sp>
        <p:nvSpPr>
          <p:cNvPr id="3" name="Symbol zastępczy zawartości 2">
            <a:extLst>
              <a:ext uri="{FF2B5EF4-FFF2-40B4-BE49-F238E27FC236}">
                <a16:creationId xmlns="" xmlns:a16="http://schemas.microsoft.com/office/drawing/2014/main" id="{118B8B3C-3DCF-CD0B-8EA9-D0A845CC209F}"/>
              </a:ext>
            </a:extLst>
          </p:cNvPr>
          <p:cNvSpPr>
            <a:spLocks noGrp="1"/>
          </p:cNvSpPr>
          <p:nvPr>
            <p:ph idx="1"/>
          </p:nvPr>
        </p:nvSpPr>
        <p:spPr>
          <a:xfrm>
            <a:off x="177018" y="1375459"/>
            <a:ext cx="10515600" cy="4351338"/>
          </a:xfrm>
        </p:spPr>
        <p:txBody>
          <a:bodyPr/>
          <a:lstStyle/>
          <a:p>
            <a:pPr marL="0" indent="0">
              <a:buNone/>
            </a:pPr>
            <a:endParaRPr lang="pl-PL" dirty="0"/>
          </a:p>
          <a:p>
            <a:pPr marL="0" indent="0">
              <a:buNone/>
            </a:pPr>
            <a:r>
              <a:rPr lang="pl-PL" sz="2200" dirty="0"/>
              <a:t>-Prostszą i tańszą wersja PPL, przeznaczona do latania lekkimi samolotami (o masie do 2000 kg).</a:t>
            </a:r>
          </a:p>
          <a:p>
            <a:pPr marL="0" indent="0">
              <a:buNone/>
            </a:pPr>
            <a:r>
              <a:rPr lang="pl-PL" sz="2200" dirty="0"/>
              <a:t>-Wymaga min. 30 godzin lotu.</a:t>
            </a:r>
          </a:p>
          <a:p>
            <a:endParaRPr lang="pl-PL" dirty="0"/>
          </a:p>
        </p:txBody>
      </p:sp>
      <p:pic>
        <p:nvPicPr>
          <p:cNvPr id="4" name="Obraz 3">
            <a:extLst>
              <a:ext uri="{FF2B5EF4-FFF2-40B4-BE49-F238E27FC236}">
                <a16:creationId xmlns="" xmlns:a16="http://schemas.microsoft.com/office/drawing/2014/main" id="{BF457AAC-466B-66B3-A402-9E1160C43F3B}"/>
              </a:ext>
            </a:extLst>
          </p:cNvPr>
          <p:cNvPicPr>
            <a:picLocks noChangeAspect="1"/>
          </p:cNvPicPr>
          <p:nvPr/>
        </p:nvPicPr>
        <p:blipFill>
          <a:blip r:embed="rId2"/>
          <a:stretch>
            <a:fillRect/>
          </a:stretch>
        </p:blipFill>
        <p:spPr>
          <a:xfrm>
            <a:off x="5092504" y="2511621"/>
            <a:ext cx="6761871" cy="3803552"/>
          </a:xfrm>
          <a:prstGeom prst="rect">
            <a:avLst/>
          </a:prstGeom>
          <a:ln>
            <a:noFill/>
          </a:ln>
          <a:effectLst>
            <a:softEdge rad="112500"/>
          </a:effectLst>
        </p:spPr>
      </p:pic>
      <p:pic>
        <p:nvPicPr>
          <p:cNvPr id="5" name="Obraz 4">
            <a:extLst>
              <a:ext uri="{FF2B5EF4-FFF2-40B4-BE49-F238E27FC236}">
                <a16:creationId xmlns="" xmlns:a16="http://schemas.microsoft.com/office/drawing/2014/main" id="{AD1DFCE1-7A0E-0FF2-D9C7-BC4588CA83C6}"/>
              </a:ext>
            </a:extLst>
          </p:cNvPr>
          <p:cNvPicPr>
            <a:picLocks noChangeAspect="1"/>
          </p:cNvPicPr>
          <p:nvPr/>
        </p:nvPicPr>
        <p:blipFill>
          <a:blip r:embed="rId3"/>
          <a:stretch>
            <a:fillRect/>
          </a:stretch>
        </p:blipFill>
        <p:spPr>
          <a:xfrm>
            <a:off x="177018" y="3632612"/>
            <a:ext cx="4763635" cy="2235641"/>
          </a:xfrm>
          <a:prstGeom prst="rect">
            <a:avLst/>
          </a:prstGeom>
          <a:ln>
            <a:noFill/>
          </a:ln>
          <a:effectLst>
            <a:softEdge rad="112500"/>
          </a:effectLst>
        </p:spPr>
      </p:pic>
    </p:spTree>
    <p:extLst>
      <p:ext uri="{BB962C8B-B14F-4D97-AF65-F5344CB8AC3E}">
        <p14:creationId xmlns:p14="http://schemas.microsoft.com/office/powerpoint/2010/main" val="96372386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5F77EB6C-13DB-EA7D-F84F-E9FC9BD7FCE8}"/>
              </a:ext>
            </a:extLst>
          </p:cNvPr>
          <p:cNvSpPr>
            <a:spLocks noGrp="1"/>
          </p:cNvSpPr>
          <p:nvPr>
            <p:ph type="title"/>
          </p:nvPr>
        </p:nvSpPr>
        <p:spPr>
          <a:xfrm>
            <a:off x="838200" y="224447"/>
            <a:ext cx="10515600" cy="1325563"/>
          </a:xfrm>
        </p:spPr>
        <p:txBody>
          <a:bodyPr/>
          <a:lstStyle/>
          <a:p>
            <a:r>
              <a:rPr lang="pl-PL" b="1" dirty="0">
                <a:solidFill>
                  <a:schemeClr val="bg1"/>
                </a:solidFill>
              </a:rPr>
              <a:t>Licencje dla pilotów śmigłowców</a:t>
            </a:r>
            <a:br>
              <a:rPr lang="pl-PL" b="1" dirty="0">
                <a:solidFill>
                  <a:schemeClr val="bg1"/>
                </a:solidFill>
              </a:rPr>
            </a:br>
            <a:endParaRPr lang="pl-PL" b="1" dirty="0">
              <a:solidFill>
                <a:schemeClr val="bg1"/>
              </a:solidFill>
            </a:endParaRPr>
          </a:p>
        </p:txBody>
      </p:sp>
      <p:sp>
        <p:nvSpPr>
          <p:cNvPr id="3" name="Symbol zastępczy zawartości 2">
            <a:extLst>
              <a:ext uri="{FF2B5EF4-FFF2-40B4-BE49-F238E27FC236}">
                <a16:creationId xmlns="" xmlns:a16="http://schemas.microsoft.com/office/drawing/2014/main" id="{9C9E3EE2-7820-B1AF-3657-75165087A36B}"/>
              </a:ext>
            </a:extLst>
          </p:cNvPr>
          <p:cNvSpPr>
            <a:spLocks noGrp="1"/>
          </p:cNvSpPr>
          <p:nvPr>
            <p:ph idx="1"/>
          </p:nvPr>
        </p:nvSpPr>
        <p:spPr>
          <a:xfrm>
            <a:off x="267286" y="1308295"/>
            <a:ext cx="7624689" cy="5079683"/>
          </a:xfrm>
        </p:spPr>
        <p:txBody>
          <a:bodyPr>
            <a:normAutofit/>
          </a:bodyPr>
          <a:lstStyle/>
          <a:p>
            <a:pPr marL="0" indent="0">
              <a:buNone/>
            </a:pPr>
            <a:r>
              <a:rPr lang="pl-PL" b="1" dirty="0">
                <a:solidFill>
                  <a:srgbClr val="FFFF00"/>
                </a:solidFill>
              </a:rPr>
              <a:t>PPL(H)</a:t>
            </a:r>
            <a:r>
              <a:rPr lang="pl-PL" dirty="0"/>
              <a:t> – licencja pilota śmigłowców prywatnych.</a:t>
            </a:r>
          </a:p>
          <a:p>
            <a:pPr marL="0" indent="0">
              <a:buNone/>
            </a:pPr>
            <a:r>
              <a:rPr lang="pl-PL" b="1" dirty="0">
                <a:solidFill>
                  <a:srgbClr val="FFFF00"/>
                </a:solidFill>
              </a:rPr>
              <a:t>CPL(H)</a:t>
            </a:r>
            <a:r>
              <a:rPr lang="pl-PL" dirty="0"/>
              <a:t> – licencja pilota zawodowego śmigłowców.</a:t>
            </a:r>
          </a:p>
          <a:p>
            <a:pPr marL="0" indent="0">
              <a:buNone/>
            </a:pPr>
            <a:r>
              <a:rPr lang="pl-PL" b="1" dirty="0">
                <a:solidFill>
                  <a:srgbClr val="FFFF00"/>
                </a:solidFill>
              </a:rPr>
              <a:t>ATPL(H)</a:t>
            </a:r>
            <a:r>
              <a:rPr lang="pl-PL" dirty="0"/>
              <a:t> – licencja pilota liniowego śmigłowców.</a:t>
            </a:r>
          </a:p>
          <a:p>
            <a:pPr marL="0" indent="0">
              <a:buNone/>
            </a:pPr>
            <a:r>
              <a:rPr lang="pl-PL" b="1" dirty="0"/>
              <a:t>Czas wykonania:</a:t>
            </a:r>
          </a:p>
          <a:p>
            <a:pPr marL="0" indent="0">
              <a:buNone/>
            </a:pPr>
            <a:r>
              <a:rPr lang="pl-PL" dirty="0"/>
              <a:t>- do kilkunastu miesięcy </a:t>
            </a:r>
          </a:p>
          <a:p>
            <a:pPr marL="0" indent="0">
              <a:buNone/>
            </a:pPr>
            <a:r>
              <a:rPr lang="pl-PL" b="1" dirty="0"/>
              <a:t>Koszty:</a:t>
            </a:r>
          </a:p>
          <a:p>
            <a:pPr marL="0" indent="0">
              <a:buNone/>
            </a:pPr>
            <a:r>
              <a:rPr lang="pl-PL" dirty="0"/>
              <a:t>- Helikoptery: 100 000–150 000 zł.</a:t>
            </a:r>
          </a:p>
          <a:p>
            <a:pPr marL="0" indent="0">
              <a:buNone/>
            </a:pPr>
            <a:r>
              <a:rPr lang="pl-PL" b="1" dirty="0"/>
              <a:t>Ośrodki szkoleniowe:</a:t>
            </a:r>
          </a:p>
          <a:p>
            <a:pPr marL="0" indent="0">
              <a:buNone/>
            </a:pPr>
            <a:r>
              <a:rPr lang="pl-PL" dirty="0"/>
              <a:t>- Specjalistyczne szkoły lotnicze, np. w Aeroklubach lub certyfikowanych ATO.</a:t>
            </a:r>
          </a:p>
          <a:p>
            <a:endParaRPr lang="pl-PL" dirty="0"/>
          </a:p>
        </p:txBody>
      </p:sp>
      <p:pic>
        <p:nvPicPr>
          <p:cNvPr id="4" name="Obraz 3">
            <a:extLst>
              <a:ext uri="{FF2B5EF4-FFF2-40B4-BE49-F238E27FC236}">
                <a16:creationId xmlns="" xmlns:a16="http://schemas.microsoft.com/office/drawing/2014/main" id="{D44ED7F0-4E5D-5A1A-5343-3E11397966E3}"/>
              </a:ext>
            </a:extLst>
          </p:cNvPr>
          <p:cNvPicPr>
            <a:picLocks noChangeAspect="1"/>
          </p:cNvPicPr>
          <p:nvPr/>
        </p:nvPicPr>
        <p:blipFill>
          <a:blip r:embed="rId2"/>
          <a:stretch>
            <a:fillRect/>
          </a:stretch>
        </p:blipFill>
        <p:spPr>
          <a:xfrm>
            <a:off x="7990449" y="887229"/>
            <a:ext cx="3785382" cy="2454584"/>
          </a:xfrm>
          <a:prstGeom prst="rect">
            <a:avLst/>
          </a:prstGeom>
          <a:ln>
            <a:noFill/>
          </a:ln>
          <a:effectLst>
            <a:softEdge rad="112500"/>
          </a:effectLst>
        </p:spPr>
      </p:pic>
      <p:pic>
        <p:nvPicPr>
          <p:cNvPr id="5" name="Obraz 4">
            <a:extLst>
              <a:ext uri="{FF2B5EF4-FFF2-40B4-BE49-F238E27FC236}">
                <a16:creationId xmlns="" xmlns:a16="http://schemas.microsoft.com/office/drawing/2014/main" id="{E5242CAA-98A0-577B-D40E-3CF81BBD3B04}"/>
              </a:ext>
            </a:extLst>
          </p:cNvPr>
          <p:cNvPicPr>
            <a:picLocks noChangeAspect="1"/>
          </p:cNvPicPr>
          <p:nvPr/>
        </p:nvPicPr>
        <p:blipFill>
          <a:blip r:embed="rId3"/>
          <a:stretch>
            <a:fillRect/>
          </a:stretch>
        </p:blipFill>
        <p:spPr>
          <a:xfrm>
            <a:off x="5700646" y="2807240"/>
            <a:ext cx="1684893" cy="2526106"/>
          </a:xfrm>
          <a:prstGeom prst="rect">
            <a:avLst/>
          </a:prstGeom>
          <a:ln>
            <a:noFill/>
          </a:ln>
          <a:effectLst>
            <a:softEdge rad="112500"/>
          </a:effectLst>
        </p:spPr>
      </p:pic>
      <p:pic>
        <p:nvPicPr>
          <p:cNvPr id="6" name="Obraz 5">
            <a:extLst>
              <a:ext uri="{FF2B5EF4-FFF2-40B4-BE49-F238E27FC236}">
                <a16:creationId xmlns="" xmlns:a16="http://schemas.microsoft.com/office/drawing/2014/main" id="{16387220-C9FB-1C57-AE0E-ABB1FCDA8FDF}"/>
              </a:ext>
            </a:extLst>
          </p:cNvPr>
          <p:cNvPicPr>
            <a:picLocks noChangeAspect="1"/>
          </p:cNvPicPr>
          <p:nvPr/>
        </p:nvPicPr>
        <p:blipFill>
          <a:blip r:embed="rId4"/>
          <a:stretch>
            <a:fillRect/>
          </a:stretch>
        </p:blipFill>
        <p:spPr>
          <a:xfrm>
            <a:off x="8539088" y="3341813"/>
            <a:ext cx="2284681" cy="3420181"/>
          </a:xfrm>
          <a:prstGeom prst="rect">
            <a:avLst/>
          </a:prstGeom>
          <a:ln>
            <a:noFill/>
          </a:ln>
          <a:effectLst>
            <a:softEdge rad="112500"/>
          </a:effectLst>
        </p:spPr>
      </p:pic>
    </p:spTree>
    <p:extLst>
      <p:ext uri="{BB962C8B-B14F-4D97-AF65-F5344CB8AC3E}">
        <p14:creationId xmlns:p14="http://schemas.microsoft.com/office/powerpoint/2010/main" val="1886235614"/>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 xmlns:a16="http://schemas.microsoft.com/office/drawing/2014/main" id="{36F4337E-7161-4421-5AA7-DE3A0A9A92E9}"/>
              </a:ext>
            </a:extLst>
          </p:cNvPr>
          <p:cNvSpPr>
            <a:spLocks noGrp="1"/>
          </p:cNvSpPr>
          <p:nvPr>
            <p:ph type="title"/>
          </p:nvPr>
        </p:nvSpPr>
        <p:spPr/>
        <p:txBody>
          <a:bodyPr/>
          <a:lstStyle/>
          <a:p>
            <a:r>
              <a:rPr lang="pl-PL" b="1" dirty="0">
                <a:solidFill>
                  <a:srgbClr val="FFFF00"/>
                </a:solidFill>
              </a:rPr>
              <a:t>SPL (</a:t>
            </a:r>
            <a:r>
              <a:rPr lang="pl-PL" b="1" dirty="0" err="1">
                <a:solidFill>
                  <a:srgbClr val="FFFF00"/>
                </a:solidFill>
              </a:rPr>
              <a:t>Sailplane</a:t>
            </a:r>
            <a:r>
              <a:rPr lang="pl-PL" b="1" dirty="0">
                <a:solidFill>
                  <a:srgbClr val="FFFF00"/>
                </a:solidFill>
              </a:rPr>
              <a:t> Pilot License) </a:t>
            </a:r>
            <a:r>
              <a:rPr lang="pl-PL" b="1" dirty="0"/>
              <a:t>– licencja pilota szybowcowego</a:t>
            </a:r>
          </a:p>
        </p:txBody>
      </p:sp>
      <p:sp>
        <p:nvSpPr>
          <p:cNvPr id="3" name="Symbol zastępczy zawartości 2">
            <a:extLst>
              <a:ext uri="{FF2B5EF4-FFF2-40B4-BE49-F238E27FC236}">
                <a16:creationId xmlns="" xmlns:a16="http://schemas.microsoft.com/office/drawing/2014/main" id="{F448190B-875D-9C39-C387-7F0A4A318D4D}"/>
              </a:ext>
            </a:extLst>
          </p:cNvPr>
          <p:cNvSpPr>
            <a:spLocks noGrp="1"/>
          </p:cNvSpPr>
          <p:nvPr>
            <p:ph idx="1"/>
          </p:nvPr>
        </p:nvSpPr>
        <p:spPr>
          <a:xfrm>
            <a:off x="4811150" y="1690688"/>
            <a:ext cx="7090117" cy="4705595"/>
          </a:xfrm>
        </p:spPr>
        <p:txBody>
          <a:bodyPr>
            <a:normAutofit fontScale="92500" lnSpcReduction="20000"/>
          </a:bodyPr>
          <a:lstStyle/>
          <a:p>
            <a:pPr marL="0" indent="0">
              <a:buNone/>
            </a:pPr>
            <a:r>
              <a:rPr lang="pl-PL" dirty="0"/>
              <a:t>-Uprawnia do latania szybowcami i motoszybowcami.</a:t>
            </a:r>
          </a:p>
          <a:p>
            <a:pPr marL="0" indent="0">
              <a:buNone/>
            </a:pPr>
            <a:r>
              <a:rPr lang="pl-PL" dirty="0"/>
              <a:t>-Minimalne wymagania to zaliczenie 15 godzin lotu i 45 startów.</a:t>
            </a:r>
          </a:p>
          <a:p>
            <a:pPr marL="0" indent="0">
              <a:buNone/>
            </a:pPr>
            <a:r>
              <a:rPr lang="pl-PL" dirty="0"/>
              <a:t>LAPL(S) – licencja pilota lekkich szybowców:</a:t>
            </a:r>
          </a:p>
          <a:p>
            <a:pPr marL="0" indent="0">
              <a:buNone/>
            </a:pPr>
            <a:r>
              <a:rPr lang="pl-PL" b="1" dirty="0"/>
              <a:t>Czas wykonania: </a:t>
            </a:r>
          </a:p>
          <a:p>
            <a:pPr marL="0" indent="0">
              <a:buNone/>
            </a:pPr>
            <a:r>
              <a:rPr lang="pl-PL" dirty="0"/>
              <a:t>- ok.  2 miesięcy </a:t>
            </a:r>
          </a:p>
          <a:p>
            <a:pPr marL="0" indent="0">
              <a:buNone/>
            </a:pPr>
            <a:r>
              <a:rPr lang="pl-PL" b="1" dirty="0"/>
              <a:t>Koszty:</a:t>
            </a:r>
          </a:p>
          <a:p>
            <a:pPr marL="0" indent="0">
              <a:buNone/>
            </a:pPr>
            <a:r>
              <a:rPr lang="pl-PL" dirty="0"/>
              <a:t>Szybowce: 8 000–15 000 zł.</a:t>
            </a:r>
          </a:p>
          <a:p>
            <a:pPr marL="0" indent="0">
              <a:buNone/>
            </a:pPr>
            <a:r>
              <a:rPr lang="pl-PL" b="1" dirty="0"/>
              <a:t>Ośrodki szkoleniowe:</a:t>
            </a:r>
          </a:p>
          <a:p>
            <a:pPr marL="0" indent="0">
              <a:buNone/>
            </a:pPr>
            <a:r>
              <a:rPr lang="pl-PL" dirty="0"/>
              <a:t>Specjalistyczne szkoły lotnicze, np. w Aeroklubach lub certyfikowanych ATO.</a:t>
            </a:r>
          </a:p>
          <a:p>
            <a:endParaRPr lang="pl-PL" dirty="0"/>
          </a:p>
        </p:txBody>
      </p:sp>
      <p:pic>
        <p:nvPicPr>
          <p:cNvPr id="4" name="Obraz 3">
            <a:extLst>
              <a:ext uri="{FF2B5EF4-FFF2-40B4-BE49-F238E27FC236}">
                <a16:creationId xmlns="" xmlns:a16="http://schemas.microsoft.com/office/drawing/2014/main" id="{859DE6B3-F720-C0B8-9E27-D0D59FA52C33}"/>
              </a:ext>
            </a:extLst>
          </p:cNvPr>
          <p:cNvPicPr>
            <a:picLocks noChangeAspect="1"/>
          </p:cNvPicPr>
          <p:nvPr/>
        </p:nvPicPr>
        <p:blipFill>
          <a:blip r:embed="rId2"/>
          <a:stretch>
            <a:fillRect/>
          </a:stretch>
        </p:blipFill>
        <p:spPr>
          <a:xfrm>
            <a:off x="121918" y="1859831"/>
            <a:ext cx="4564819" cy="1934939"/>
          </a:xfrm>
          <a:prstGeom prst="rect">
            <a:avLst/>
          </a:prstGeom>
          <a:ln>
            <a:noFill/>
          </a:ln>
          <a:effectLst>
            <a:softEdge rad="112500"/>
          </a:effectLst>
        </p:spPr>
      </p:pic>
      <p:pic>
        <p:nvPicPr>
          <p:cNvPr id="5" name="Obraz 4">
            <a:extLst>
              <a:ext uri="{FF2B5EF4-FFF2-40B4-BE49-F238E27FC236}">
                <a16:creationId xmlns="" xmlns:a16="http://schemas.microsoft.com/office/drawing/2014/main" id="{22730982-0B07-8D56-E684-CDBDF719807E}"/>
              </a:ext>
            </a:extLst>
          </p:cNvPr>
          <p:cNvPicPr>
            <a:picLocks noChangeAspect="1"/>
          </p:cNvPicPr>
          <p:nvPr/>
        </p:nvPicPr>
        <p:blipFill>
          <a:blip r:embed="rId3"/>
          <a:stretch>
            <a:fillRect/>
          </a:stretch>
        </p:blipFill>
        <p:spPr>
          <a:xfrm>
            <a:off x="655244" y="4043485"/>
            <a:ext cx="3498166" cy="1974551"/>
          </a:xfrm>
          <a:prstGeom prst="rect">
            <a:avLst/>
          </a:prstGeom>
        </p:spPr>
      </p:pic>
    </p:spTree>
    <p:extLst>
      <p:ext uri="{BB962C8B-B14F-4D97-AF65-F5344CB8AC3E}">
        <p14:creationId xmlns:p14="http://schemas.microsoft.com/office/powerpoint/2010/main" val="1968026074"/>
      </p:ext>
    </p:extLst>
  </p:cSld>
  <p:clrMapOvr>
    <a:masterClrMapping/>
  </p:clrMapOvr>
  <p:transition spd="slow">
    <p:fade/>
  </p:transition>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397</TotalTime>
  <Words>923</Words>
  <Application>Microsoft Office PowerPoint</Application>
  <PresentationFormat>Niestandardowy</PresentationFormat>
  <Paragraphs>117</Paragraphs>
  <Slides>17</Slides>
  <Notes>0</Notes>
  <HiddenSlides>0</HiddenSlides>
  <MMClips>0</MMClips>
  <ScaleCrop>false</ScaleCrop>
  <HeadingPairs>
    <vt:vector size="4" baseType="variant">
      <vt:variant>
        <vt:lpstr>Motyw</vt:lpstr>
      </vt:variant>
      <vt:variant>
        <vt:i4>1</vt:i4>
      </vt:variant>
      <vt:variant>
        <vt:lpstr>Tytuły slajdów</vt:lpstr>
      </vt:variant>
      <vt:variant>
        <vt:i4>17</vt:i4>
      </vt:variant>
    </vt:vector>
  </HeadingPairs>
  <TitlesOfParts>
    <vt:vector size="18" baseType="lpstr">
      <vt:lpstr>Motyw pakietu Office</vt:lpstr>
      <vt:lpstr>Prezentacja programu PowerPoint</vt:lpstr>
      <vt:lpstr>Czym jest licencja Pilota? </vt:lpstr>
      <vt:lpstr>PPL - Private Pilot License Licencja pilota turystycznego</vt:lpstr>
      <vt:lpstr>Prezentacja programu PowerPoint</vt:lpstr>
      <vt:lpstr>(CPL - Commercial Pilot License) Licencja pilota zawodowego  </vt:lpstr>
      <vt:lpstr>ATPL - Airline Transport Pilot License Licencja pilota liniowego</vt:lpstr>
      <vt:lpstr>LAPL (Light Aircraft Pilot License)    licencja pilota lekkich statków powietrznych</vt:lpstr>
      <vt:lpstr>Licencje dla pilotów śmigłowców </vt:lpstr>
      <vt:lpstr>SPL (Sailplane Pilot License) – licencja pilota szybowcowego</vt:lpstr>
      <vt:lpstr>BPL (Balloon Pilot License) – licencja pilota balonów </vt:lpstr>
      <vt:lpstr>UAVO (Unmanned Aerial Vehicle Operator) Licencje do lotów dronami </vt:lpstr>
      <vt:lpstr>Certyfikaty A1/A2/A3</vt:lpstr>
      <vt:lpstr>                                      A3 Uprawnienia: Loty z dala od ludzi i zabudowań (co najmniej 150 m od osób). Masa drona: Do 25 kg. Egzamin: Online (test wielokrotnego wyboru). Czas uzyskania: Kilka godzin. Koszt: Zwykle darmowy   Gdzie zrobić A1/A2/A3: Strona Urząd Lotnictwa Cywilnego (ULC) – certyfikaty A1/A3 są dostępne online. Szkolenia A2 można uzyskać w certyfikowanych ośrodkach szkoleniowych zajmujących się dronami (np. DroneSpace, FlyTech UAV)  </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Licencja Pilota</dc:title>
  <dc:creator>Zuzanna Boczkowska</dc:creator>
  <cp:lastModifiedBy>Balcerek</cp:lastModifiedBy>
  <cp:revision>6</cp:revision>
  <dcterms:created xsi:type="dcterms:W3CDTF">2024-12-15T23:10:45Z</dcterms:created>
  <dcterms:modified xsi:type="dcterms:W3CDTF">2025-03-23T15:28:16Z</dcterms:modified>
</cp:coreProperties>
</file>