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7" r:id="rId3"/>
    <p:sldId id="258" r:id="rId4"/>
    <p:sldId id="259" r:id="rId5"/>
    <p:sldId id="260" r:id="rId6"/>
    <p:sldId id="267" r:id="rId7"/>
    <p:sldId id="268" r:id="rId8"/>
    <p:sldId id="270" r:id="rId9"/>
    <p:sldId id="272" r:id="rId10"/>
    <p:sldId id="273" r:id="rId11"/>
    <p:sldId id="275" r:id="rId12"/>
    <p:sldId id="277" r:id="rId13"/>
    <p:sldId id="278" r:id="rId14"/>
    <p:sldId id="279" r:id="rId15"/>
    <p:sldId id="280" r:id="rId16"/>
    <p:sldId id="28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10" y="-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18055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46834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0205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54732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6776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85701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191067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916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457200" y="6251575"/>
            <a:ext cx="2133600" cy="476250"/>
          </a:xfrm>
        </p:spPr>
        <p:txBody>
          <a:bodyPr/>
          <a:lstStyle>
            <a:lvl1pPr>
              <a:defRPr/>
            </a:lvl1pPr>
          </a:lstStyle>
          <a:p>
            <a:fld id="{FFD4B20D-2E47-4647-9626-7F4E969962F6}" type="datetimeFigureOut">
              <a:rPr lang="pl-PL" altLang="pl-PL"/>
              <a:pPr/>
              <a:t>2016-04-07</a:t>
            </a:fld>
            <a:endParaRPr lang="pl-PL" altLang="pl-PL"/>
          </a:p>
        </p:txBody>
      </p:sp>
      <p:sp>
        <p:nvSpPr>
          <p:cNvPr id="8" name="Symbol zastępczy numeru slajdu 7"/>
          <p:cNvSpPr>
            <a:spLocks noGrp="1"/>
          </p:cNvSpPr>
          <p:nvPr>
            <p:ph type="sldNum" sz="quarter" idx="11"/>
          </p:nvPr>
        </p:nvSpPr>
        <p:spPr>
          <a:xfrm>
            <a:off x="6553200" y="6248400"/>
            <a:ext cx="2133600" cy="476250"/>
          </a:xfrm>
        </p:spPr>
        <p:txBody>
          <a:bodyPr/>
          <a:lstStyle>
            <a:lvl1pPr>
              <a:defRPr/>
            </a:lvl1pPr>
          </a:lstStyle>
          <a:p>
            <a:fld id="{8C3697A7-3FBD-41FD-9550-7E36E619472B}" type="slidenum">
              <a:rPr lang="pl-PL" altLang="pl-PL"/>
              <a:pPr/>
              <a:t>‹#›</a:t>
            </a:fld>
            <a:endParaRPr lang="pl-PL" altLang="pl-PL"/>
          </a:p>
        </p:txBody>
      </p:sp>
      <p:sp>
        <p:nvSpPr>
          <p:cNvPr id="9" name="Symbol zastępczy stopki 8"/>
          <p:cNvSpPr>
            <a:spLocks noGrp="1"/>
          </p:cNvSpPr>
          <p:nvPr>
            <p:ph type="ftr" sz="quarter" idx="12"/>
          </p:nvPr>
        </p:nvSpPr>
        <p:spPr>
          <a:xfrm>
            <a:off x="3124200" y="6248400"/>
            <a:ext cx="2895600" cy="476250"/>
          </a:xfrm>
        </p:spPr>
        <p:txBody>
          <a:bodyPr/>
          <a:lstStyle>
            <a:lvl1pPr>
              <a:defRPr/>
            </a:lvl1pPr>
          </a:lstStyle>
          <a:p>
            <a:endParaRPr lang="pl-PL" altLang="pl-PL"/>
          </a:p>
        </p:txBody>
      </p:sp>
    </p:spTree>
    <p:extLst>
      <p:ext uri="{BB962C8B-B14F-4D97-AF65-F5344CB8AC3E}">
        <p14:creationId xmlns:p14="http://schemas.microsoft.com/office/powerpoint/2010/main" xmlns="" val="38960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56530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88456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a:t>Kliknij, aby edytować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98556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90195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311329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22537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183948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CBEC1A88-C31D-4E0E-BCB0-71D74DE6AD89}" type="datetimeFigureOut">
              <a:rPr lang="pl-PL" smtClean="0"/>
              <a:pPr/>
              <a:t>2016-04-07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103439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EC1A88-C31D-4E0E-BCB0-71D74DE6AD89}" type="datetimeFigureOut">
              <a:rPr lang="pl-PL" smtClean="0"/>
              <a:pPr/>
              <a:t>2016-04-07</a:t>
            </a:fld>
            <a:endParaRPr lang="pl-P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219F954-45F4-4E11-B3A2-AD7FCFA115F1}" type="slidenum">
              <a:rPr lang="pl-PL" smtClean="0"/>
              <a:pPr/>
              <a:t>‹#›</a:t>
            </a:fld>
            <a:endParaRPr lang="pl-PL"/>
          </a:p>
        </p:txBody>
      </p:sp>
    </p:spTree>
    <p:extLst>
      <p:ext uri="{BB962C8B-B14F-4D97-AF65-F5344CB8AC3E}">
        <p14:creationId xmlns:p14="http://schemas.microsoft.com/office/powerpoint/2010/main" xmlns="" val="2041870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8520" y="2132856"/>
            <a:ext cx="8229600" cy="1828800"/>
          </a:xfrm>
        </p:spPr>
        <p:txBody>
          <a:bodyPr>
            <a:normAutofit fontScale="90000"/>
          </a:bodyPr>
          <a:lstStyle/>
          <a:p>
            <a:pPr algn="ctr"/>
            <a:r>
              <a:rPr lang="pl-PL" dirty="0" smtClean="0">
                <a:solidFill>
                  <a:schemeClr val="accent1">
                    <a:lumMod val="60000"/>
                    <a:lumOff val="40000"/>
                  </a:schemeClr>
                </a:solidFill>
              </a:rPr>
              <a:t>Charakterystyka</a:t>
            </a:r>
            <a:br>
              <a:rPr lang="pl-PL" dirty="0" smtClean="0">
                <a:solidFill>
                  <a:schemeClr val="accent1">
                    <a:lumMod val="60000"/>
                    <a:lumOff val="40000"/>
                  </a:schemeClr>
                </a:solidFill>
              </a:rPr>
            </a:br>
            <a:r>
              <a:rPr lang="pl-PL" dirty="0" smtClean="0">
                <a:solidFill>
                  <a:schemeClr val="accent1">
                    <a:lumMod val="60000"/>
                    <a:lumOff val="40000"/>
                  </a:schemeClr>
                </a:solidFill>
              </a:rPr>
              <a:t> systemu</a:t>
            </a:r>
            <a:br>
              <a:rPr lang="pl-PL" dirty="0" smtClean="0">
                <a:solidFill>
                  <a:schemeClr val="accent1">
                    <a:lumMod val="60000"/>
                    <a:lumOff val="40000"/>
                  </a:schemeClr>
                </a:solidFill>
              </a:rPr>
            </a:br>
            <a:r>
              <a:rPr lang="pl-PL" dirty="0" smtClean="0">
                <a:solidFill>
                  <a:schemeClr val="accent1">
                    <a:lumMod val="60000"/>
                    <a:lumOff val="40000"/>
                  </a:schemeClr>
                </a:solidFill>
              </a:rPr>
              <a:t> </a:t>
            </a:r>
            <a:r>
              <a:rPr lang="pl-PL" dirty="0">
                <a:solidFill>
                  <a:schemeClr val="accent1">
                    <a:lumMod val="60000"/>
                    <a:lumOff val="40000"/>
                  </a:schemeClr>
                </a:solidFill>
              </a:rPr>
              <a:t>operacyjnego – Windows</a:t>
            </a:r>
          </a:p>
        </p:txBody>
      </p:sp>
      <p:sp>
        <p:nvSpPr>
          <p:cNvPr id="4" name="pole tekstowe 3"/>
          <p:cNvSpPr txBox="1"/>
          <p:nvPr/>
        </p:nvSpPr>
        <p:spPr>
          <a:xfrm>
            <a:off x="6588224" y="5301208"/>
            <a:ext cx="2808312" cy="1354217"/>
          </a:xfrm>
          <a:prstGeom prst="rect">
            <a:avLst/>
          </a:prstGeom>
          <a:noFill/>
        </p:spPr>
        <p:txBody>
          <a:bodyPr wrap="square" rtlCol="0">
            <a:spAutoFit/>
          </a:bodyPr>
          <a:lstStyle/>
          <a:p>
            <a:pPr algn="ctr"/>
            <a:r>
              <a:rPr lang="pl-PL" sz="2800" b="1" i="1" dirty="0"/>
              <a:t>Wykonały: </a:t>
            </a:r>
          </a:p>
          <a:p>
            <a:pPr algn="ctr"/>
            <a:r>
              <a:rPr lang="pl-PL" i="1" dirty="0"/>
              <a:t>Urszula Szostek</a:t>
            </a:r>
          </a:p>
          <a:p>
            <a:pPr algn="ctr"/>
            <a:r>
              <a:rPr lang="pl-PL" i="1" dirty="0"/>
              <a:t>Paulina Kot</a:t>
            </a:r>
          </a:p>
          <a:p>
            <a:pPr algn="ctr"/>
            <a:r>
              <a:rPr lang="pl-PL" dirty="0"/>
              <a:t> </a:t>
            </a:r>
            <a:r>
              <a:rPr lang="pl-PL" sz="1400" dirty="0"/>
              <a:t>z klasy 3 TB</a:t>
            </a:r>
          </a:p>
        </p:txBody>
      </p:sp>
    </p:spTree>
    <p:extLst>
      <p:ext uri="{BB962C8B-B14F-4D97-AF65-F5344CB8AC3E}">
        <p14:creationId xmlns:p14="http://schemas.microsoft.com/office/powerpoint/2010/main" xmlns="" val="55250442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827584" y="260648"/>
            <a:ext cx="6347714" cy="1320800"/>
          </a:xfrm>
        </p:spPr>
        <p:txBody>
          <a:bodyPr/>
          <a:lstStyle/>
          <a:p>
            <a:r>
              <a:rPr lang="pl-PL" altLang="pl-PL" dirty="0"/>
              <a:t>Windows ME</a:t>
            </a:r>
          </a:p>
        </p:txBody>
      </p:sp>
      <p:sp>
        <p:nvSpPr>
          <p:cNvPr id="91139" name="Rectangle 3"/>
          <p:cNvSpPr>
            <a:spLocks noGrp="1" noChangeArrowheads="1"/>
          </p:cNvSpPr>
          <p:nvPr>
            <p:ph sz="half" idx="4294967295"/>
          </p:nvPr>
        </p:nvSpPr>
        <p:spPr>
          <a:xfrm>
            <a:off x="0" y="980728"/>
            <a:ext cx="4283968" cy="5328592"/>
          </a:xfrm>
        </p:spPr>
        <p:txBody>
          <a:bodyPr>
            <a:normAutofit fontScale="40000" lnSpcReduction="20000"/>
          </a:bodyPr>
          <a:lstStyle/>
          <a:p>
            <a:pPr marL="137160" indent="0" algn="ctr">
              <a:buNone/>
            </a:pPr>
            <a:r>
              <a:rPr lang="pl-PL" altLang="pl-PL" sz="5000" dirty="0"/>
              <a:t>Millennium to także pierwszy system Microsoftu posiadający opcje Przywracanie systemu, dzięki czemu system można było odtworzyć do poprzedniego stanu. Mechanizm ten tworzył punkty kontrolne systemu, zawierające kopie zapasową niektórych plików systemu. Kopie były zapisywane w katalogu C:\_</a:t>
            </a:r>
            <a:r>
              <a:rPr lang="pl-PL" altLang="pl-PL" sz="5000" dirty="0" smtClean="0"/>
              <a:t>RESTORE. </a:t>
            </a:r>
            <a:r>
              <a:rPr lang="pl-PL" altLang="pl-PL" sz="5000" dirty="0"/>
              <a:t>Zdarzało się też, że pliki w folderze _RESTORE były rozpoznawane przez oprogramowanie antywirusowe jako wirusy. </a:t>
            </a:r>
          </a:p>
          <a:p>
            <a:pPr algn="ctr"/>
            <a:endParaRPr lang="pl-PL" altLang="pl-PL" sz="2000" dirty="0"/>
          </a:p>
        </p:txBody>
      </p:sp>
      <p:pic>
        <p:nvPicPr>
          <p:cNvPr id="4" name="Picture 6" descr="Windows 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860032" y="1094449"/>
            <a:ext cx="2880320" cy="213306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bmegam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695997" y="3528534"/>
            <a:ext cx="3096344" cy="2322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393912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67544" y="260648"/>
            <a:ext cx="8229600" cy="1143000"/>
          </a:xfrm>
        </p:spPr>
        <p:txBody>
          <a:bodyPr/>
          <a:lstStyle/>
          <a:p>
            <a:pPr algn="ctr"/>
            <a:r>
              <a:rPr lang="pl-PL" altLang="pl-PL" dirty="0"/>
              <a:t>Windows XP</a:t>
            </a:r>
          </a:p>
        </p:txBody>
      </p:sp>
      <p:sp>
        <p:nvSpPr>
          <p:cNvPr id="96259" name="Rectangle 3"/>
          <p:cNvSpPr>
            <a:spLocks noGrp="1" noChangeArrowheads="1"/>
          </p:cNvSpPr>
          <p:nvPr>
            <p:ph idx="1"/>
          </p:nvPr>
        </p:nvSpPr>
        <p:spPr>
          <a:xfrm>
            <a:off x="457200" y="1052736"/>
            <a:ext cx="8229600" cy="5472608"/>
          </a:xfrm>
        </p:spPr>
        <p:txBody>
          <a:bodyPr>
            <a:normAutofit/>
          </a:bodyPr>
          <a:lstStyle/>
          <a:p>
            <a:pPr marL="137160" indent="0" algn="ctr">
              <a:lnSpc>
                <a:spcPct val="90000"/>
              </a:lnSpc>
              <a:buNone/>
            </a:pPr>
            <a:r>
              <a:rPr lang="pl-PL" altLang="pl-PL" sz="2000" dirty="0" smtClean="0"/>
              <a:t>Nazwa </a:t>
            </a:r>
            <a:r>
              <a:rPr lang="pl-PL" altLang="pl-PL" sz="2000" dirty="0"/>
              <a:t>XP pochodzi od angielskiego słowa </a:t>
            </a:r>
            <a:r>
              <a:rPr lang="pl-PL" altLang="pl-PL" sz="2000" i="1" dirty="0" err="1"/>
              <a:t>eXPerience</a:t>
            </a:r>
            <a:r>
              <a:rPr lang="pl-PL" altLang="pl-PL" sz="2000" dirty="0"/>
              <a:t>, czyli doświadczenie. Wydana została oficjalnie 25 października 2001r. Windows XP zawiera zintegrowaną zaporę sieciową. </a:t>
            </a:r>
          </a:p>
          <a:p>
            <a:pPr algn="ctr">
              <a:lnSpc>
                <a:spcPct val="90000"/>
              </a:lnSpc>
            </a:pPr>
            <a:endParaRPr lang="pl-PL" altLang="pl-PL" sz="2000" dirty="0"/>
          </a:p>
          <a:p>
            <a:pPr marL="137160" indent="0" algn="ctr">
              <a:lnSpc>
                <a:spcPct val="90000"/>
              </a:lnSpc>
              <a:buNone/>
            </a:pPr>
            <a:r>
              <a:rPr lang="pl-PL" altLang="pl-PL" sz="2000" dirty="0"/>
              <a:t>Po raz pierwszy w historii systemów Microsoft Windows została wprowadzona do systemu aktywacja mająca zapobiegać piractwu. Jeżeli użytkownik nie aktywuje produktu w 30-dniowym okresie, przy każdym następnym zalogowaniu jedyna dopuszczalna operacja, na jaką system pozwoli będzie aktywacja produktu. Po dokonaniu aktywacji przywrócona zostanie pełna funkcjonalność systemu Windows XP. Zabezpieczenie to zostało jednak szybko złamane przez piratów.</a:t>
            </a:r>
          </a:p>
          <a:p>
            <a:pPr>
              <a:lnSpc>
                <a:spcPct val="90000"/>
              </a:lnSpc>
            </a:pPr>
            <a:endParaRPr lang="pl-PL" altLang="pl-PL" sz="2400" dirty="0"/>
          </a:p>
        </p:txBody>
      </p:sp>
    </p:spTree>
    <p:extLst>
      <p:ext uri="{BB962C8B-B14F-4D97-AF65-F5344CB8AC3E}">
        <p14:creationId xmlns:p14="http://schemas.microsoft.com/office/powerpoint/2010/main" xmlns="" val="110100257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467544" y="44624"/>
            <a:ext cx="8229600" cy="864096"/>
          </a:xfrm>
        </p:spPr>
        <p:txBody>
          <a:bodyPr/>
          <a:lstStyle/>
          <a:p>
            <a:pPr algn="ctr"/>
            <a:r>
              <a:rPr lang="pl-PL" altLang="pl-PL" dirty="0"/>
              <a:t>Nowe funkcje systemu</a:t>
            </a:r>
          </a:p>
        </p:txBody>
      </p:sp>
      <p:sp>
        <p:nvSpPr>
          <p:cNvPr id="98307" name="Rectangle 3"/>
          <p:cNvSpPr>
            <a:spLocks noGrp="1" noChangeArrowheads="1"/>
          </p:cNvSpPr>
          <p:nvPr>
            <p:ph idx="1"/>
          </p:nvPr>
        </p:nvSpPr>
        <p:spPr>
          <a:xfrm>
            <a:off x="457200" y="908720"/>
            <a:ext cx="8229600" cy="5400640"/>
          </a:xfrm>
        </p:spPr>
        <p:txBody>
          <a:bodyPr>
            <a:normAutofit/>
          </a:bodyPr>
          <a:lstStyle/>
          <a:p>
            <a:pPr>
              <a:lnSpc>
                <a:spcPct val="90000"/>
              </a:lnSpc>
              <a:buFont typeface="Courier New" panose="02070309020205020404" pitchFamily="49" charset="0"/>
              <a:buChar char="o"/>
            </a:pPr>
            <a:r>
              <a:rPr lang="pl-PL" altLang="pl-PL" sz="2400" dirty="0"/>
              <a:t>Możliwość nagrywania płyt CD za pomocą zintegrowanego z Windows Explorerem programu do nagrywania płyt </a:t>
            </a:r>
          </a:p>
          <a:p>
            <a:pPr>
              <a:lnSpc>
                <a:spcPct val="90000"/>
              </a:lnSpc>
              <a:buFont typeface="Courier New" panose="02070309020205020404" pitchFamily="49" charset="0"/>
              <a:buChar char="o"/>
            </a:pPr>
            <a:r>
              <a:rPr lang="pl-PL" altLang="pl-PL" sz="2400" dirty="0" smtClean="0"/>
              <a:t>Wyświetlanie </a:t>
            </a:r>
            <a:r>
              <a:rPr lang="pl-PL" altLang="pl-PL" sz="2400" dirty="0"/>
              <a:t>w Menu Start najczęściej używanych programów </a:t>
            </a:r>
          </a:p>
          <a:p>
            <a:pPr>
              <a:lnSpc>
                <a:spcPct val="90000"/>
              </a:lnSpc>
              <a:buFont typeface="Courier New" panose="02070309020205020404" pitchFamily="49" charset="0"/>
              <a:buChar char="o"/>
            </a:pPr>
            <a:r>
              <a:rPr lang="pl-PL" altLang="pl-PL" sz="2400" dirty="0"/>
              <a:t>Oczyszczanie pulpitu ze skrótów nieużywanych przez liczbę dni ustawioną przez użytkownika (domyślnie 60) </a:t>
            </a:r>
          </a:p>
          <a:p>
            <a:pPr>
              <a:lnSpc>
                <a:spcPct val="90000"/>
              </a:lnSpc>
              <a:buFont typeface="Courier New" panose="02070309020205020404" pitchFamily="49" charset="0"/>
              <a:buChar char="o"/>
            </a:pPr>
            <a:r>
              <a:rPr lang="pl-PL" altLang="pl-PL" sz="2400" dirty="0"/>
              <a:t>Monitorowanie stanu baterii laptopa i hibernacja systemu w przypadku, kiedy stan baterii jest niski. </a:t>
            </a:r>
          </a:p>
        </p:txBody>
      </p:sp>
    </p:spTree>
    <p:extLst>
      <p:ext uri="{BB962C8B-B14F-4D97-AF65-F5344CB8AC3E}">
        <p14:creationId xmlns:p14="http://schemas.microsoft.com/office/powerpoint/2010/main" xmlns="" val="69320975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algn="ctr"/>
            <a:r>
              <a:rPr lang="pl-PL" altLang="pl-PL" dirty="0"/>
              <a:t>Windows XP</a:t>
            </a:r>
          </a:p>
        </p:txBody>
      </p:sp>
      <p:pic>
        <p:nvPicPr>
          <p:cNvPr id="105482" name="Picture 10" descr="winxp"/>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9552" y="1772816"/>
            <a:ext cx="3672408" cy="2938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5483" name="Picture 11" descr="bootup60"/>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0" y="2636912"/>
            <a:ext cx="3854809" cy="2900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1697620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971600" y="116632"/>
            <a:ext cx="6347713" cy="1320800"/>
          </a:xfrm>
        </p:spPr>
        <p:txBody>
          <a:bodyPr/>
          <a:lstStyle/>
          <a:p>
            <a:pPr algn="ctr"/>
            <a:r>
              <a:rPr lang="pl-PL" altLang="pl-PL" dirty="0"/>
              <a:t>Windows Vista</a:t>
            </a:r>
          </a:p>
        </p:txBody>
      </p:sp>
      <p:sp>
        <p:nvSpPr>
          <p:cNvPr id="108547" name="Rectangle 3"/>
          <p:cNvSpPr>
            <a:spLocks noGrp="1" noChangeArrowheads="1"/>
          </p:cNvSpPr>
          <p:nvPr>
            <p:ph sz="half" idx="2"/>
          </p:nvPr>
        </p:nvSpPr>
        <p:spPr>
          <a:xfrm>
            <a:off x="251520" y="1052736"/>
            <a:ext cx="4248472" cy="5184576"/>
          </a:xfrm>
        </p:spPr>
        <p:txBody>
          <a:bodyPr>
            <a:noAutofit/>
          </a:bodyPr>
          <a:lstStyle/>
          <a:p>
            <a:pPr marL="137160" indent="0" algn="ctr">
              <a:lnSpc>
                <a:spcPct val="90000"/>
              </a:lnSpc>
              <a:buNone/>
            </a:pPr>
            <a:r>
              <a:rPr lang="pl-PL" altLang="pl-PL" sz="2200" b="1" dirty="0"/>
              <a:t>Microsoft Windows </a:t>
            </a:r>
            <a:r>
              <a:rPr lang="pl-PL" altLang="pl-PL" sz="2200" b="1" dirty="0" smtClean="0"/>
              <a:t>Vista</a:t>
            </a:r>
            <a:r>
              <a:rPr lang="pl-PL" altLang="pl-PL" sz="2200" dirty="0" smtClean="0"/>
              <a:t>–Następca </a:t>
            </a:r>
            <a:r>
              <a:rPr lang="pl-PL" altLang="pl-PL" sz="2200" dirty="0"/>
              <a:t>systemu Windows XP. Oficjalna polska premiera systemu odbyła się 7 marca 2007 roku. </a:t>
            </a:r>
            <a:endParaRPr lang="pl-PL" altLang="pl-PL" sz="2200" dirty="0" smtClean="0"/>
          </a:p>
          <a:p>
            <a:pPr marL="137160" indent="0" algn="ctr">
              <a:lnSpc>
                <a:spcPct val="90000"/>
              </a:lnSpc>
              <a:buNone/>
            </a:pPr>
            <a:r>
              <a:rPr lang="pl-PL" altLang="pl-PL" sz="2200" dirty="0" smtClean="0"/>
              <a:t>Została </a:t>
            </a:r>
            <a:r>
              <a:rPr lang="pl-PL" altLang="pl-PL" sz="2200" dirty="0"/>
              <a:t>dodana obsługa nagrywania płyt DVD. Do graficznych nowości należy też nowy wygląd przycisku "Start", który wygląda jak trójwymiarowa kula zawierająca logo Windows Vista, ale bez napisu start</a:t>
            </a:r>
            <a:r>
              <a:rPr lang="pl-PL" altLang="pl-PL" sz="2200" dirty="0" smtClean="0"/>
              <a:t>.</a:t>
            </a:r>
            <a:endParaRPr lang="pl-PL" altLang="pl-PL" sz="2200" dirty="0"/>
          </a:p>
        </p:txBody>
      </p:sp>
      <p:pic>
        <p:nvPicPr>
          <p:cNvPr id="4" name="Picture 16" descr="Windows_Vista_Aero_Visual_Style_HiR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220072" y="1844824"/>
            <a:ext cx="3153999" cy="3206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3159109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467544" y="0"/>
            <a:ext cx="8229600" cy="864096"/>
          </a:xfrm>
        </p:spPr>
        <p:txBody>
          <a:bodyPr/>
          <a:lstStyle/>
          <a:p>
            <a:pPr algn="ctr"/>
            <a:r>
              <a:rPr lang="pl-PL" altLang="pl-PL" dirty="0"/>
              <a:t>Windows Vista</a:t>
            </a:r>
          </a:p>
        </p:txBody>
      </p:sp>
      <p:sp>
        <p:nvSpPr>
          <p:cNvPr id="109571" name="Rectangle 3"/>
          <p:cNvSpPr>
            <a:spLocks noGrp="1" noChangeArrowheads="1"/>
          </p:cNvSpPr>
          <p:nvPr>
            <p:ph idx="1"/>
          </p:nvPr>
        </p:nvSpPr>
        <p:spPr>
          <a:xfrm>
            <a:off x="539750" y="764705"/>
            <a:ext cx="8229600" cy="5688632"/>
          </a:xfrm>
        </p:spPr>
        <p:txBody>
          <a:bodyPr>
            <a:normAutofit/>
          </a:bodyPr>
          <a:lstStyle/>
          <a:p>
            <a:pPr marL="342900" indent="-342900">
              <a:lnSpc>
                <a:spcPct val="80000"/>
              </a:lnSpc>
              <a:buFont typeface="Wingdings" panose="05000000000000000000" pitchFamily="2" charset="2"/>
              <a:buChar char="v"/>
            </a:pPr>
            <a:r>
              <a:rPr lang="pl-PL" altLang="pl-PL" sz="2000" dirty="0"/>
              <a:t>Aplikacje ładują pliki 15% szybciej niż w Windows XP.</a:t>
            </a:r>
          </a:p>
          <a:p>
            <a:pPr>
              <a:lnSpc>
                <a:spcPct val="80000"/>
              </a:lnSpc>
              <a:buFont typeface="Wingdings" panose="05000000000000000000" pitchFamily="2" charset="2"/>
              <a:buChar char="v"/>
            </a:pPr>
            <a:r>
              <a:rPr lang="pl-PL" altLang="pl-PL" sz="2000" dirty="0" smtClean="0"/>
              <a:t>Usprawniona </a:t>
            </a:r>
            <a:r>
              <a:rPr lang="pl-PL" altLang="pl-PL" sz="2000" dirty="0"/>
              <a:t>wyszukiwarka plików; potrafi wyszukiwać wszelkie pliki użytkownika według słów kluczowych</a:t>
            </a:r>
          </a:p>
          <a:p>
            <a:pPr>
              <a:lnSpc>
                <a:spcPct val="80000"/>
              </a:lnSpc>
              <a:buFont typeface="Wingdings" panose="05000000000000000000" pitchFamily="2" charset="2"/>
              <a:buChar char="v"/>
            </a:pPr>
            <a:r>
              <a:rPr lang="pl-PL" altLang="pl-PL" sz="2000" dirty="0"/>
              <a:t>Wprowadzono narzędzia umożliwiające sprawowanie kontroli rodzicielskiej. </a:t>
            </a:r>
          </a:p>
          <a:p>
            <a:pPr>
              <a:lnSpc>
                <a:spcPct val="80000"/>
              </a:lnSpc>
              <a:buFont typeface="Wingdings" panose="05000000000000000000" pitchFamily="2" charset="2"/>
              <a:buChar char="v"/>
            </a:pPr>
            <a:r>
              <a:rPr lang="pl-PL" altLang="pl-PL" sz="2000" dirty="0"/>
              <a:t>Wprowadzono również uaktualnienie poprzednich wersji programów jak: Windows Media Player, IE, Windows </a:t>
            </a:r>
            <a:r>
              <a:rPr lang="pl-PL" altLang="pl-PL" sz="2000" dirty="0" err="1"/>
              <a:t>Defender</a:t>
            </a:r>
            <a:r>
              <a:rPr lang="pl-PL" altLang="pl-PL" sz="2000" dirty="0"/>
              <a:t>, Windows Movie Maker itp. Itd.</a:t>
            </a:r>
          </a:p>
          <a:p>
            <a:pPr>
              <a:lnSpc>
                <a:spcPct val="80000"/>
              </a:lnSpc>
            </a:pPr>
            <a:endParaRPr lang="pl-PL" altLang="pl-PL" sz="2000" dirty="0"/>
          </a:p>
        </p:txBody>
      </p:sp>
      <p:pic>
        <p:nvPicPr>
          <p:cNvPr id="5" name="Picture 17" descr="logo_windows_vis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951268" y="3831908"/>
            <a:ext cx="3260691" cy="23882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vist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148064" y="3717032"/>
            <a:ext cx="2965453" cy="2618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886105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7" name="Rectangle 9"/>
          <p:cNvSpPr>
            <a:spLocks noGrp="1" noRot="1" noChangeArrowheads="1"/>
          </p:cNvSpPr>
          <p:nvPr>
            <p:ph type="title"/>
          </p:nvPr>
        </p:nvSpPr>
        <p:spPr>
          <a:xfrm>
            <a:off x="558591" y="116632"/>
            <a:ext cx="8229600" cy="792088"/>
          </a:xfrm>
        </p:spPr>
        <p:txBody>
          <a:bodyPr/>
          <a:lstStyle/>
          <a:p>
            <a:pPr algn="ctr"/>
            <a:r>
              <a:rPr lang="pl-PL" altLang="pl-PL" dirty="0"/>
              <a:t>Windows 7</a:t>
            </a:r>
          </a:p>
        </p:txBody>
      </p:sp>
      <p:sp>
        <p:nvSpPr>
          <p:cNvPr id="114698" name="Rectangle 10"/>
          <p:cNvSpPr>
            <a:spLocks noGrp="1" noChangeArrowheads="1"/>
          </p:cNvSpPr>
          <p:nvPr>
            <p:ph idx="1"/>
          </p:nvPr>
        </p:nvSpPr>
        <p:spPr>
          <a:xfrm>
            <a:off x="457200" y="908720"/>
            <a:ext cx="8229600" cy="5400640"/>
          </a:xfrm>
        </p:spPr>
        <p:txBody>
          <a:bodyPr>
            <a:normAutofit/>
          </a:bodyPr>
          <a:lstStyle/>
          <a:p>
            <a:pPr marL="137160" indent="0">
              <a:buNone/>
            </a:pPr>
            <a:r>
              <a:rPr lang="pl-PL" altLang="pl-PL" sz="2400" dirty="0"/>
              <a:t>* </a:t>
            </a:r>
            <a:r>
              <a:rPr lang="pl-PL" altLang="pl-PL" sz="2000" dirty="0"/>
              <a:t>Następca Windows Vista, wydany 22 października 2009r.</a:t>
            </a:r>
          </a:p>
          <a:p>
            <a:pPr marL="137160" indent="0">
              <a:buNone/>
            </a:pPr>
            <a:r>
              <a:rPr lang="pl-PL" altLang="pl-PL" sz="2000" dirty="0"/>
              <a:t>* </a:t>
            </a:r>
            <a:r>
              <a:rPr lang="pl-PL" altLang="pl-PL" sz="2000" dirty="0" smtClean="0"/>
              <a:t> Windows </a:t>
            </a:r>
            <a:r>
              <a:rPr lang="pl-PL" altLang="pl-PL" sz="2000" dirty="0"/>
              <a:t>7 został oznaczony nazwą kodową „Windows NT 6.1”. </a:t>
            </a:r>
            <a:endParaRPr lang="pl-PL" altLang="pl-PL" sz="2400" dirty="0"/>
          </a:p>
        </p:txBody>
      </p:sp>
      <p:pic>
        <p:nvPicPr>
          <p:cNvPr id="4" name="Picture 17" descr="Windows_7_Build_7068_by_bobops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67544" y="2132856"/>
            <a:ext cx="4089457" cy="3216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windows-seven_windows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932040" y="2780928"/>
            <a:ext cx="4021056" cy="32168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920149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60648"/>
            <a:ext cx="6347713" cy="1320800"/>
          </a:xfrm>
        </p:spPr>
        <p:txBody>
          <a:bodyPr/>
          <a:lstStyle/>
          <a:p>
            <a:pPr algn="ctr"/>
            <a:r>
              <a:rPr lang="pl-PL" altLang="pl-PL" dirty="0"/>
              <a:t>Microsoft Windows</a:t>
            </a:r>
            <a:endParaRPr lang="pl-PL" dirty="0"/>
          </a:p>
        </p:txBody>
      </p:sp>
      <p:sp>
        <p:nvSpPr>
          <p:cNvPr id="3" name="Symbol zastępczy zawartości 2"/>
          <p:cNvSpPr>
            <a:spLocks noGrp="1"/>
          </p:cNvSpPr>
          <p:nvPr>
            <p:ph idx="1"/>
          </p:nvPr>
        </p:nvSpPr>
        <p:spPr>
          <a:xfrm>
            <a:off x="611560" y="1124744"/>
            <a:ext cx="6347714" cy="3880773"/>
          </a:xfrm>
        </p:spPr>
        <p:txBody>
          <a:bodyPr/>
          <a:lstStyle/>
          <a:p>
            <a:pPr marL="137160" indent="0" algn="ctr">
              <a:buNone/>
            </a:pPr>
            <a:r>
              <a:rPr lang="pl-PL" altLang="pl-PL" sz="2500" b="1" dirty="0"/>
              <a:t>Microsoft Windows </a:t>
            </a:r>
            <a:r>
              <a:rPr lang="pl-PL" altLang="pl-PL" sz="2500" dirty="0"/>
              <a:t>– </a:t>
            </a:r>
            <a:r>
              <a:rPr lang="pl-PL" altLang="pl-PL" sz="2400" dirty="0"/>
              <a:t>rodzina kilku systemów operacyjnych wyprodukowanych przez firmę Microsoft. Systemy rodziny </a:t>
            </a:r>
            <a:r>
              <a:rPr lang="pl-PL" altLang="pl-PL" sz="2400" i="1" dirty="0"/>
              <a:t>Windows</a:t>
            </a:r>
            <a:r>
              <a:rPr lang="pl-PL" altLang="pl-PL" sz="2400" dirty="0"/>
              <a:t> działają na serwerach, systemach wbudowanych oraz na komputerach </a:t>
            </a:r>
            <a:r>
              <a:rPr lang="pl-PL" altLang="pl-PL" sz="2400" dirty="0" smtClean="0"/>
              <a:t>osobistych. </a:t>
            </a:r>
            <a:endParaRPr lang="pl-PL" altLang="pl-PL" sz="2400" dirty="0"/>
          </a:p>
          <a:p>
            <a:pPr algn="ctr"/>
            <a:endParaRPr lang="pl-PL" dirty="0"/>
          </a:p>
        </p:txBody>
      </p:sp>
      <p:sp>
        <p:nvSpPr>
          <p:cNvPr id="4" name="AutoShape 2" descr="data:image/jpeg;base64,/9j/4AAQSkZJRgABAQAAAQABAAD/2wCEAAkGBxAQEBUQEBIWFhAVFQ8WGRUVFhUXFRAXFRUWFxcXFhUYHSghGBolHRUVITEhJSkrLi4uFyAzODMvNygtLisBCgoKDg0OGhAQGi0lICUrLSstLS0tLS0tLS0tLS0tLS0tLS0tLS0uKystLS0tLS0tLS0tLS0tLS0tLS0tLS0tLf/AABEIAMABBgMBEQACEQEDEQH/xAAcAAEAAQUBAQAAAAAAAAAAAAAABAECAwUGBwj/xABCEAABAwIDBAcECAQEBwAAAAABAAIDBBEFEiEGMUFRBxMiMmFxgSNCUpEUM2JygpLB0VOhscJDc6LhVGNkk7Lw8f/EABsBAQACAwEBAAAAAAAAAAAAAAABAgMEBQYH/8QANBEAAgIBAgUBBgUEAgMAAAAAAAECAxEEIQUSMUFR0SIycYGhsRNhkeHwBkJSwSPxFENi/9oADAMBAAIRAxEAPwD3FAEAQBAEAQBAEAQBAEAQBAEAQBAEAQGKoqWRjNI9rRzcQP6qk7IwWZPBeFc7HiCb+BAg2ipHuyNmbfxuAfInQrXjrtPKXKpo2p8O1MI8zgzZgg6jctvOTSawVQBAEAQBAEAQBAEAQBAEAQBAEAQBAEAQBAEAQBAEAQBAEBCrsXp4PrZWtPw3u78o1WC3U1Ve/JL+eDZp0l13uRb+369DQVu28Q0hjc883dlv6n+QXOt4xWtq4t/Q6dXBLHvZJL4bv0NJV7T1kugcIxyYLH8xuVz7OJaizo8fA6NXDNLX1Wfj6GqdG55zPJc7m4kn5laT5pPMnn4m6pRgsRWF+RmjplZQKStNnh1RNCfZvIHLe0/hOi2qLbKvcfy7foad9dVvvr1OmotommwmGU/ENR6jeP5rrU8Ri9rFj8+xx7uHNb1vP5G7jeHAOaQQdxGoK6UZKSyjmyi4vDLlJAQBAEAQBAEAQBAEAQBAEAQBAEAQBAEAQBAEBrMRx+kp/rZmB3wg5nflbcrap0d93uRfx7fqY5Wwj1Zqqfbyie6xMjRwc5hsfy3I9VtT4PqIrOz+ZjWpgzDi8Ulac1HXMLSB7EuLdfvMNxfkWlcPX8N1D6ylH7HW0Ovpq6wTfnv9f2OXqcFqYPrad9vij9q3/R2vm0Lz1nDbq+2fgegr4pTZ3x8djHTBj+6Qbb7HUeY4LV5MPDNl2Z3JbKdXUDE7CQynV1ExOwv7IU7Iruyx9RZQ5FlWRZKlY3MzRqL8Px6Snddhu3iw9137HxWSjWToeY9PHYrfoK744l189zvcFxmKrZmjNnDvMPeZ+48V6TTaqGojmPzXg8zq9HZppcs+nZ+TYrZNQIAgCAIAgCAIAgCAIAgCAIAgCAIAgNRie01HT3Ekzcw9xnbd6ht7etluU6DUXbxjt5ey+pindCPVnLYj0ik6U0H4pT/Y3911aeCJb2z+S9X6GvLV/wCK/U5qvxytqfrJnZT7rOw3ys3f63XSq0mnp92Kz5e7+prysnLqyDFR+CzysKqJLipFilaWUSXFSLDKwsom/wAOxSpisA8ub8L+0P56j0K592npn1WPhsZozku5spp6Sqt9KhDX8JG3Dm+T22c3+a5Wo4ZGa6Z+5u062dfR4+xin2emYM9NIJ4/hcWiT8Mgs1/k633lwb+GuL9j9GdariKl76+a6fz+YNNNMQS1wc1zd7XAtc2/Eg8PEXB4Erk3VzreJI6tMoWLMWRZKha7mbcayLJULG5maNZElqFTLZlUUiJLUqyhknODHRYzJTyiWJ1nt+Thxa4cQVtUOVUlKPU1764XQcJrY9i2ax6KugEsejho9nGN3I+HEHiF6ei5Ww5keO1Wmlp58r6dn5NssxrBAEAQBAEAQBAEAQBAEAQBAazFNoKWm+umaHfCO0/8o1W1Ror7vci8ee36mOdsIdWcliXSKTcU0P45T/Y3911qeCd7ZfJev7GtLV/4o5fEMarKn62Z2U+43ss+Td/rddWrS6en3IrPl7s15WTn1ZDipPBZpWFFElR0qxOwsokqKlWGVhdRJcdKsTsLKJKjpVidhZIzhjQqZbJLXSoojJhfMsiiVyVpMVkhdmjdbmN7XeYUWaeFixJEqbj0OlpcQpcRaIpm5Zhe2tnA8TG/f5j+oXD1vDXGO6zH7G9ptXKLzF4Zym0uCzUhzHtwk2EgG6+4SAd0+O4+G5eP13D5Ve1DeP2PXcP4hC/2ZbS+5zctQuaoHVbIktQs0YFHIhS1CzRgUciFNULPGBjcjr+iymrzVNnp2WpT2ZXPuI5G8m/E8HUW3agkXXS0lc08rocriVtLrcJ+928o9rXTPOBAEAQBAEAQBAEAQBAEAQEevpGzRuicXAOFrtcWub4gjcVeux1yUl2IaysHntX0a1DbmCqjePhnhsfWSFzf/Fd2HG1/fB/J/wCnn7ms9LHsamfZbEou9RiQcXU87XfJkoYT81tR4np5/wB+PivTJjema6EF08cZDZw+B50y1DHRXPIPd2D6OWwp86zD2vg8/v8AQo6mjaxUugPA7iNQfIjQrE7COUkx0yxSsLJEpkACxueS2C+4CrhsGJ8ysokZML5lkUSMkd8yuokZMD5lkUSuSPJOsiiQRZKsg3BsRqCN4PMFX5U9gdzsltWyrH0SqsZHAtBdbLOLatI3ZrfNef4jw78NOyC9nuvH7G7Rc8rPU5LbfZt9E/My5p3Xyk6lp3ljjxIGoPEA8QSfE6vR/gy5o+6/oey4fr//ACI8sveX1/M4yWoWCMDecjDTxyzyCKFjnyO3NaLk/sPHctiFTk8Iw2WRguaTwj07ZPovYy02IkPcNepB9m3/ADHe+fAaea6dWlUd5HD1XFJS9mrZee/7fc2m0u3UNMzqqXKSBYOAGUAaWjbuP3j2R9rctbUcQS9ijd+ey9WcWU23sazYPbiR8xgq3dmQ+zeTfI74HOPA8Dz89I0mqafJZLOe7/nQReOp6ausXCAIAgCAIAgCAIAgCAIAgCAIDHPAyRpa9oc07w4Ag+YKlScXlA5mr2BoiS+mz0sh1vTuLWk/aiN2O/Kt+HErltP2l/8AW/16/Uo64s09ThWIUt87BVQ/xYAGTtH26cmz/NhB+ytuGqos6Plfh7r5Pt818zE6miHDXRy3Mbw7L3m6tfH4PjcA5h8wtrla6r0fwfRmFpotfKrqJXJhfKsiiVyYHyq6iRkjyTLIokEWWpV1EEGapV1EnBBmqVdInBCfWFpDmkggggg2II1BB4FW5c7MnB7FshjsOM0T6ee3XsAbIBoT8EzOWov4EeS8hxXhyqk1j2JdPT5HQ02olCSlF7o5KPotqpKkte9sdOD9YLFz9fcZwuNdd1+K85VopJ4l08+T0VnFq+ROK38eDv6Siw/B4bMaGl3HvTTkeO8/yA8Ftzsp00MyePucO/UztfNYzz7azbmWpJjj0j+EG7fxH/EPh3R4rj36mzUdfZj47v4+DVbcvgck2NzjmcSXHeTvK121FYQJ0ECwSmQ2em7GbU3a2nqXdoWDJD73Jrjz8eP9etoOIp4rsfwf+mTGzszt12jKEAQBAEAQBAEAQBAEAQBAEAQBAEBp8e2bp6yzngsnb3J4zllj8ncR9l1weS2dPqrKdo7run0f889SsopnBYzRz0Tg2qymNxysqWDLG8nc2Vn+C889Wnw3LuabUV3L2OvdPr8vK+q/M1bKmiDLJbQ71upGuRJahXSBDlqVdIEKaoV0icEGapV0i2CDNUq6RJGjEkrxHE1z5HGwa0Xc4+ACmUowjzSeESlk9h6NejyajkbW1UhbNlcBCwjKGu3iV3vHQGw0BA1K8zxLikb4uqtez5f+vBs1143Z3O0NVNDTSSQMD5Gi9t+nEho7xA1txsvPXSnGDcFlmV5xseF4xi81S9xe52u8k3c8cLkaBvJo0815zeUuex5l9vgYsd2RoIFWUySdDCteUirZOhhWCUjG2ToYlglIo2dfs/tC+ICOW7o+B95n7hdXRcYdXsXbx8916oyQtxszsaeoZI3MxwI8P15L09V0LY80HlGymnujKshIQBAEAQBAEAQBAEAQBAEAQBAEBiqqdkrHRyND43AhzXAFrgd4IO9WjJxalF4aB5RtVgDsPkaGkmjkOWJzjc07+EL3Hew+6TuOnJel0OsV6xL3l1/Nefj5/U07qsbo5iacjQ7100jBghTVCukTghTVCskSQZqhXSJNxsnshV4m68QyQA2dM7ujmG/EfJams19WlWJby8evgyQg5HuWyuyNJhsfsm3kt25n2zu56+6PALyer1tupeZvbx2RtRgo9DX7R7YtY0tgdobjrd5dz6pp733z2R4rzWs4rhuujeXd9kbNdLl7Utl9X8PU5bZ3amSGpzvv1D9HNuXHU98k6ud4rQ0mplRZzTbeev8APyM04KUcJYLtudlRE76XTi9NIcxy7oS7W/8AluJ9CeRFt/W6fb8avdPr6nPnFo5mKFcaUjE2TYYlglIo2TYolhlIoTYYlhlIqToYlhlIg2VE5zDdhIPh+vNTTqraJc1UsP8AnVBScd0buDHraSj8Tf1C9JpP6ii9r44/NdP0/wCzYjqP8jaU1dFJ3HgnlfX5HVd+jVU3rNck/wCeDPGal0ZIWwWCAIAgCAIAgCAIAgCAIAgCAICLimHxVML4Jmh0UjS1zTxB5ciN4PAhZKrZVTU4PDRDWdjwXaPDZqSZ9PMSXx2s/wDjxE2jl89MrvEeK9lpb431qce/bw+69DRnHllg5+WdbaRBDdIXENaCXE2AGpJPABW2SyycHp+w/RWX5ajEgQ3QtpxoT/mHh90arz+u4zjMKP19PUzwq7s9UqKiCjhF8scTQGta0fJrGjefALzN18YJzsfzZsJdkefbU7VulvHazP4V9/jMRv8AuDTmvM6riFmq9mv2Yee7NuFCjvPd+PX0ORe50jszzdx4/p4DwWokoLETNu3lmeKJY5SLJHabH40GD6LPYwOuBm1Db72kH3Sulw7X/hv8Kz3X9P2Ziup5lldSJtPsqaUmaEE0x8yYPPmzx4cdNVm4hw9r/kqW3dehy7Id0aeKNefcjXJkUaxSZUmxRrDJkE2GNYZMgknQLH1IIc8iyRRJq6mVbVaa3RZGXZvaGsfiENJG/PGQ90of2ssYG8HeDe1vNeo4TbdL3pNr8zZqyeoLvmcIAgCAIAgCAIAgCAIAgCAIAgOM6UMANTSioibeopszwP4sRHtY/G7RceLQupwrVKm3kl7stvg+zMVsOaJ4nhuBVFZUCClaX5gHB3utY7c5x4Dh5hepv1NdEOaxmtBOXQ9u2I6P6fDgJHWlqrayEaM5hg4ee9eT1vErNS8dI+PU2oVqJu8cxyOmGXvzEEtjBtp8Tz7rBzK4Ws1temhmT37IzQhKbxE8wxvH5JpC7PmfqM40awfDCOA+1vK8zdZZqZc93TtH1N2EFX7vXz6GnjjVXIskSoo1ilIskS4o1ilIukS4olhlIukdVgGOujAjl7Ue4HeWfuF1+HcXdX/HbvHz4/Y179Mpbx6lMa2Y06+iAcw6mEEC/jEToPunTkRx6Ot4ZDUL8WhrL/RnJsp3/M0dK4Ovbe02c0ghzDyc06tPmvK3VzqlyzWGajTWzNhFGtaTKktgsFibIMEz1KQNdUyLPCJZGor6kMaXHcAStyqDk0kXSydH0R4SRFJXyD2lQbM+zEw/qb/IL2ehpVdZuRWEegrdLBAEAQBAEAQBAEAQBAEBRzrKGyUsmPrFXmLco6wpzMcqKGROccpHpIYYQRFEyME3IY1rQTzIA1VpXyn7zb+YVXg0e0G1bWBzICMzdHyu1ZD4D43/AGfnyXJ13FI0+xXvJl66XN/l5PNsQxF0pcAXZXG7nON3zHm8/wBu4Lg8spS/EseZfb4G0sRXLHp9/iRo41LkSkS441hci6RKijWKUi6RLijWKUi6RKjYsZYkxsUA2uG10kPdPZ+E7v8AZbuj4hdpX7LyvD6fsYrKY2dTY1lJSV1nPvHOBYSMOV48M25w8HAjwXo4arR6+PLNYfh/6ZzbtNKPVZRqqjCa2m1yipi5ssyYDxYey/8ACb+C5ur/AKefWh/JmjKjwQo8ZhecmbLIN7JAWPHm1y8/borqX7cWYHCS6oTyLFFFTWVEi2oRLI57Eo31U0VFF35ntBPwt4k+QufRdnhtHNPmM1Ue57lQ0rIYmRRizGNa1o5BosF6yKwsI2jOpAQBAEAQBAEAQBAEBQlAWOfyVWyyRYqlgoJLS5RklIxucqtlkjXY2yR8EjYTaXKcvIka2Pgd3qsN0HZBxTa+BboeRTVTpWtJ0aBowCwYRo4W534rzKrVcmu/nuZYz54proVjjUORZIkxxrE2XSJccaxNl0iVFGsUmXSJUbFjLEhjFAJMbFAJMbEBIY1QSSIK2SPuu05HUfLh6Lbo4rqdPtGWV4e5inp4T6ovqqimqRlq6djxzsDbyvq30K7FP9Q02ezfDH5rdev3NWehf9ryaubZCmdrSVckJ+Fx6xn5X9r/AFLaVPDtVvXJZ/nZ7mlZpZL3omtqtj8SHcfTyjzdG4+liP5qsuCr+xmB0ozdH+yVTDWS1dZGGuDQyIZmu73ed2SdwAH4iuhotK6Vh9i8Y4PRV0C4QBAEByc/SRhDHujdVAPY5zCMkps5ri0i4bY6goDc47tBS0MbZaqURxucGtJDjmcQTYBoJ3An0QGqg6QcLfHLM2pBjhERkdkkAZ1jsjN7dbnTRAbjA8ap62Lr6V+eLM5ubK5oJbvtmAKA2CAIC0uUNkpFhKqWKKCShKgksc5Q2SkY3OVcl0jQM2uoH1H0RlQx1QXObkbmd2mglwzAWuA0310sVPK+o5l0NjFVxvvke11rXyuDrX52KjBOTzrajDOoqyQPZVBL28myjvt/Fv8A/i4vE6OV/iL5it8s+Xs/uQI41x2zaSJUcaxNl0iVHGsUmXSJMbFjLEljFAJEbFAJEbEBJY1QC4lUkyyLHFYZMsixYyxRCDX4/ijqeAua4h50bYkEHmujoJXStSUml33Zgu5VHodfslUTyUcMlQQZXNuTaxIJ7JI5kWuvoGmlKVacupx5pJ7G3WcqEAQELGq8U1NNUO7sUUsh/A0u/RAfIsmfIXm5PF3NxBOp5mzj6FCx3nS5tEaysEUZvBStay41aZHgdY6+7fZg+6eaEIwYFjL8NwvrmRwvkq6pzQJ2dY0w00YuQ241Ektr+aA7Ou6RqimhpaGjponYjLHA57WMyxQyTgPbG2JpF32cCbkAXub62EFY9t8boK2OnxOCOSJ/VlxhY4ljZHFuZr26dkg3aRw37ihJGxfpVr2YlNTU0Mc0TZJYo42seZHuaC292kl1nBxsBuG8b0BipOkjF6x8VDSQxCtPWdbI5lmtLXOvlZmIYxgygucXEm+m64G0wDbjEabFG4ZirYnF5Y0SRgDK54uw3Fg5pNm90EFAaxvSJiGIVr6elmpaOIdZkdUAXkyusAXOBGd2/KALC++2rAOg2c2sxGCKokxqnyQRRl7J2BoEpDg0RhodZxcXDKbDxRxHMaTD9qNoMUE1RQRwxU0RIAcAXPIGbIHuBzvsRwaNRqq8iLc7ItN0j4hVYfLJCyET09nTPNw0wva4NdGwuuJMwta53eNlXkWS3O8HH7LGtpqSprKZkJhAEL5ZdZIyQBaLUdo9a2+++iu8FVnGUdd0MUFa1kkkMcf0STrDm06x8kdmtaNQA3V2/iN4UPcmLwsno9fgT6qgMdSAypPaaQb9XI3VpFvl5HcNwxXVRnBxZSUmzgqYlwu4WkaSx7fge3vDy4jzXi763VNwf8R0qpqyOf1JcbFrNmdIlMYsbLEhjVAM7GqASY2oCRG1AZVVslFjisMmWRjJWJlgoBRActWRmuxCKlb3A7teQ1eflp6r0vCdLsvMvsaGos3+B68xoAAAsAAAOQC9kljY5pVSAgCA4XppxIQYRK3MAZnwwi/HM7M8fkY9AeNVNAI8AiqTb2+Imx+xHBKwa/eEnzQkvx3DhQ4VStfZs9bI6pcDoWxRMywsP/dc+3Nx5IBj1JnfhmGDvfR6bM2/abLXSmWQEeAcz5IDd1tS3B9o3VFZG7qesmexwG9kkZaxzL6Oy5spHDXwQHX4L0l1VZNNJBStbhsLZZH1EhddscbSeHZLyR3QTa+u5SQaToEoeulqq59i+zY2v35XykySkf6PmiDOf2BxmPAa+dmIse2QRGO4F3Ah4Nxci7H5bh3khJtMOqpsQqqjGhhz5upyyxZpntb7LKGMjYxntHgAvOpFwRyQg1FbjOB1zJ5qqB1JWkvLRTuc9kziL3eC0Na4uve4bzve6bDcw4DgtdNg9WY2vNNnpZGRgG0hYXmV0TeIAcw6by3mFKTwO5tdmekaKhwj6HEHfTb1DW6DITLI9weTe5IDgMtrkt9UysYGNzXuwp+HYHM+cGOatlpI2sdo5sMJdLdwO4uIOh1tZQ4tLLJzubLF6KSm2WprNJFROJZCAbNY4ySRlx4aMhFz+yrjfJbm2wegdEOLQPwmJkLXXiux5IAa6U9t5aQe0Lv3qJSwUbOnllLjqsT8sg5Da3Duqd9NYLtsGztHFo7soHNvHwXK4npPxoc0feRlpt/Dlnt3IUbRoQQQQCCNxB3EHkvJs66x1RIY1QSZ42qASGNQEhjUBmAsobJKErFJlkWOKwyZZFqqSUQgh4rWCGF0h3gaeZWfT1OyxRKTlyrJXoqww5Zax47TyWNPgDdx9TYei97w6lJOXyRyLpdj0FdQwBAEAQFHNB3i/mgKGNtrWFuVtEBRzGneAfRAW9W297C/OwupILZ6dkgs9jXDk5ocPkUBVsbQMoADeQAt8lIKBoG4AeQsgMNRTRyW6xjHW3ZmtdbyuFbAK6AWGgHAcFKRBDnooXOzOijLuZY0n5kK2AXEqwIppo82cRsz/EGtzfO11OAT4KC+sg9P3WOVnZEpEqSZo0tpu8PJazmk8FkiPLRgi8drcv2UOOd0RgjZLaLGyAWAixFwdCDuKqyDicSw76DJ/wBFI7sn/hZHe4f+W47uRXnuKaH/AN1a+K8/ubelv5HyS6fb9iS1i4GcnTMzGoCQxqAzsaoBUlUbLIscVhkyyLCsZIQFEByW1lQ6WWOlj1cXNFubnGwXc4XRtz+dkaeon2PWMJoW08EcDdzGtb5kbz6m5XuKoKEFFdjlyeXklrIQEAQBAEBQoCllIFkBQoC0lSQWEqxBY4qQY3OVgYXFSC1rS42AUtpAnQUwZqdTz5eSwynknBbPUcAteU89CyRGOqxli+NxbuRSaGCRna/vDX/3isimn1KuJa6k+E/P90dafQrgiVdI17HRysuxwIIIu0grDKt90Rg4Ouhkw14bITJQuNmS73U99zJDxbyK85r+G4bsq+a8/uben1XL7M+nnwbeAhwDmkEHUEbiuGdMksagMhVGyUWErFJlkWErE2WKKCSiEGGqnEbHPO4AlXrg5yUUVk8LJpujmgNTWvq3i7Yrkffdo35C59QvccN06Ul4j9zlXT+p6qu6aoQBAEAQBAEAQBAEBQi6AxSR8vkrKRGCO4rIQYnFWBWKEvPhzUOSQwTWtawaf7lYJS7ssR5piVhk2yyRhsqklQFUFwCgkqAqkl7SRuUqTXQGVsx4rIrn3K8pjqIIpWlkjAWuFiCNCPFWc4S2aIcTgMY2eqMOJmoby0mpdASS+HmYz7zfDf571xddwyuz24Pf+fr9zJVdOrZbrwZcF2ggqR2TZ/Fp0I9F5q6iyp4kjo1XQsWxtSVqNmdFhKxNlkWqhYIQUQHL7aV+VohB1OpXW4ZTmTsfY1dRPbB3+w+E/RaONpFpHjrH88zgNPQWHovcaSrkrXl7nLseWb9bRQIAgCAIAgCAIAgCAIAgME8N9Rv/AK/7q8ZEGKKmvq7d/VWc/AwSHODRYfJYZSwSRZHkrE9+pYssqgrZQSVsoJLrKpJWyAqAoBWyAqAgKqpJym0WxMFS7roT1NTvzs3OP2m8fNYbaY2LDRXl3ytmcjPiddh7+rrIiWX0kaLsd4g/pp5Lg6nhK6xNiGslHaa+ZuaHHYJhdrrfp58lxbtJbW90b9d8JrKZsmuB1BBHhqtVprqZsgqAWyPDQXHcBdWjFt4RDZyOz9KcQxJuYXjac7uWVp0HqbL2HD9N7sPmzmXTzlnsy9MaQQBAEAQBAEAQBAEAQBAEAQFshIGihgiO1WIsUsgK2VSRZQCtlBJWygFbKAVsgK2QkKAFBJRRgFk0LXtLHtDmkWIIuCPEFTgg4vGujmF56yjeYJN9tSw+XFqwWaWM0U5cPMdjkq2lxKhPtoyW377dx/E3d6hcy7hsfH+zJHU2R67mWj2ucNH6/eH9wXNs4Wv7fobMNcu5JxfH2yQEMFiSAdbj5rHptC4W5kZp3qUdjq+jDCOppjO4duY3HMMbo356lev0FeIOb7/Y59r3wdot8xBAEAQBAEAQBAEAQBAEAQBAEBgkjt5f0VGiUW5VUkZVGAVyqMEiyjAFlGAVsmAVsowSFGAUUYJFkwBZTggrZMAWVsEGOUX04K8YkNmoxDY2inF3xBrzftM7J18tColp4S6oo0jnJOjTK72U94zYEPb2gOYI0J9FqW8P5vdZet8rPQIImsa1jRZrQAByAFgujGKikkVbyZFICAIAgCAIAgCAIAgCAIAgCAIAgMZaqtEjKq4AypgDKmCRZRgCyYAsowBZRgZKWTBOStk5RkWU4IyVsp5QCFKiRkoxiukQZFICAIAgCAIAgCAIAgCAIAgCAIAgCAIAgCApZAFAFkJFkwBZRgCyYAsmALJgCyYAsmAFOCBZAVUgIAgCAIAgCAIAgP/Z"/>
          <p:cNvSpPr>
            <a:spLocks noChangeAspect="1" noChangeArrowheads="1"/>
          </p:cNvSpPr>
          <p:nvPr/>
        </p:nvSpPr>
        <p:spPr bwMode="auto">
          <a:xfrm>
            <a:off x="155575" y="-1812925"/>
            <a:ext cx="5143500" cy="37814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3789040"/>
            <a:ext cx="3576420" cy="262088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848892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ctr"/>
            <a:r>
              <a:rPr lang="pl-PL" altLang="pl-PL" dirty="0"/>
              <a:t>Windows 1.0</a:t>
            </a:r>
            <a:endParaRPr lang="pl-PL" dirty="0"/>
          </a:p>
        </p:txBody>
      </p:sp>
      <p:sp>
        <p:nvSpPr>
          <p:cNvPr id="3" name="Symbol zastępczy zawartości 2"/>
          <p:cNvSpPr>
            <a:spLocks noGrp="1"/>
          </p:cNvSpPr>
          <p:nvPr>
            <p:ph idx="1"/>
          </p:nvPr>
        </p:nvSpPr>
        <p:spPr>
          <a:xfrm>
            <a:off x="467544" y="836712"/>
            <a:ext cx="8229600" cy="5472608"/>
          </a:xfrm>
        </p:spPr>
        <p:txBody>
          <a:bodyPr>
            <a:normAutofit/>
          </a:bodyPr>
          <a:lstStyle/>
          <a:p>
            <a:pPr marL="0" indent="0" algn="ctr">
              <a:buNone/>
            </a:pPr>
            <a:r>
              <a:rPr lang="pl-PL" altLang="pl-PL" sz="2400" dirty="0"/>
              <a:t>Windows 1.0 to 16-bitowe graficzne środowisko operacyjne. Powstał w 1985 roku. Umożliwiał on prace na systemie o graficznym interfejsie. Windows 1.0 zawierał własne sterowniki kart graficznych, myszy, klawiatur, drukarek i portów komunikacji </a:t>
            </a:r>
            <a:r>
              <a:rPr lang="pl-PL" altLang="pl-PL" sz="2400" dirty="0" smtClean="0"/>
              <a:t>szeregowej.</a:t>
            </a:r>
            <a:endParaRPr lang="pl-PL" altLang="pl-PL" sz="2400" dirty="0"/>
          </a:p>
          <a:p>
            <a:pPr algn="ctr"/>
            <a:endParaRPr lang="pl-PL" sz="2400" dirty="0"/>
          </a:p>
        </p:txBody>
      </p:sp>
      <p:pic>
        <p:nvPicPr>
          <p:cNvPr id="4" name="Picture 8" descr="win10-bo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110" y="2780928"/>
            <a:ext cx="4038600" cy="2524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win101tile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3" y="2996952"/>
            <a:ext cx="3849869" cy="28874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89242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8229600" cy="908720"/>
          </a:xfrm>
        </p:spPr>
        <p:txBody>
          <a:bodyPr/>
          <a:lstStyle/>
          <a:p>
            <a:pPr algn="ctr"/>
            <a:r>
              <a:rPr lang="pl-PL" altLang="pl-PL" dirty="0"/>
              <a:t>Windows 2.0</a:t>
            </a:r>
            <a:endParaRPr lang="pl-PL" dirty="0"/>
          </a:p>
        </p:txBody>
      </p:sp>
      <p:sp>
        <p:nvSpPr>
          <p:cNvPr id="3" name="Symbol zastępczy zawartości 2"/>
          <p:cNvSpPr>
            <a:spLocks noGrp="1"/>
          </p:cNvSpPr>
          <p:nvPr>
            <p:ph idx="1"/>
          </p:nvPr>
        </p:nvSpPr>
        <p:spPr>
          <a:xfrm>
            <a:off x="251520" y="692696"/>
            <a:ext cx="8784976" cy="5904656"/>
          </a:xfrm>
        </p:spPr>
        <p:txBody>
          <a:bodyPr>
            <a:normAutofit/>
          </a:bodyPr>
          <a:lstStyle/>
          <a:p>
            <a:pPr marL="137160" indent="0" algn="ctr">
              <a:lnSpc>
                <a:spcPct val="90000"/>
              </a:lnSpc>
              <a:buNone/>
            </a:pPr>
            <a:r>
              <a:rPr lang="pl-PL" altLang="pl-PL" sz="2400" b="1" dirty="0"/>
              <a:t>Windows 2.0</a:t>
            </a:r>
            <a:r>
              <a:rPr lang="pl-PL" altLang="pl-PL" sz="2400" dirty="0"/>
              <a:t> </a:t>
            </a:r>
            <a:r>
              <a:rPr lang="pl-PL" altLang="pl-PL" sz="2400" dirty="0" smtClean="0"/>
              <a:t>następca </a:t>
            </a:r>
            <a:r>
              <a:rPr lang="pl-PL" altLang="pl-PL" sz="2400" dirty="0"/>
              <a:t>edycji Windows 1.0. Produkt na rynku pojawił się 1 listopada 1987, pozwalając oknom zachodzić na siebie nawzajem, co było znaczącą zmianą od </a:t>
            </a:r>
            <a:r>
              <a:rPr lang="pl-PL" altLang="pl-PL" sz="2400" dirty="0" smtClean="0"/>
              <a:t>poprzednika. </a:t>
            </a:r>
            <a:r>
              <a:rPr lang="pl-PL" altLang="pl-PL" sz="2400" dirty="0"/>
              <a:t>W Windows 2.0 można było uruchomić pierwsze wersje MS Word i MS Excel.</a:t>
            </a:r>
          </a:p>
          <a:p>
            <a:pPr marL="137160" indent="0" algn="ctr">
              <a:lnSpc>
                <a:spcPct val="90000"/>
              </a:lnSpc>
              <a:buNone/>
            </a:pPr>
            <a:r>
              <a:rPr lang="pl-PL" altLang="pl-PL" sz="2400" dirty="0"/>
              <a:t>Windows 2.1 powstał w maju 1988</a:t>
            </a:r>
            <a:r>
              <a:rPr lang="pl-PL" altLang="pl-PL" sz="2400" dirty="0" smtClean="0"/>
              <a:t>.</a:t>
            </a:r>
            <a:endParaRPr lang="pl-PL" altLang="pl-PL" sz="2400" dirty="0"/>
          </a:p>
        </p:txBody>
      </p:sp>
      <p:pic>
        <p:nvPicPr>
          <p:cNvPr id="4" name="Picture 5" descr="windows-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212976"/>
            <a:ext cx="3923657" cy="2941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079042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443"/>
            <a:ext cx="8229600" cy="1143000"/>
          </a:xfrm>
        </p:spPr>
        <p:txBody>
          <a:bodyPr/>
          <a:lstStyle/>
          <a:p>
            <a:pPr algn="ctr"/>
            <a:r>
              <a:rPr lang="pl-PL" altLang="pl-PL" dirty="0"/>
              <a:t>Windows 3.0</a:t>
            </a:r>
            <a:endParaRPr lang="pl-PL" dirty="0"/>
          </a:p>
        </p:txBody>
      </p:sp>
      <p:sp>
        <p:nvSpPr>
          <p:cNvPr id="3" name="Symbol zastępczy zawartości 2"/>
          <p:cNvSpPr>
            <a:spLocks noGrp="1"/>
          </p:cNvSpPr>
          <p:nvPr>
            <p:ph idx="1"/>
          </p:nvPr>
        </p:nvSpPr>
        <p:spPr>
          <a:xfrm>
            <a:off x="457200" y="692696"/>
            <a:ext cx="8229600" cy="5433467"/>
          </a:xfrm>
        </p:spPr>
        <p:txBody>
          <a:bodyPr>
            <a:normAutofit/>
          </a:bodyPr>
          <a:lstStyle/>
          <a:p>
            <a:pPr marL="137160" indent="0" algn="ctr">
              <a:lnSpc>
                <a:spcPct val="80000"/>
              </a:lnSpc>
              <a:buNone/>
            </a:pPr>
            <a:r>
              <a:rPr lang="pl-PL" altLang="pl-PL" sz="2400" dirty="0"/>
              <a:t>Seria Windows 3.0 została wydana 22 maja </a:t>
            </a:r>
            <a:r>
              <a:rPr lang="pl-PL" altLang="pl-PL" sz="2400" dirty="0" smtClean="0"/>
              <a:t>1990. </a:t>
            </a:r>
            <a:r>
              <a:rPr lang="pl-PL" altLang="pl-PL" sz="2400" dirty="0"/>
              <a:t>Windows 3.0 był ostatnim systemem mogącym pracować w trybie rzeczywistym procesora i ostatnim, który był w pełni zgodny z programami dla starszych wersji. </a:t>
            </a:r>
          </a:p>
          <a:p>
            <a:pPr marL="137160" indent="0" algn="ctr">
              <a:lnSpc>
                <a:spcPct val="80000"/>
              </a:lnSpc>
              <a:buNone/>
            </a:pPr>
            <a:r>
              <a:rPr lang="pl-PL" altLang="pl-PL" sz="2400" dirty="0"/>
              <a:t>Windows 3.1 ukazał się 18 marca 1992r. Został poszerzony o </a:t>
            </a:r>
            <a:r>
              <a:rPr lang="pl-PL" altLang="pl-PL" sz="2400" dirty="0" smtClean="0"/>
              <a:t>nagrywanie </a:t>
            </a:r>
            <a:r>
              <a:rPr lang="pl-PL" altLang="pl-PL" sz="2400" dirty="0"/>
              <a:t>dźwięku, odtwarzacz muzyki z </a:t>
            </a:r>
            <a:r>
              <a:rPr lang="pl-PL" altLang="pl-PL" sz="2400" dirty="0" smtClean="0"/>
              <a:t>CD.</a:t>
            </a:r>
            <a:endParaRPr lang="pl-PL" altLang="pl-PL" sz="2400" dirty="0"/>
          </a:p>
          <a:p>
            <a:pPr marL="137160" indent="0" algn="ctr">
              <a:lnSpc>
                <a:spcPct val="80000"/>
              </a:lnSpc>
              <a:buNone/>
            </a:pPr>
            <a:r>
              <a:rPr lang="pl-PL" altLang="pl-PL" sz="2400" dirty="0"/>
              <a:t>Windows 3.1 był pierwszym systemem operacyjnym firmy Microsoft przetłumaczonym na język polski. </a:t>
            </a:r>
          </a:p>
          <a:p>
            <a:pPr algn="ctr"/>
            <a:endParaRPr lang="pl-PL" dirty="0"/>
          </a:p>
        </p:txBody>
      </p:sp>
      <p:pic>
        <p:nvPicPr>
          <p:cNvPr id="4" name="Picture 12" descr="Windows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331640" y="3907533"/>
            <a:ext cx="2808312" cy="24709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724128" y="3861048"/>
            <a:ext cx="2016224" cy="24184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330419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sz="quarter"/>
          </p:nvPr>
        </p:nvSpPr>
        <p:spPr/>
        <p:txBody>
          <a:bodyPr/>
          <a:lstStyle/>
          <a:p>
            <a:pPr algn="ctr"/>
            <a:r>
              <a:rPr lang="pl-PL" altLang="pl-PL" dirty="0"/>
              <a:t>   Windows 3.0 i 3.1</a:t>
            </a:r>
          </a:p>
        </p:txBody>
      </p:sp>
      <p:pic>
        <p:nvPicPr>
          <p:cNvPr id="71693" name="Picture 13" descr="Windows3"/>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232778" y="1485773"/>
            <a:ext cx="3794125" cy="424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695" name="Picture 15" descr="figure4w311"/>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283968" y="1556792"/>
            <a:ext cx="4716016" cy="4047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37451522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1331640" y="332656"/>
            <a:ext cx="6347714" cy="1320800"/>
          </a:xfrm>
        </p:spPr>
        <p:txBody>
          <a:bodyPr/>
          <a:lstStyle/>
          <a:p>
            <a:r>
              <a:rPr lang="pl-PL" altLang="pl-PL" dirty="0"/>
              <a:t>Windows 95</a:t>
            </a:r>
          </a:p>
        </p:txBody>
      </p:sp>
      <p:sp>
        <p:nvSpPr>
          <p:cNvPr id="75779" name="Rectangle 3"/>
          <p:cNvSpPr>
            <a:spLocks noGrp="1" noChangeArrowheads="1"/>
          </p:cNvSpPr>
          <p:nvPr>
            <p:ph sz="half" idx="4294967295"/>
          </p:nvPr>
        </p:nvSpPr>
        <p:spPr>
          <a:xfrm>
            <a:off x="0" y="1268413"/>
            <a:ext cx="4467225" cy="4608512"/>
          </a:xfrm>
        </p:spPr>
        <p:txBody>
          <a:bodyPr>
            <a:noAutofit/>
          </a:bodyPr>
          <a:lstStyle/>
          <a:p>
            <a:pPr marL="137160" indent="0" algn="ctr">
              <a:lnSpc>
                <a:spcPct val="90000"/>
              </a:lnSpc>
              <a:buNone/>
            </a:pPr>
            <a:r>
              <a:rPr lang="pl-PL" altLang="pl-PL" sz="2000" b="1" dirty="0"/>
              <a:t>Microsoft Windows </a:t>
            </a:r>
            <a:r>
              <a:rPr lang="pl-PL" altLang="pl-PL" sz="2000" b="1" dirty="0" smtClean="0"/>
              <a:t>95</a:t>
            </a:r>
            <a:r>
              <a:rPr lang="pl-PL" altLang="pl-PL" sz="2000" dirty="0" smtClean="0"/>
              <a:t>– oficjalna </a:t>
            </a:r>
            <a:r>
              <a:rPr lang="pl-PL" altLang="pl-PL" sz="2000" dirty="0"/>
              <a:t>premiera miała miejsce 24 sierpnia </a:t>
            </a:r>
            <a:r>
              <a:rPr lang="pl-PL" altLang="pl-PL" sz="2000" dirty="0" smtClean="0"/>
              <a:t>1995. </a:t>
            </a:r>
            <a:r>
              <a:rPr lang="pl-PL" altLang="pl-PL" sz="2000" dirty="0"/>
              <a:t>W systemie Windows 95 pojawiło się kilka elementów interfejsu, które stały się charakterystyczne dla Windows do dzisiaj: m.in. przycisk Start, pasek zadań i ikona Mój komputer. Od wersji OSR1 Windows 95 był dostarczany z możliwą do odinstalowania przeglądarką internetową Internet Explorer.</a:t>
            </a:r>
          </a:p>
        </p:txBody>
      </p:sp>
      <p:pic>
        <p:nvPicPr>
          <p:cNvPr id="4" name="Picture 7" descr="windows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788024" y="2924944"/>
            <a:ext cx="3168352" cy="2793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57929147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467544" y="0"/>
            <a:ext cx="8229600" cy="908720"/>
          </a:xfrm>
        </p:spPr>
        <p:txBody>
          <a:bodyPr/>
          <a:lstStyle/>
          <a:p>
            <a:pPr algn="ctr"/>
            <a:r>
              <a:rPr lang="pl-PL" altLang="pl-PL" dirty="0"/>
              <a:t>Windows 98</a:t>
            </a:r>
          </a:p>
        </p:txBody>
      </p:sp>
      <p:sp>
        <p:nvSpPr>
          <p:cNvPr id="82947" name="Rectangle 3"/>
          <p:cNvSpPr>
            <a:spLocks noGrp="1" noChangeArrowheads="1"/>
          </p:cNvSpPr>
          <p:nvPr>
            <p:ph idx="1"/>
          </p:nvPr>
        </p:nvSpPr>
        <p:spPr>
          <a:xfrm>
            <a:off x="457200" y="836712"/>
            <a:ext cx="8229600" cy="5289451"/>
          </a:xfrm>
        </p:spPr>
        <p:txBody>
          <a:bodyPr>
            <a:normAutofit/>
          </a:bodyPr>
          <a:lstStyle/>
          <a:p>
            <a:pPr marL="137160" indent="0" algn="ctr">
              <a:lnSpc>
                <a:spcPct val="90000"/>
              </a:lnSpc>
              <a:buNone/>
            </a:pPr>
            <a:r>
              <a:rPr lang="pl-PL" altLang="pl-PL" sz="2000" b="1" dirty="0"/>
              <a:t>Windows 98</a:t>
            </a:r>
            <a:r>
              <a:rPr lang="pl-PL" altLang="pl-PL" sz="2000" dirty="0"/>
              <a:t> - 32-bitowy system </a:t>
            </a:r>
            <a:r>
              <a:rPr lang="pl-PL" altLang="pl-PL" sz="2000" dirty="0" smtClean="0"/>
              <a:t>operacyjny. </a:t>
            </a:r>
            <a:r>
              <a:rPr lang="pl-PL" altLang="pl-PL" sz="2000" dirty="0"/>
              <a:t>Jego premiera miała miejsce 25 czerwca 1998. Dodano obsługę wielu monitorów, WebTV. </a:t>
            </a:r>
            <a:r>
              <a:rPr lang="pl-PL" altLang="pl-PL" sz="2000" dirty="0" smtClean="0"/>
              <a:t>Microsoft </a:t>
            </a:r>
            <a:r>
              <a:rPr lang="pl-PL" altLang="pl-PL" sz="2000" dirty="0"/>
              <a:t>po raz pierwszy dla Windows 98 udostępnił darmową usługę Windows Update, służącą do aktualizacji systemu</a:t>
            </a:r>
            <a:r>
              <a:rPr lang="pl-PL" altLang="pl-PL" sz="2000" dirty="0" smtClean="0"/>
              <a:t>.</a:t>
            </a:r>
            <a:endParaRPr lang="pl-PL" altLang="pl-PL" sz="1100" dirty="0" smtClean="0"/>
          </a:p>
          <a:p>
            <a:pPr marL="137160" indent="0">
              <a:lnSpc>
                <a:spcPct val="90000"/>
              </a:lnSpc>
              <a:buNone/>
            </a:pPr>
            <a:endParaRPr lang="pl-PL" altLang="pl-PL" sz="2000" dirty="0"/>
          </a:p>
          <a:p>
            <a:pPr marL="137160" indent="0">
              <a:buNone/>
            </a:pPr>
            <a:r>
              <a:rPr lang="pl-PL" altLang="pl-PL" sz="2000" dirty="0"/>
              <a:t>Wydane zostały dwie wersje systemu: </a:t>
            </a:r>
          </a:p>
          <a:p>
            <a:pPr>
              <a:buFont typeface="Wingdings" panose="05000000000000000000" pitchFamily="2" charset="2"/>
              <a:buChar char="Ø"/>
            </a:pPr>
            <a:r>
              <a:rPr lang="pl-PL" altLang="pl-PL" sz="2000" b="1" dirty="0"/>
              <a:t>Windows 98 </a:t>
            </a:r>
            <a:r>
              <a:rPr lang="pl-PL" altLang="pl-PL" sz="2000" dirty="0" smtClean="0"/>
              <a:t>- 25 </a:t>
            </a:r>
            <a:r>
              <a:rPr lang="pl-PL" altLang="pl-PL" sz="2000" dirty="0"/>
              <a:t>czerwca 1998 z IE 4.0</a:t>
            </a:r>
          </a:p>
          <a:p>
            <a:pPr>
              <a:buFont typeface="Wingdings" panose="05000000000000000000" pitchFamily="2" charset="2"/>
              <a:buChar char="Ø"/>
            </a:pPr>
            <a:r>
              <a:rPr lang="pl-PL" altLang="pl-PL" sz="2000" b="1" dirty="0"/>
              <a:t>Windows 98 Second Edition </a:t>
            </a:r>
            <a:r>
              <a:rPr lang="pl-PL" altLang="pl-PL" sz="2000" b="1" dirty="0" smtClean="0"/>
              <a:t>- </a:t>
            </a:r>
            <a:r>
              <a:rPr lang="pl-PL" altLang="pl-PL" sz="2000" dirty="0" smtClean="0"/>
              <a:t>5 </a:t>
            </a:r>
            <a:r>
              <a:rPr lang="pl-PL" altLang="pl-PL" sz="2000" dirty="0"/>
              <a:t>maja </a:t>
            </a:r>
            <a:r>
              <a:rPr lang="pl-PL" altLang="pl-PL" sz="2000" dirty="0" smtClean="0"/>
              <a:t>1999</a:t>
            </a:r>
            <a:endParaRPr lang="pl-PL" altLang="pl-PL" sz="2000" dirty="0"/>
          </a:p>
          <a:p>
            <a:pPr>
              <a:lnSpc>
                <a:spcPct val="90000"/>
              </a:lnSpc>
            </a:pPr>
            <a:endParaRPr lang="pl-PL" altLang="pl-PL" sz="2000" dirty="0"/>
          </a:p>
        </p:txBody>
      </p:sp>
      <p:pic>
        <p:nvPicPr>
          <p:cNvPr id="4" name="Picture 9" descr="win98des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2483768" y="3717032"/>
            <a:ext cx="2869976" cy="2760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674909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1043608" y="33459"/>
            <a:ext cx="6347714" cy="1320800"/>
          </a:xfrm>
        </p:spPr>
        <p:txBody>
          <a:bodyPr/>
          <a:lstStyle/>
          <a:p>
            <a:pPr algn="ctr"/>
            <a:r>
              <a:rPr lang="pl-PL" altLang="pl-PL" dirty="0"/>
              <a:t>Windows ME</a:t>
            </a:r>
          </a:p>
        </p:txBody>
      </p:sp>
      <p:sp>
        <p:nvSpPr>
          <p:cNvPr id="89091" name="Rectangle 3"/>
          <p:cNvSpPr>
            <a:spLocks noGrp="1" noChangeArrowheads="1"/>
          </p:cNvSpPr>
          <p:nvPr>
            <p:ph sz="half" idx="1"/>
          </p:nvPr>
        </p:nvSpPr>
        <p:spPr>
          <a:xfrm>
            <a:off x="179512" y="764704"/>
            <a:ext cx="8568952" cy="4392488"/>
          </a:xfrm>
        </p:spPr>
        <p:txBody>
          <a:bodyPr>
            <a:normAutofit/>
          </a:bodyPr>
          <a:lstStyle/>
          <a:p>
            <a:pPr marL="137160" indent="0" algn="ctr">
              <a:lnSpc>
                <a:spcPct val="80000"/>
              </a:lnSpc>
              <a:buNone/>
            </a:pPr>
            <a:r>
              <a:rPr lang="pl-PL" altLang="pl-PL" sz="2200" b="1" dirty="0"/>
              <a:t>Windows Me</a:t>
            </a:r>
            <a:r>
              <a:rPr lang="pl-PL" altLang="pl-PL" sz="2200" dirty="0"/>
              <a:t> - 16/32-bitowy system </a:t>
            </a:r>
            <a:r>
              <a:rPr lang="pl-PL" altLang="pl-PL" sz="2200" dirty="0" smtClean="0"/>
              <a:t>operacyjny. </a:t>
            </a:r>
            <a:r>
              <a:rPr lang="pl-PL" altLang="pl-PL" sz="2200" dirty="0"/>
              <a:t>Jego premiera miała miejsce 14 września 2000 roku. </a:t>
            </a:r>
            <a:r>
              <a:rPr lang="pl-PL" altLang="pl-PL" sz="2200" i="1" dirty="0"/>
              <a:t>Windows Me</a:t>
            </a:r>
            <a:r>
              <a:rPr lang="pl-PL" altLang="pl-PL" sz="2200" dirty="0"/>
              <a:t> to kontynuacja linii 95/98. </a:t>
            </a:r>
            <a:r>
              <a:rPr lang="pl-PL" altLang="pl-PL" sz="2200" dirty="0" smtClean="0"/>
              <a:t>Zmiany </a:t>
            </a:r>
            <a:r>
              <a:rPr lang="pl-PL" altLang="pl-PL" sz="2200" dirty="0"/>
              <a:t>polegają m.in. na dołączeniu programu Internet Explorer i Outlook Express w wersji 5.5 oraz pakietu </a:t>
            </a:r>
            <a:r>
              <a:rPr lang="pl-PL" altLang="pl-PL" sz="2200" i="1" dirty="0"/>
              <a:t>Windows Media</a:t>
            </a:r>
            <a:r>
              <a:rPr lang="pl-PL" altLang="pl-PL" sz="2200" dirty="0"/>
              <a:t>, w którego skład wchodzą: </a:t>
            </a:r>
            <a:r>
              <a:rPr lang="pl-PL" altLang="pl-PL" sz="2200" i="1" dirty="0"/>
              <a:t>Windows Media Player 7</a:t>
            </a:r>
            <a:r>
              <a:rPr lang="pl-PL" altLang="pl-PL" sz="2200" dirty="0"/>
              <a:t> , </a:t>
            </a:r>
            <a:r>
              <a:rPr lang="pl-PL" altLang="pl-PL" sz="2200" i="1" dirty="0"/>
              <a:t>Windows Movie Maker i Windows DVD Player </a:t>
            </a:r>
            <a:r>
              <a:rPr lang="pl-PL" altLang="pl-PL" sz="2400" i="1" dirty="0"/>
              <a:t>.</a:t>
            </a:r>
            <a:r>
              <a:rPr lang="pl-PL" altLang="pl-PL" sz="2400" dirty="0"/>
              <a:t> </a:t>
            </a:r>
          </a:p>
        </p:txBody>
      </p:sp>
      <p:sp>
        <p:nvSpPr>
          <p:cNvPr id="5" name="Symbol zastępczy zawartości 4"/>
          <p:cNvSpPr>
            <a:spLocks noGrp="1"/>
          </p:cNvSpPr>
          <p:nvPr>
            <p:ph sz="half" idx="2"/>
          </p:nvPr>
        </p:nvSpPr>
        <p:spPr>
          <a:xfrm>
            <a:off x="251520" y="2852936"/>
            <a:ext cx="8208912" cy="2736304"/>
          </a:xfrm>
        </p:spPr>
        <p:txBody>
          <a:bodyPr>
            <a:normAutofit/>
          </a:bodyPr>
          <a:lstStyle/>
          <a:p>
            <a:pPr marL="137160" lvl="0" indent="0" algn="ctr">
              <a:lnSpc>
                <a:spcPct val="80000"/>
              </a:lnSpc>
              <a:buClr>
                <a:srgbClr val="1CADE4"/>
              </a:buClr>
              <a:buNone/>
            </a:pPr>
            <a:r>
              <a:rPr lang="pl-PL" altLang="pl-PL" sz="2200" dirty="0">
                <a:solidFill>
                  <a:prstClr val="black">
                    <a:lumMod val="75000"/>
                    <a:lumOff val="25000"/>
                  </a:prstClr>
                </a:solidFill>
              </a:rPr>
              <a:t>Jedna z wad systemu Windows Me, była słaba możliwość na rozdział kont, brak grup użytkowników takich jak administratorzy i z ograniczeniami , można było jedynie narzędziami administracyjnymi tworzyć typy kont i tworzyć do nich hasła, lecz specjalnych uprawnień to nie dawało. </a:t>
            </a:r>
          </a:p>
          <a:p>
            <a:pPr algn="ctr"/>
            <a:endParaRPr lang="pl-PL" sz="2200" dirty="0"/>
          </a:p>
        </p:txBody>
      </p:sp>
    </p:spTree>
    <p:extLst>
      <p:ext uri="{BB962C8B-B14F-4D97-AF65-F5344CB8AC3E}">
        <p14:creationId xmlns:p14="http://schemas.microsoft.com/office/powerpoint/2010/main" xmlns="" val="125645455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Niebiesk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163</TotalTime>
  <Words>785</Words>
  <Application>Microsoft Office PowerPoint</Application>
  <PresentationFormat>Pokaz na ekranie (4:3)</PresentationFormat>
  <Paragraphs>51</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Faseta</vt:lpstr>
      <vt:lpstr>Charakterystyka  systemu  operacyjnego – Windows</vt:lpstr>
      <vt:lpstr>Microsoft Windows</vt:lpstr>
      <vt:lpstr>Windows 1.0</vt:lpstr>
      <vt:lpstr>Windows 2.0</vt:lpstr>
      <vt:lpstr>Windows 3.0</vt:lpstr>
      <vt:lpstr>   Windows 3.0 i 3.1</vt:lpstr>
      <vt:lpstr>Windows 95</vt:lpstr>
      <vt:lpstr>Windows 98</vt:lpstr>
      <vt:lpstr>Windows ME</vt:lpstr>
      <vt:lpstr>Windows ME</vt:lpstr>
      <vt:lpstr>Windows XP</vt:lpstr>
      <vt:lpstr>Nowe funkcje systemu</vt:lpstr>
      <vt:lpstr>Windows XP</vt:lpstr>
      <vt:lpstr>Windows Vista</vt:lpstr>
      <vt:lpstr>Windows Vista</vt:lpstr>
      <vt:lpstr>Windows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Charakterystyka systemu operacyjnego – Windows</dc:title>
  <dc:creator>Andrzej</dc:creator>
  <cp:lastModifiedBy>r13tb24</cp:lastModifiedBy>
  <cp:revision>15</cp:revision>
  <dcterms:created xsi:type="dcterms:W3CDTF">2016-04-04T18:08:25Z</dcterms:created>
  <dcterms:modified xsi:type="dcterms:W3CDTF">2016-04-07T08:14:20Z</dcterms:modified>
</cp:coreProperties>
</file>